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48"/>
  </p:notesMasterIdLst>
  <p:sldIdLst>
    <p:sldId id="256" r:id="rId2"/>
    <p:sldId id="258" r:id="rId3"/>
    <p:sldId id="278" r:id="rId4"/>
    <p:sldId id="259" r:id="rId5"/>
    <p:sldId id="281" r:id="rId6"/>
    <p:sldId id="285" r:id="rId7"/>
    <p:sldId id="299" r:id="rId8"/>
    <p:sldId id="282" r:id="rId9"/>
    <p:sldId id="286" r:id="rId10"/>
    <p:sldId id="288" r:id="rId11"/>
    <p:sldId id="289" r:id="rId12"/>
    <p:sldId id="290" r:id="rId13"/>
    <p:sldId id="302" r:id="rId14"/>
    <p:sldId id="303" r:id="rId15"/>
    <p:sldId id="304" r:id="rId16"/>
    <p:sldId id="311" r:id="rId17"/>
    <p:sldId id="310" r:id="rId18"/>
    <p:sldId id="312" r:id="rId19"/>
    <p:sldId id="313" r:id="rId20"/>
    <p:sldId id="326" r:id="rId21"/>
    <p:sldId id="328" r:id="rId22"/>
    <p:sldId id="316" r:id="rId23"/>
    <p:sldId id="315" r:id="rId24"/>
    <p:sldId id="317" r:id="rId25"/>
    <p:sldId id="318" r:id="rId26"/>
    <p:sldId id="292" r:id="rId27"/>
    <p:sldId id="300" r:id="rId28"/>
    <p:sldId id="301" r:id="rId29"/>
    <p:sldId id="309" r:id="rId30"/>
    <p:sldId id="305" r:id="rId31"/>
    <p:sldId id="306" r:id="rId32"/>
    <p:sldId id="307" r:id="rId33"/>
    <p:sldId id="314" r:id="rId34"/>
    <p:sldId id="291" r:id="rId35"/>
    <p:sldId id="293" r:id="rId36"/>
    <p:sldId id="319" r:id="rId37"/>
    <p:sldId id="320" r:id="rId38"/>
    <p:sldId id="321" r:id="rId39"/>
    <p:sldId id="322" r:id="rId40"/>
    <p:sldId id="279" r:id="rId41"/>
    <p:sldId id="294" r:id="rId42"/>
    <p:sldId id="323" r:id="rId43"/>
    <p:sldId id="324" r:id="rId44"/>
    <p:sldId id="327" r:id="rId45"/>
    <p:sldId id="325" r:id="rId46"/>
    <p:sldId id="298"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6299"/>
    <a:srgbClr val="59B3D3"/>
    <a:srgbClr val="007C90"/>
    <a:srgbClr val="017D91"/>
    <a:srgbClr val="FFFFFF"/>
    <a:srgbClr val="404040"/>
    <a:srgbClr val="39A5CB"/>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8" autoAdjust="0"/>
    <p:restoredTop sz="94660"/>
  </p:normalViewPr>
  <p:slideViewPr>
    <p:cSldViewPr snapToGrid="0">
      <p:cViewPr varScale="1">
        <p:scale>
          <a:sx n="88" d="100"/>
          <a:sy n="88" d="100"/>
        </p:scale>
        <p:origin x="16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sl\Desktop\tot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sl\Desktop\tot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sl\Desktop\tota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692144620975639E-2"/>
          <c:y val="0.1380045051620456"/>
          <c:w val="0.90818753979717037"/>
          <c:h val="0.6810854750026476"/>
        </c:manualLayout>
      </c:layout>
      <c:lineChart>
        <c:grouping val="standard"/>
        <c:varyColors val="0"/>
        <c:ser>
          <c:idx val="0"/>
          <c:order val="0"/>
          <c:tx>
            <c:strRef>
              <c:f>Sheet1!$G$1</c:f>
              <c:strCache>
                <c:ptCount val="1"/>
                <c:pt idx="0">
                  <c:v>覆盖率</c:v>
                </c:pt>
              </c:strCache>
            </c:strRef>
          </c:tx>
          <c:spPr>
            <a:ln w="28575" cap="rnd">
              <a:solidFill>
                <a:schemeClr val="accent1"/>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Sheet1!$G$2:$G$501</c:f>
              <c:numCache>
                <c:formatCode>General</c:formatCode>
                <c:ptCount val="500"/>
                <c:pt idx="0">
                  <c:v>0</c:v>
                </c:pt>
                <c:pt idx="1">
                  <c:v>0.1382978723404257</c:v>
                </c:pt>
                <c:pt idx="2">
                  <c:v>0.1382978723404257</c:v>
                </c:pt>
                <c:pt idx="3">
                  <c:v>0.1382978723404257</c:v>
                </c:pt>
                <c:pt idx="4">
                  <c:v>0.1382978723404257</c:v>
                </c:pt>
                <c:pt idx="5">
                  <c:v>0.1382978723404257</c:v>
                </c:pt>
                <c:pt idx="6">
                  <c:v>0.1382978723404257</c:v>
                </c:pt>
                <c:pt idx="7">
                  <c:v>0.41489361702127592</c:v>
                </c:pt>
                <c:pt idx="8">
                  <c:v>0.41489361702127592</c:v>
                </c:pt>
                <c:pt idx="9">
                  <c:v>0.41489361702127592</c:v>
                </c:pt>
                <c:pt idx="10">
                  <c:v>0.41489361702127592</c:v>
                </c:pt>
                <c:pt idx="11">
                  <c:v>0.41489361702127592</c:v>
                </c:pt>
                <c:pt idx="12">
                  <c:v>0.41489361702127592</c:v>
                </c:pt>
                <c:pt idx="13">
                  <c:v>0.41489361702127592</c:v>
                </c:pt>
                <c:pt idx="14">
                  <c:v>0.41489361702127592</c:v>
                </c:pt>
                <c:pt idx="15">
                  <c:v>0.41489361702127592</c:v>
                </c:pt>
                <c:pt idx="16">
                  <c:v>0.41489361702127592</c:v>
                </c:pt>
                <c:pt idx="17">
                  <c:v>0.41489361702127592</c:v>
                </c:pt>
                <c:pt idx="18">
                  <c:v>0.41489361702127592</c:v>
                </c:pt>
                <c:pt idx="19">
                  <c:v>0.41489361702127592</c:v>
                </c:pt>
                <c:pt idx="20">
                  <c:v>0.41489361702127592</c:v>
                </c:pt>
                <c:pt idx="21">
                  <c:v>0.64893617021276551</c:v>
                </c:pt>
                <c:pt idx="22">
                  <c:v>0.64893617021276551</c:v>
                </c:pt>
                <c:pt idx="23">
                  <c:v>0.64893617021276551</c:v>
                </c:pt>
                <c:pt idx="24">
                  <c:v>0.64893617021276551</c:v>
                </c:pt>
                <c:pt idx="25">
                  <c:v>0.64893617021276551</c:v>
                </c:pt>
                <c:pt idx="26">
                  <c:v>0.64893617021276551</c:v>
                </c:pt>
                <c:pt idx="27">
                  <c:v>0.64893617021276551</c:v>
                </c:pt>
                <c:pt idx="28">
                  <c:v>0.64893617021276551</c:v>
                </c:pt>
                <c:pt idx="29">
                  <c:v>0.64893617021276551</c:v>
                </c:pt>
                <c:pt idx="30">
                  <c:v>0.64893617021276551</c:v>
                </c:pt>
                <c:pt idx="31">
                  <c:v>0.64893617021276551</c:v>
                </c:pt>
                <c:pt idx="32">
                  <c:v>0.64893617021276551</c:v>
                </c:pt>
                <c:pt idx="33">
                  <c:v>0.64893617021276551</c:v>
                </c:pt>
                <c:pt idx="34">
                  <c:v>0.64893617021276551</c:v>
                </c:pt>
                <c:pt idx="35">
                  <c:v>0.64893617021276551</c:v>
                </c:pt>
                <c:pt idx="36">
                  <c:v>0.64893617021276551</c:v>
                </c:pt>
                <c:pt idx="37">
                  <c:v>0.64893617021276551</c:v>
                </c:pt>
                <c:pt idx="38">
                  <c:v>0.64893617021276551</c:v>
                </c:pt>
                <c:pt idx="39">
                  <c:v>0.64893617021276551</c:v>
                </c:pt>
                <c:pt idx="40">
                  <c:v>0.64893617021276551</c:v>
                </c:pt>
                <c:pt idx="41">
                  <c:v>0.64893617021276551</c:v>
                </c:pt>
                <c:pt idx="42">
                  <c:v>0.64893617021276551</c:v>
                </c:pt>
                <c:pt idx="43">
                  <c:v>0.64893617021276551</c:v>
                </c:pt>
                <c:pt idx="44">
                  <c:v>0.64893617021276551</c:v>
                </c:pt>
                <c:pt idx="45">
                  <c:v>0.64893617021276551</c:v>
                </c:pt>
                <c:pt idx="46">
                  <c:v>0.64893617021276551</c:v>
                </c:pt>
                <c:pt idx="47">
                  <c:v>0.64893617021276551</c:v>
                </c:pt>
                <c:pt idx="48">
                  <c:v>0.64893617021276551</c:v>
                </c:pt>
                <c:pt idx="49">
                  <c:v>0.64893617021276551</c:v>
                </c:pt>
                <c:pt idx="50">
                  <c:v>0.64893617021276551</c:v>
                </c:pt>
                <c:pt idx="51">
                  <c:v>0.64893617021276551</c:v>
                </c:pt>
                <c:pt idx="52">
                  <c:v>0.64893617021276551</c:v>
                </c:pt>
                <c:pt idx="53">
                  <c:v>0.64893617021276551</c:v>
                </c:pt>
                <c:pt idx="54">
                  <c:v>0.64893617021276551</c:v>
                </c:pt>
                <c:pt idx="55">
                  <c:v>0.64893617021276551</c:v>
                </c:pt>
                <c:pt idx="56">
                  <c:v>0.64893617021276551</c:v>
                </c:pt>
                <c:pt idx="57">
                  <c:v>0.64893617021276551</c:v>
                </c:pt>
                <c:pt idx="58">
                  <c:v>0.64893617021276551</c:v>
                </c:pt>
                <c:pt idx="59">
                  <c:v>0.64893617021276551</c:v>
                </c:pt>
                <c:pt idx="60">
                  <c:v>0.64893617021276551</c:v>
                </c:pt>
                <c:pt idx="61">
                  <c:v>0.64893617021276551</c:v>
                </c:pt>
                <c:pt idx="62">
                  <c:v>0.64893617021276551</c:v>
                </c:pt>
                <c:pt idx="63">
                  <c:v>0.64893617021276551</c:v>
                </c:pt>
                <c:pt idx="64">
                  <c:v>0.64893617021276551</c:v>
                </c:pt>
                <c:pt idx="65">
                  <c:v>0.64893617021276551</c:v>
                </c:pt>
                <c:pt idx="66">
                  <c:v>0.64893617021276551</c:v>
                </c:pt>
                <c:pt idx="67">
                  <c:v>0.64893617021276551</c:v>
                </c:pt>
                <c:pt idx="68">
                  <c:v>0.64893617021276551</c:v>
                </c:pt>
                <c:pt idx="69">
                  <c:v>0.75531914893616992</c:v>
                </c:pt>
                <c:pt idx="70">
                  <c:v>0.75531914893616992</c:v>
                </c:pt>
                <c:pt idx="71">
                  <c:v>0.75531914893616992</c:v>
                </c:pt>
                <c:pt idx="72">
                  <c:v>0.75531914893616992</c:v>
                </c:pt>
                <c:pt idx="73">
                  <c:v>0.75531914893616992</c:v>
                </c:pt>
                <c:pt idx="74">
                  <c:v>0.75531914893616992</c:v>
                </c:pt>
                <c:pt idx="75">
                  <c:v>0.75531914893616992</c:v>
                </c:pt>
                <c:pt idx="76">
                  <c:v>0.75531914893616992</c:v>
                </c:pt>
                <c:pt idx="77">
                  <c:v>0.75531914893616992</c:v>
                </c:pt>
                <c:pt idx="78">
                  <c:v>0.75531914893616992</c:v>
                </c:pt>
                <c:pt idx="79">
                  <c:v>0.75531914893616992</c:v>
                </c:pt>
                <c:pt idx="80">
                  <c:v>0.75531914893616992</c:v>
                </c:pt>
                <c:pt idx="81">
                  <c:v>0.75531914893616992</c:v>
                </c:pt>
                <c:pt idx="82">
                  <c:v>0.75531914893616992</c:v>
                </c:pt>
                <c:pt idx="83">
                  <c:v>0.75531914893616992</c:v>
                </c:pt>
                <c:pt idx="84">
                  <c:v>0.75531914893616992</c:v>
                </c:pt>
                <c:pt idx="85">
                  <c:v>0.75531914893616992</c:v>
                </c:pt>
                <c:pt idx="86">
                  <c:v>0.75531914893616992</c:v>
                </c:pt>
                <c:pt idx="87">
                  <c:v>0.75531914893616992</c:v>
                </c:pt>
                <c:pt idx="88">
                  <c:v>0.75531914893616992</c:v>
                </c:pt>
                <c:pt idx="89">
                  <c:v>0.90425531914893609</c:v>
                </c:pt>
                <c:pt idx="90">
                  <c:v>0.90425531914893609</c:v>
                </c:pt>
                <c:pt idx="91">
                  <c:v>0.90425531914893609</c:v>
                </c:pt>
                <c:pt idx="92">
                  <c:v>0.90425531914893609</c:v>
                </c:pt>
                <c:pt idx="93">
                  <c:v>0.90425531914893609</c:v>
                </c:pt>
                <c:pt idx="94">
                  <c:v>0.90425531914893609</c:v>
                </c:pt>
                <c:pt idx="95">
                  <c:v>0.90425531914893609</c:v>
                </c:pt>
                <c:pt idx="96">
                  <c:v>0.90425531914893609</c:v>
                </c:pt>
                <c:pt idx="97">
                  <c:v>0.90425531914893609</c:v>
                </c:pt>
                <c:pt idx="98">
                  <c:v>0.90425531914893609</c:v>
                </c:pt>
                <c:pt idx="99">
                  <c:v>0.90425531914893609</c:v>
                </c:pt>
                <c:pt idx="100">
                  <c:v>0.90425531914893609</c:v>
                </c:pt>
                <c:pt idx="101">
                  <c:v>0.90425531914893609</c:v>
                </c:pt>
                <c:pt idx="102">
                  <c:v>0.90425531914893609</c:v>
                </c:pt>
                <c:pt idx="103">
                  <c:v>0.90425531914893609</c:v>
                </c:pt>
                <c:pt idx="104">
                  <c:v>0.90425531914893609</c:v>
                </c:pt>
                <c:pt idx="105">
                  <c:v>0.90425531914893609</c:v>
                </c:pt>
                <c:pt idx="106">
                  <c:v>0.90425531914893609</c:v>
                </c:pt>
                <c:pt idx="107">
                  <c:v>0.90425531914893609</c:v>
                </c:pt>
                <c:pt idx="108">
                  <c:v>0.90425531914893609</c:v>
                </c:pt>
                <c:pt idx="109">
                  <c:v>0.90425531914893609</c:v>
                </c:pt>
                <c:pt idx="110">
                  <c:v>0.90425531914893609</c:v>
                </c:pt>
                <c:pt idx="111">
                  <c:v>0.90425531914893609</c:v>
                </c:pt>
                <c:pt idx="112">
                  <c:v>0.90425531914893609</c:v>
                </c:pt>
                <c:pt idx="113">
                  <c:v>0.90425531914893609</c:v>
                </c:pt>
                <c:pt idx="114">
                  <c:v>0.90425531914893609</c:v>
                </c:pt>
                <c:pt idx="115">
                  <c:v>0.90425531914893609</c:v>
                </c:pt>
                <c:pt idx="116">
                  <c:v>0.90425531914893609</c:v>
                </c:pt>
                <c:pt idx="117">
                  <c:v>0.90425531914893609</c:v>
                </c:pt>
                <c:pt idx="118">
                  <c:v>0.90425531914893609</c:v>
                </c:pt>
                <c:pt idx="119">
                  <c:v>0.90425531914893609</c:v>
                </c:pt>
                <c:pt idx="120">
                  <c:v>0.90425531914893609</c:v>
                </c:pt>
                <c:pt idx="121">
                  <c:v>0.90425531914893609</c:v>
                </c:pt>
                <c:pt idx="122">
                  <c:v>0.90425531914893609</c:v>
                </c:pt>
                <c:pt idx="123">
                  <c:v>0.90425531914893609</c:v>
                </c:pt>
                <c:pt idx="124">
                  <c:v>0.90425531914893609</c:v>
                </c:pt>
                <c:pt idx="125">
                  <c:v>0.90425531914893609</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1.0212765957446808</c:v>
                </c:pt>
                <c:pt idx="193">
                  <c:v>1.0212765957446808</c:v>
                </c:pt>
                <c:pt idx="194">
                  <c:v>1.0212765957446808</c:v>
                </c:pt>
                <c:pt idx="195">
                  <c:v>1.0212765957446808</c:v>
                </c:pt>
                <c:pt idx="196">
                  <c:v>1.0212765957446808</c:v>
                </c:pt>
                <c:pt idx="197">
                  <c:v>1.0212765957446808</c:v>
                </c:pt>
                <c:pt idx="198">
                  <c:v>1.0212765957446808</c:v>
                </c:pt>
                <c:pt idx="199">
                  <c:v>1.0212765957446808</c:v>
                </c:pt>
                <c:pt idx="200">
                  <c:v>1.0212765957446808</c:v>
                </c:pt>
                <c:pt idx="201">
                  <c:v>1.0212765957446808</c:v>
                </c:pt>
                <c:pt idx="202">
                  <c:v>1.0212765957446808</c:v>
                </c:pt>
                <c:pt idx="203">
                  <c:v>1.0212765957446808</c:v>
                </c:pt>
                <c:pt idx="204">
                  <c:v>1.0212765957446808</c:v>
                </c:pt>
                <c:pt idx="205">
                  <c:v>1.0212765957446808</c:v>
                </c:pt>
                <c:pt idx="206">
                  <c:v>1.0212765957446808</c:v>
                </c:pt>
                <c:pt idx="207">
                  <c:v>1.0212765957446808</c:v>
                </c:pt>
                <c:pt idx="208">
                  <c:v>1.0212765957446808</c:v>
                </c:pt>
                <c:pt idx="209">
                  <c:v>1.0212765957446808</c:v>
                </c:pt>
                <c:pt idx="210">
                  <c:v>1.0212765957446808</c:v>
                </c:pt>
                <c:pt idx="211">
                  <c:v>1.0212765957446808</c:v>
                </c:pt>
                <c:pt idx="212">
                  <c:v>1.0212765957446808</c:v>
                </c:pt>
                <c:pt idx="213">
                  <c:v>1.0212765957446808</c:v>
                </c:pt>
                <c:pt idx="214">
                  <c:v>1.0212765957446808</c:v>
                </c:pt>
                <c:pt idx="215">
                  <c:v>1.0212765957446808</c:v>
                </c:pt>
                <c:pt idx="216">
                  <c:v>1.0212765957446808</c:v>
                </c:pt>
                <c:pt idx="217">
                  <c:v>1.0212765957446808</c:v>
                </c:pt>
                <c:pt idx="218">
                  <c:v>1.0212765957446808</c:v>
                </c:pt>
                <c:pt idx="219">
                  <c:v>1.0212765957446808</c:v>
                </c:pt>
                <c:pt idx="220">
                  <c:v>1.0212765957446808</c:v>
                </c:pt>
                <c:pt idx="221">
                  <c:v>1.0212765957446808</c:v>
                </c:pt>
                <c:pt idx="222">
                  <c:v>1.0212765957446808</c:v>
                </c:pt>
                <c:pt idx="223">
                  <c:v>1.0212765957446808</c:v>
                </c:pt>
                <c:pt idx="224">
                  <c:v>1.0212765957446808</c:v>
                </c:pt>
                <c:pt idx="225">
                  <c:v>1.0212765957446808</c:v>
                </c:pt>
                <c:pt idx="226">
                  <c:v>1.0212765957446808</c:v>
                </c:pt>
                <c:pt idx="227">
                  <c:v>1.0212765957446808</c:v>
                </c:pt>
                <c:pt idx="228">
                  <c:v>1.0212765957446808</c:v>
                </c:pt>
                <c:pt idx="229">
                  <c:v>1.0212765957446808</c:v>
                </c:pt>
                <c:pt idx="230">
                  <c:v>1.0212765957446808</c:v>
                </c:pt>
                <c:pt idx="231">
                  <c:v>1.0212765957446808</c:v>
                </c:pt>
                <c:pt idx="232">
                  <c:v>1.0212765957446808</c:v>
                </c:pt>
                <c:pt idx="233">
                  <c:v>1.0212765957446808</c:v>
                </c:pt>
                <c:pt idx="234">
                  <c:v>1.0212765957446808</c:v>
                </c:pt>
                <c:pt idx="235">
                  <c:v>1.0212765957446808</c:v>
                </c:pt>
                <c:pt idx="236">
                  <c:v>1.0212765957446808</c:v>
                </c:pt>
                <c:pt idx="237">
                  <c:v>1.0212765957446808</c:v>
                </c:pt>
                <c:pt idx="238">
                  <c:v>1.0212765957446808</c:v>
                </c:pt>
                <c:pt idx="239">
                  <c:v>1.0212765957446808</c:v>
                </c:pt>
                <c:pt idx="240">
                  <c:v>1.0212765957446808</c:v>
                </c:pt>
                <c:pt idx="241">
                  <c:v>1.0212765957446808</c:v>
                </c:pt>
                <c:pt idx="242">
                  <c:v>1.0212765957446808</c:v>
                </c:pt>
                <c:pt idx="243">
                  <c:v>1.0212765957446808</c:v>
                </c:pt>
                <c:pt idx="244">
                  <c:v>1.0212765957446808</c:v>
                </c:pt>
                <c:pt idx="245">
                  <c:v>1.0212765957446808</c:v>
                </c:pt>
                <c:pt idx="246">
                  <c:v>1.0212765957446808</c:v>
                </c:pt>
                <c:pt idx="247">
                  <c:v>1.0212765957446808</c:v>
                </c:pt>
                <c:pt idx="248">
                  <c:v>1.0212765957446808</c:v>
                </c:pt>
                <c:pt idx="249">
                  <c:v>1.0212765957446808</c:v>
                </c:pt>
                <c:pt idx="250">
                  <c:v>1.0212765957446808</c:v>
                </c:pt>
                <c:pt idx="251">
                  <c:v>1.0212765957446808</c:v>
                </c:pt>
                <c:pt idx="252">
                  <c:v>1.0212765957446808</c:v>
                </c:pt>
                <c:pt idx="253">
                  <c:v>1.0212765957446808</c:v>
                </c:pt>
                <c:pt idx="254">
                  <c:v>1.0212765957446808</c:v>
                </c:pt>
                <c:pt idx="255">
                  <c:v>1.0212765957446808</c:v>
                </c:pt>
                <c:pt idx="256">
                  <c:v>1.0212765957446808</c:v>
                </c:pt>
                <c:pt idx="257">
                  <c:v>1.0212765957446808</c:v>
                </c:pt>
                <c:pt idx="258">
                  <c:v>1.0212765957446808</c:v>
                </c:pt>
                <c:pt idx="259">
                  <c:v>1.0212765957446808</c:v>
                </c:pt>
                <c:pt idx="260">
                  <c:v>1.0212765957446808</c:v>
                </c:pt>
                <c:pt idx="261">
                  <c:v>1.0212765957446808</c:v>
                </c:pt>
                <c:pt idx="262">
                  <c:v>1.0212765957446808</c:v>
                </c:pt>
                <c:pt idx="263">
                  <c:v>1.0212765957446808</c:v>
                </c:pt>
                <c:pt idx="264">
                  <c:v>1.0212765957446808</c:v>
                </c:pt>
                <c:pt idx="265">
                  <c:v>1.0212765957446808</c:v>
                </c:pt>
                <c:pt idx="266">
                  <c:v>1.0212765957446808</c:v>
                </c:pt>
                <c:pt idx="267">
                  <c:v>1.0319148936170213</c:v>
                </c:pt>
                <c:pt idx="268">
                  <c:v>1.0319148936170213</c:v>
                </c:pt>
                <c:pt idx="269">
                  <c:v>1.0319148936170213</c:v>
                </c:pt>
                <c:pt idx="270">
                  <c:v>1.0319148936170213</c:v>
                </c:pt>
                <c:pt idx="271">
                  <c:v>1.0319148936170213</c:v>
                </c:pt>
                <c:pt idx="272">
                  <c:v>1.0319148936170213</c:v>
                </c:pt>
                <c:pt idx="273">
                  <c:v>1.0319148936170213</c:v>
                </c:pt>
                <c:pt idx="274">
                  <c:v>1.0319148936170213</c:v>
                </c:pt>
                <c:pt idx="275">
                  <c:v>1.0319148936170213</c:v>
                </c:pt>
                <c:pt idx="276">
                  <c:v>1.0319148936170213</c:v>
                </c:pt>
                <c:pt idx="277">
                  <c:v>1.0319148936170213</c:v>
                </c:pt>
                <c:pt idx="278">
                  <c:v>1.0319148936170213</c:v>
                </c:pt>
                <c:pt idx="279">
                  <c:v>1.0319148936170213</c:v>
                </c:pt>
                <c:pt idx="280">
                  <c:v>1.0319148936170213</c:v>
                </c:pt>
                <c:pt idx="281">
                  <c:v>1.0319148936170213</c:v>
                </c:pt>
                <c:pt idx="282">
                  <c:v>1</c:v>
                </c:pt>
                <c:pt idx="283">
                  <c:v>1</c:v>
                </c:pt>
                <c:pt idx="284">
                  <c:v>1.0106382978723405</c:v>
                </c:pt>
                <c:pt idx="285">
                  <c:v>1.0106382978723405</c:v>
                </c:pt>
                <c:pt idx="286">
                  <c:v>1.0106382978723405</c:v>
                </c:pt>
                <c:pt idx="287">
                  <c:v>1.0106382978723405</c:v>
                </c:pt>
                <c:pt idx="288">
                  <c:v>1.0106382978723405</c:v>
                </c:pt>
                <c:pt idx="289">
                  <c:v>1.0106382978723405</c:v>
                </c:pt>
                <c:pt idx="290">
                  <c:v>1.0106382978723405</c:v>
                </c:pt>
                <c:pt idx="291">
                  <c:v>1.0106382978723405</c:v>
                </c:pt>
                <c:pt idx="292">
                  <c:v>1.0106382978723405</c:v>
                </c:pt>
                <c:pt idx="293">
                  <c:v>1.0106382978723405</c:v>
                </c:pt>
                <c:pt idx="294">
                  <c:v>1.0106382978723405</c:v>
                </c:pt>
                <c:pt idx="295">
                  <c:v>1.0106382978723405</c:v>
                </c:pt>
                <c:pt idx="296">
                  <c:v>1.0106382978723405</c:v>
                </c:pt>
                <c:pt idx="297">
                  <c:v>1.0106382978723405</c:v>
                </c:pt>
                <c:pt idx="298">
                  <c:v>1.0106382978723405</c:v>
                </c:pt>
                <c:pt idx="299">
                  <c:v>1.0106382978723405</c:v>
                </c:pt>
                <c:pt idx="300">
                  <c:v>1.0106382978723405</c:v>
                </c:pt>
                <c:pt idx="301">
                  <c:v>1.0106382978723405</c:v>
                </c:pt>
                <c:pt idx="302">
                  <c:v>1.0106382978723405</c:v>
                </c:pt>
                <c:pt idx="303">
                  <c:v>1.0106382978723405</c:v>
                </c:pt>
                <c:pt idx="304">
                  <c:v>1.0106382978723405</c:v>
                </c:pt>
                <c:pt idx="305">
                  <c:v>1.0106382978723405</c:v>
                </c:pt>
                <c:pt idx="306">
                  <c:v>1.0106382978723405</c:v>
                </c:pt>
                <c:pt idx="307">
                  <c:v>1.0106382978723405</c:v>
                </c:pt>
                <c:pt idx="308">
                  <c:v>1.0106382978723405</c:v>
                </c:pt>
                <c:pt idx="309">
                  <c:v>1.0106382978723405</c:v>
                </c:pt>
                <c:pt idx="310">
                  <c:v>1.0106382978723405</c:v>
                </c:pt>
                <c:pt idx="311">
                  <c:v>1.0106382978723405</c:v>
                </c:pt>
                <c:pt idx="312">
                  <c:v>1.0106382978723405</c:v>
                </c:pt>
                <c:pt idx="313">
                  <c:v>1.0106382978723405</c:v>
                </c:pt>
                <c:pt idx="314">
                  <c:v>1.0106382978723405</c:v>
                </c:pt>
                <c:pt idx="315">
                  <c:v>1.0106382978723405</c:v>
                </c:pt>
                <c:pt idx="316">
                  <c:v>1.0106382978723405</c:v>
                </c:pt>
                <c:pt idx="317">
                  <c:v>1.0106382978723405</c:v>
                </c:pt>
                <c:pt idx="318">
                  <c:v>1.0106382978723405</c:v>
                </c:pt>
                <c:pt idx="319">
                  <c:v>1.0106382978723405</c:v>
                </c:pt>
                <c:pt idx="320">
                  <c:v>1.0106382978723405</c:v>
                </c:pt>
                <c:pt idx="321">
                  <c:v>1.0106382978723405</c:v>
                </c:pt>
                <c:pt idx="322">
                  <c:v>1.0106382978723405</c:v>
                </c:pt>
                <c:pt idx="323">
                  <c:v>1.0106382978723405</c:v>
                </c:pt>
                <c:pt idx="324">
                  <c:v>1.0106382978723405</c:v>
                </c:pt>
                <c:pt idx="325">
                  <c:v>1.0106382978723405</c:v>
                </c:pt>
                <c:pt idx="326">
                  <c:v>1.0106382978723405</c:v>
                </c:pt>
                <c:pt idx="327">
                  <c:v>1.0106382978723405</c:v>
                </c:pt>
                <c:pt idx="328">
                  <c:v>1.0106382978723405</c:v>
                </c:pt>
                <c:pt idx="329">
                  <c:v>1.0106382978723405</c:v>
                </c:pt>
                <c:pt idx="330">
                  <c:v>1.0106382978723405</c:v>
                </c:pt>
                <c:pt idx="331">
                  <c:v>1.0106382978723405</c:v>
                </c:pt>
                <c:pt idx="332">
                  <c:v>1.0106382978723405</c:v>
                </c:pt>
                <c:pt idx="333">
                  <c:v>1.0106382978723405</c:v>
                </c:pt>
                <c:pt idx="334">
                  <c:v>1.0106382978723405</c:v>
                </c:pt>
                <c:pt idx="335">
                  <c:v>1.0106382978723405</c:v>
                </c:pt>
                <c:pt idx="336">
                  <c:v>1.0106382978723405</c:v>
                </c:pt>
                <c:pt idx="337">
                  <c:v>1.0106382978723405</c:v>
                </c:pt>
                <c:pt idx="338">
                  <c:v>1.0106382978723405</c:v>
                </c:pt>
                <c:pt idx="339">
                  <c:v>1.0106382978723405</c:v>
                </c:pt>
                <c:pt idx="340">
                  <c:v>1.0106382978723405</c:v>
                </c:pt>
                <c:pt idx="341">
                  <c:v>1.0106382978723405</c:v>
                </c:pt>
                <c:pt idx="342">
                  <c:v>1.0106382978723405</c:v>
                </c:pt>
                <c:pt idx="343">
                  <c:v>1.0106382978723405</c:v>
                </c:pt>
                <c:pt idx="344">
                  <c:v>1.0106382978723405</c:v>
                </c:pt>
                <c:pt idx="345">
                  <c:v>1.0106382978723405</c:v>
                </c:pt>
                <c:pt idx="346">
                  <c:v>1.0106382978723405</c:v>
                </c:pt>
                <c:pt idx="347">
                  <c:v>1.0106382978723405</c:v>
                </c:pt>
                <c:pt idx="348">
                  <c:v>1.0106382978723405</c:v>
                </c:pt>
                <c:pt idx="349">
                  <c:v>1.0106382978723405</c:v>
                </c:pt>
                <c:pt idx="350">
                  <c:v>1.0106382978723405</c:v>
                </c:pt>
                <c:pt idx="351">
                  <c:v>1.0106382978723405</c:v>
                </c:pt>
                <c:pt idx="352">
                  <c:v>1.0106382978723405</c:v>
                </c:pt>
                <c:pt idx="353">
                  <c:v>1.0106382978723405</c:v>
                </c:pt>
                <c:pt idx="354">
                  <c:v>1.0106382978723405</c:v>
                </c:pt>
                <c:pt idx="355">
                  <c:v>1.0106382978723405</c:v>
                </c:pt>
                <c:pt idx="356">
                  <c:v>1.0106382978723405</c:v>
                </c:pt>
                <c:pt idx="357">
                  <c:v>1.0106382978723405</c:v>
                </c:pt>
                <c:pt idx="358">
                  <c:v>1.0106382978723405</c:v>
                </c:pt>
                <c:pt idx="359">
                  <c:v>1.0106382978723405</c:v>
                </c:pt>
                <c:pt idx="360">
                  <c:v>1.0106382978723405</c:v>
                </c:pt>
                <c:pt idx="361">
                  <c:v>1.0106382978723405</c:v>
                </c:pt>
                <c:pt idx="362">
                  <c:v>1.0106382978723405</c:v>
                </c:pt>
                <c:pt idx="363">
                  <c:v>1.0106382978723405</c:v>
                </c:pt>
                <c:pt idx="364">
                  <c:v>1.0106382978723405</c:v>
                </c:pt>
                <c:pt idx="365">
                  <c:v>1.0106382978723405</c:v>
                </c:pt>
                <c:pt idx="366">
                  <c:v>1.0106382978723405</c:v>
                </c:pt>
                <c:pt idx="367">
                  <c:v>1.0106382978723405</c:v>
                </c:pt>
                <c:pt idx="368">
                  <c:v>1.0106382978723405</c:v>
                </c:pt>
                <c:pt idx="369">
                  <c:v>1.0106382978723405</c:v>
                </c:pt>
                <c:pt idx="370">
                  <c:v>1.0106382978723405</c:v>
                </c:pt>
                <c:pt idx="371">
                  <c:v>1.0106382978723405</c:v>
                </c:pt>
                <c:pt idx="372">
                  <c:v>1.0106382978723405</c:v>
                </c:pt>
                <c:pt idx="373">
                  <c:v>1.0106382978723405</c:v>
                </c:pt>
                <c:pt idx="374">
                  <c:v>1.0106382978723405</c:v>
                </c:pt>
                <c:pt idx="375">
                  <c:v>1.0106382978723405</c:v>
                </c:pt>
                <c:pt idx="376">
                  <c:v>1.0106382978723405</c:v>
                </c:pt>
                <c:pt idx="377">
                  <c:v>1.0106382978723405</c:v>
                </c:pt>
                <c:pt idx="378">
                  <c:v>1.0106382978723405</c:v>
                </c:pt>
                <c:pt idx="379">
                  <c:v>1.0106382978723405</c:v>
                </c:pt>
                <c:pt idx="380">
                  <c:v>1.0106382978723405</c:v>
                </c:pt>
                <c:pt idx="381">
                  <c:v>1.0106382978723405</c:v>
                </c:pt>
                <c:pt idx="382">
                  <c:v>1.0106382978723405</c:v>
                </c:pt>
                <c:pt idx="383">
                  <c:v>1.0106382978723405</c:v>
                </c:pt>
                <c:pt idx="384">
                  <c:v>1.0106382978723405</c:v>
                </c:pt>
                <c:pt idx="385">
                  <c:v>1.0106382978723405</c:v>
                </c:pt>
                <c:pt idx="386">
                  <c:v>1.0106382978723405</c:v>
                </c:pt>
                <c:pt idx="387">
                  <c:v>1.0106382978723405</c:v>
                </c:pt>
                <c:pt idx="388">
                  <c:v>1.0106382978723405</c:v>
                </c:pt>
                <c:pt idx="389">
                  <c:v>1.0106382978723405</c:v>
                </c:pt>
                <c:pt idx="390">
                  <c:v>1.0106382978723405</c:v>
                </c:pt>
                <c:pt idx="391">
                  <c:v>1.0106382978723405</c:v>
                </c:pt>
                <c:pt idx="392">
                  <c:v>1.0106382978723405</c:v>
                </c:pt>
                <c:pt idx="393">
                  <c:v>1.0106382978723405</c:v>
                </c:pt>
                <c:pt idx="394">
                  <c:v>1.0106382978723405</c:v>
                </c:pt>
                <c:pt idx="395">
                  <c:v>1.0106382978723405</c:v>
                </c:pt>
                <c:pt idx="396">
                  <c:v>1.0106382978723405</c:v>
                </c:pt>
                <c:pt idx="397">
                  <c:v>1.0106382978723405</c:v>
                </c:pt>
                <c:pt idx="398">
                  <c:v>1.0106382978723405</c:v>
                </c:pt>
                <c:pt idx="399">
                  <c:v>1.0106382978723405</c:v>
                </c:pt>
                <c:pt idx="400">
                  <c:v>1.0106382978723405</c:v>
                </c:pt>
                <c:pt idx="401">
                  <c:v>1.0106382978723405</c:v>
                </c:pt>
                <c:pt idx="402">
                  <c:v>1.0106382978723405</c:v>
                </c:pt>
                <c:pt idx="403">
                  <c:v>1.0106382978723405</c:v>
                </c:pt>
                <c:pt idx="404">
                  <c:v>1.0106382978723405</c:v>
                </c:pt>
                <c:pt idx="405">
                  <c:v>1.0106382978723405</c:v>
                </c:pt>
                <c:pt idx="406">
                  <c:v>1.0106382978723405</c:v>
                </c:pt>
                <c:pt idx="407">
                  <c:v>1.0106382978723405</c:v>
                </c:pt>
                <c:pt idx="408">
                  <c:v>1.0106382978723405</c:v>
                </c:pt>
                <c:pt idx="409">
                  <c:v>1.0106382978723405</c:v>
                </c:pt>
                <c:pt idx="410">
                  <c:v>1.0106382978723405</c:v>
                </c:pt>
                <c:pt idx="411">
                  <c:v>1.0106382978723405</c:v>
                </c:pt>
                <c:pt idx="412">
                  <c:v>1.0106382978723405</c:v>
                </c:pt>
                <c:pt idx="413">
                  <c:v>1.0106382978723405</c:v>
                </c:pt>
                <c:pt idx="414">
                  <c:v>1.0106382978723405</c:v>
                </c:pt>
                <c:pt idx="415">
                  <c:v>1.0106382978723405</c:v>
                </c:pt>
                <c:pt idx="416">
                  <c:v>1.0106382978723405</c:v>
                </c:pt>
                <c:pt idx="417">
                  <c:v>1.0106382978723405</c:v>
                </c:pt>
                <c:pt idx="418">
                  <c:v>1.0106382978723405</c:v>
                </c:pt>
                <c:pt idx="419">
                  <c:v>1.0106382978723405</c:v>
                </c:pt>
                <c:pt idx="420">
                  <c:v>1.0106382978723405</c:v>
                </c:pt>
                <c:pt idx="421">
                  <c:v>1.0106382978723405</c:v>
                </c:pt>
                <c:pt idx="422">
                  <c:v>1.0106382978723405</c:v>
                </c:pt>
                <c:pt idx="423">
                  <c:v>1.0106382978723405</c:v>
                </c:pt>
                <c:pt idx="424">
                  <c:v>1.0106382978723405</c:v>
                </c:pt>
                <c:pt idx="425">
                  <c:v>1.0106382978723405</c:v>
                </c:pt>
                <c:pt idx="426">
                  <c:v>1.0106382978723405</c:v>
                </c:pt>
                <c:pt idx="427">
                  <c:v>1.0106382978723405</c:v>
                </c:pt>
                <c:pt idx="428">
                  <c:v>1.0106382978723405</c:v>
                </c:pt>
                <c:pt idx="429">
                  <c:v>1.0106382978723405</c:v>
                </c:pt>
                <c:pt idx="430">
                  <c:v>1.0106382978723405</c:v>
                </c:pt>
                <c:pt idx="431">
                  <c:v>1.0106382978723405</c:v>
                </c:pt>
                <c:pt idx="432">
                  <c:v>1.0106382978723405</c:v>
                </c:pt>
                <c:pt idx="433">
                  <c:v>1.0106382978723405</c:v>
                </c:pt>
                <c:pt idx="434">
                  <c:v>1.0106382978723405</c:v>
                </c:pt>
                <c:pt idx="435">
                  <c:v>1.0106382978723405</c:v>
                </c:pt>
                <c:pt idx="436">
                  <c:v>1.0106382978723405</c:v>
                </c:pt>
                <c:pt idx="437">
                  <c:v>1.0106382978723405</c:v>
                </c:pt>
                <c:pt idx="438">
                  <c:v>1.0106382978723405</c:v>
                </c:pt>
                <c:pt idx="439">
                  <c:v>1.0106382978723405</c:v>
                </c:pt>
                <c:pt idx="440">
                  <c:v>1.0106382978723405</c:v>
                </c:pt>
                <c:pt idx="441">
                  <c:v>1.0106382978723405</c:v>
                </c:pt>
                <c:pt idx="442">
                  <c:v>1.0106382978723405</c:v>
                </c:pt>
                <c:pt idx="443">
                  <c:v>1.0106382978723405</c:v>
                </c:pt>
                <c:pt idx="444">
                  <c:v>1.0106382978723405</c:v>
                </c:pt>
                <c:pt idx="445">
                  <c:v>1.0106382978723405</c:v>
                </c:pt>
                <c:pt idx="446">
                  <c:v>1.0106382978723405</c:v>
                </c:pt>
                <c:pt idx="447">
                  <c:v>1.0106382978723405</c:v>
                </c:pt>
                <c:pt idx="448">
                  <c:v>1.0106382978723405</c:v>
                </c:pt>
                <c:pt idx="449">
                  <c:v>1.0106382978723405</c:v>
                </c:pt>
                <c:pt idx="450">
                  <c:v>1.0106382978723405</c:v>
                </c:pt>
                <c:pt idx="451">
                  <c:v>1.0106382978723405</c:v>
                </c:pt>
                <c:pt idx="452">
                  <c:v>1.0106382978723405</c:v>
                </c:pt>
                <c:pt idx="453">
                  <c:v>1.0106382978723405</c:v>
                </c:pt>
                <c:pt idx="454">
                  <c:v>1.0106382978723405</c:v>
                </c:pt>
                <c:pt idx="455">
                  <c:v>1.0106382978723405</c:v>
                </c:pt>
                <c:pt idx="456">
                  <c:v>1.0106382978723405</c:v>
                </c:pt>
                <c:pt idx="457">
                  <c:v>1.0106382978723405</c:v>
                </c:pt>
                <c:pt idx="458">
                  <c:v>1.0106382978723405</c:v>
                </c:pt>
                <c:pt idx="459">
                  <c:v>1.0106382978723405</c:v>
                </c:pt>
                <c:pt idx="460">
                  <c:v>1.0106382978723405</c:v>
                </c:pt>
                <c:pt idx="461">
                  <c:v>1.0106382978723405</c:v>
                </c:pt>
                <c:pt idx="462">
                  <c:v>1.0106382978723405</c:v>
                </c:pt>
                <c:pt idx="463">
                  <c:v>1.0106382978723405</c:v>
                </c:pt>
                <c:pt idx="464">
                  <c:v>1.0106382978723405</c:v>
                </c:pt>
                <c:pt idx="465">
                  <c:v>1.0106382978723405</c:v>
                </c:pt>
                <c:pt idx="466">
                  <c:v>1.0106382978723405</c:v>
                </c:pt>
                <c:pt idx="467">
                  <c:v>1.0106382978723405</c:v>
                </c:pt>
                <c:pt idx="468">
                  <c:v>1.0106382978723405</c:v>
                </c:pt>
                <c:pt idx="469">
                  <c:v>1.0106382978723405</c:v>
                </c:pt>
                <c:pt idx="470">
                  <c:v>1.0106382978723405</c:v>
                </c:pt>
                <c:pt idx="471">
                  <c:v>1.0106382978723405</c:v>
                </c:pt>
                <c:pt idx="472">
                  <c:v>1.0106382978723405</c:v>
                </c:pt>
                <c:pt idx="473">
                  <c:v>1.0106382978723405</c:v>
                </c:pt>
                <c:pt idx="474">
                  <c:v>1.0106382978723405</c:v>
                </c:pt>
                <c:pt idx="475">
                  <c:v>1.0106382978723405</c:v>
                </c:pt>
                <c:pt idx="476">
                  <c:v>1.0106382978723405</c:v>
                </c:pt>
                <c:pt idx="477">
                  <c:v>1.0106382978723405</c:v>
                </c:pt>
                <c:pt idx="478">
                  <c:v>1.0106382978723405</c:v>
                </c:pt>
                <c:pt idx="479">
                  <c:v>1.0106382978723405</c:v>
                </c:pt>
                <c:pt idx="480">
                  <c:v>1.0106382978723405</c:v>
                </c:pt>
                <c:pt idx="481">
                  <c:v>1.0106382978723405</c:v>
                </c:pt>
                <c:pt idx="482">
                  <c:v>1.0106382978723405</c:v>
                </c:pt>
                <c:pt idx="483">
                  <c:v>1.0106382978723405</c:v>
                </c:pt>
                <c:pt idx="484">
                  <c:v>1.0106382978723405</c:v>
                </c:pt>
                <c:pt idx="485">
                  <c:v>1.0106382978723405</c:v>
                </c:pt>
                <c:pt idx="486">
                  <c:v>1.0106382978723405</c:v>
                </c:pt>
                <c:pt idx="487">
                  <c:v>1.0106382978723405</c:v>
                </c:pt>
                <c:pt idx="488">
                  <c:v>1.0106382978723405</c:v>
                </c:pt>
                <c:pt idx="489">
                  <c:v>1.0106382978723405</c:v>
                </c:pt>
                <c:pt idx="490">
                  <c:v>1.0106382978723405</c:v>
                </c:pt>
                <c:pt idx="491">
                  <c:v>1.0106382978723405</c:v>
                </c:pt>
                <c:pt idx="492">
                  <c:v>1.0106382978723405</c:v>
                </c:pt>
                <c:pt idx="493">
                  <c:v>1.0106382978723405</c:v>
                </c:pt>
                <c:pt idx="494">
                  <c:v>1.0106382978723405</c:v>
                </c:pt>
                <c:pt idx="495">
                  <c:v>1.0106382978723405</c:v>
                </c:pt>
                <c:pt idx="496">
                  <c:v>1.0106382978723405</c:v>
                </c:pt>
                <c:pt idx="497">
                  <c:v>1.0106382978723405</c:v>
                </c:pt>
                <c:pt idx="498">
                  <c:v>1.0106382978723405</c:v>
                </c:pt>
                <c:pt idx="499">
                  <c:v>1.0106382978723405</c:v>
                </c:pt>
              </c:numCache>
            </c:numRef>
          </c:val>
          <c:smooth val="0"/>
          <c:extLst>
            <c:ext xmlns:c16="http://schemas.microsoft.com/office/drawing/2014/chart" uri="{C3380CC4-5D6E-409C-BE32-E72D297353CC}">
              <c16:uniqueId val="{00000000-05F8-45D4-83C8-154A3CE03442}"/>
            </c:ext>
          </c:extLst>
        </c:ser>
        <c:ser>
          <c:idx val="1"/>
          <c:order val="1"/>
          <c:tx>
            <c:strRef>
              <c:f>Sheet1!$H$1</c:f>
              <c:strCache>
                <c:ptCount val="1"/>
                <c:pt idx="0">
                  <c:v>成本函数</c:v>
                </c:pt>
              </c:strCache>
            </c:strRef>
          </c:tx>
          <c:spPr>
            <a:ln w="28575" cap="rnd">
              <a:solidFill>
                <a:schemeClr val="accent2"/>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Sheet1!$H$2:$H$501</c:f>
              <c:numCache>
                <c:formatCode>General</c:formatCode>
                <c:ptCount val="500"/>
                <c:pt idx="0">
                  <c:v>9.999900002397751E-6</c:v>
                </c:pt>
                <c:pt idx="1">
                  <c:v>9.999900002397751E-6</c:v>
                </c:pt>
                <c:pt idx="2">
                  <c:v>9.999900002397751E-6</c:v>
                </c:pt>
                <c:pt idx="3">
                  <c:v>9.999900002397751E-6</c:v>
                </c:pt>
                <c:pt idx="4">
                  <c:v>9.999900002397751E-6</c:v>
                </c:pt>
                <c:pt idx="5">
                  <c:v>9.999900002397751E-6</c:v>
                </c:pt>
                <c:pt idx="6">
                  <c:v>9.999900002397751E-6</c:v>
                </c:pt>
                <c:pt idx="7">
                  <c:v>0.70000299996999971</c:v>
                </c:pt>
                <c:pt idx="8">
                  <c:v>0.70000299996999971</c:v>
                </c:pt>
                <c:pt idx="9">
                  <c:v>0.70000299996999971</c:v>
                </c:pt>
                <c:pt idx="10">
                  <c:v>0.70000299996999971</c:v>
                </c:pt>
                <c:pt idx="11">
                  <c:v>0.70000299996999971</c:v>
                </c:pt>
                <c:pt idx="12">
                  <c:v>0.70000299996999971</c:v>
                </c:pt>
                <c:pt idx="13">
                  <c:v>0.70000299996999971</c:v>
                </c:pt>
                <c:pt idx="14">
                  <c:v>0.70000299996999971</c:v>
                </c:pt>
                <c:pt idx="15">
                  <c:v>0.70000299996999971</c:v>
                </c:pt>
                <c:pt idx="16">
                  <c:v>0.70000299996999971</c:v>
                </c:pt>
                <c:pt idx="17">
                  <c:v>0.70000299996999971</c:v>
                </c:pt>
                <c:pt idx="18">
                  <c:v>0.70000299996999971</c:v>
                </c:pt>
                <c:pt idx="19">
                  <c:v>0.70000299996999971</c:v>
                </c:pt>
                <c:pt idx="20">
                  <c:v>0.70000299996999971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0.70000299996999971</c:v>
                </c:pt>
                <c:pt idx="283">
                  <c:v>0.70000299996999971</c:v>
                </c:pt>
                <c:pt idx="284">
                  <c:v>0.70000299996999971</c:v>
                </c:pt>
                <c:pt idx="285">
                  <c:v>0.70000299996999971</c:v>
                </c:pt>
                <c:pt idx="286">
                  <c:v>0.70000299996999971</c:v>
                </c:pt>
                <c:pt idx="287">
                  <c:v>0.70000299996999971</c:v>
                </c:pt>
                <c:pt idx="288">
                  <c:v>0.70000299996999971</c:v>
                </c:pt>
                <c:pt idx="289">
                  <c:v>0.70000299996999971</c:v>
                </c:pt>
                <c:pt idx="290">
                  <c:v>0.70000299996999971</c:v>
                </c:pt>
                <c:pt idx="291">
                  <c:v>0.70000299996999971</c:v>
                </c:pt>
                <c:pt idx="292">
                  <c:v>0.70000299996999971</c:v>
                </c:pt>
                <c:pt idx="293">
                  <c:v>0.70000299996999971</c:v>
                </c:pt>
                <c:pt idx="294">
                  <c:v>0.70000299996999971</c:v>
                </c:pt>
                <c:pt idx="295">
                  <c:v>0.70000299996999971</c:v>
                </c:pt>
                <c:pt idx="296">
                  <c:v>0.70000299996999971</c:v>
                </c:pt>
                <c:pt idx="297">
                  <c:v>0.70000299996999971</c:v>
                </c:pt>
                <c:pt idx="298">
                  <c:v>0.70000299996999971</c:v>
                </c:pt>
                <c:pt idx="299">
                  <c:v>0.70000299996999971</c:v>
                </c:pt>
                <c:pt idx="300">
                  <c:v>0.70000299996999971</c:v>
                </c:pt>
                <c:pt idx="301">
                  <c:v>0.70000299996999971</c:v>
                </c:pt>
                <c:pt idx="302">
                  <c:v>0.70000299996999971</c:v>
                </c:pt>
                <c:pt idx="303">
                  <c:v>0.70000299996999971</c:v>
                </c:pt>
                <c:pt idx="304">
                  <c:v>0.70000299996999971</c:v>
                </c:pt>
                <c:pt idx="305">
                  <c:v>0.70000299996999971</c:v>
                </c:pt>
                <c:pt idx="306">
                  <c:v>0.70000299996999971</c:v>
                </c:pt>
                <c:pt idx="307">
                  <c:v>0.70000299996999971</c:v>
                </c:pt>
                <c:pt idx="308">
                  <c:v>0.70000299996999971</c:v>
                </c:pt>
                <c:pt idx="309">
                  <c:v>0.70000299996999971</c:v>
                </c:pt>
                <c:pt idx="310">
                  <c:v>0.70000299996999971</c:v>
                </c:pt>
                <c:pt idx="311">
                  <c:v>0.70000299996999971</c:v>
                </c:pt>
                <c:pt idx="312">
                  <c:v>0.70000299996999971</c:v>
                </c:pt>
                <c:pt idx="313">
                  <c:v>0.70000299996999971</c:v>
                </c:pt>
                <c:pt idx="314">
                  <c:v>0.70000299996999971</c:v>
                </c:pt>
                <c:pt idx="315">
                  <c:v>0.70000299996999971</c:v>
                </c:pt>
                <c:pt idx="316">
                  <c:v>0.70000299996999971</c:v>
                </c:pt>
                <c:pt idx="317">
                  <c:v>0.70000299996999971</c:v>
                </c:pt>
                <c:pt idx="318">
                  <c:v>0.70000299996999971</c:v>
                </c:pt>
                <c:pt idx="319">
                  <c:v>0.70000299996999971</c:v>
                </c:pt>
                <c:pt idx="320">
                  <c:v>0.70000299996999971</c:v>
                </c:pt>
                <c:pt idx="321">
                  <c:v>0.70000299996999971</c:v>
                </c:pt>
                <c:pt idx="322">
                  <c:v>0.70000299996999971</c:v>
                </c:pt>
                <c:pt idx="323">
                  <c:v>0.70000299996999971</c:v>
                </c:pt>
                <c:pt idx="324">
                  <c:v>0.70000299996999971</c:v>
                </c:pt>
                <c:pt idx="325">
                  <c:v>0.70000299996999971</c:v>
                </c:pt>
                <c:pt idx="326">
                  <c:v>0.70000299996999971</c:v>
                </c:pt>
                <c:pt idx="327">
                  <c:v>0.70000299996999971</c:v>
                </c:pt>
                <c:pt idx="328">
                  <c:v>0.70000299996999971</c:v>
                </c:pt>
                <c:pt idx="329">
                  <c:v>0.70000299996999971</c:v>
                </c:pt>
                <c:pt idx="330">
                  <c:v>0.70000299996999971</c:v>
                </c:pt>
                <c:pt idx="331">
                  <c:v>0.70000299996999971</c:v>
                </c:pt>
                <c:pt idx="332">
                  <c:v>0.70000299996999971</c:v>
                </c:pt>
                <c:pt idx="333">
                  <c:v>0.70000299996999971</c:v>
                </c:pt>
                <c:pt idx="334">
                  <c:v>0.70000299996999971</c:v>
                </c:pt>
                <c:pt idx="335">
                  <c:v>0.70000299996999971</c:v>
                </c:pt>
                <c:pt idx="336">
                  <c:v>0.70000299996999971</c:v>
                </c:pt>
                <c:pt idx="337">
                  <c:v>0.70000299996999971</c:v>
                </c:pt>
                <c:pt idx="338">
                  <c:v>0.70000299996999971</c:v>
                </c:pt>
                <c:pt idx="339">
                  <c:v>0.70000299996999971</c:v>
                </c:pt>
                <c:pt idx="340">
                  <c:v>0.70000299996999971</c:v>
                </c:pt>
                <c:pt idx="341">
                  <c:v>0.70000299996999971</c:v>
                </c:pt>
                <c:pt idx="342">
                  <c:v>0.70000299996999971</c:v>
                </c:pt>
                <c:pt idx="343">
                  <c:v>0.70000299996999971</c:v>
                </c:pt>
                <c:pt idx="344">
                  <c:v>0.70000299996999971</c:v>
                </c:pt>
                <c:pt idx="345">
                  <c:v>0.70000299996999971</c:v>
                </c:pt>
                <c:pt idx="346">
                  <c:v>0.70000299996999971</c:v>
                </c:pt>
                <c:pt idx="347">
                  <c:v>0.70000299996999971</c:v>
                </c:pt>
                <c:pt idx="348">
                  <c:v>0.70000299996999971</c:v>
                </c:pt>
                <c:pt idx="349">
                  <c:v>0.70000299996999971</c:v>
                </c:pt>
                <c:pt idx="350">
                  <c:v>0.70000299996999971</c:v>
                </c:pt>
                <c:pt idx="351">
                  <c:v>0.70000299996999971</c:v>
                </c:pt>
                <c:pt idx="352">
                  <c:v>0.70000299996999971</c:v>
                </c:pt>
                <c:pt idx="353">
                  <c:v>0.70000299996999971</c:v>
                </c:pt>
                <c:pt idx="354">
                  <c:v>0.70000299996999971</c:v>
                </c:pt>
                <c:pt idx="355">
                  <c:v>0.70000299996999971</c:v>
                </c:pt>
                <c:pt idx="356">
                  <c:v>0.70000299996999971</c:v>
                </c:pt>
                <c:pt idx="357">
                  <c:v>0.70000299996999971</c:v>
                </c:pt>
                <c:pt idx="358">
                  <c:v>0.70000299996999971</c:v>
                </c:pt>
                <c:pt idx="359">
                  <c:v>0.70000299996999971</c:v>
                </c:pt>
                <c:pt idx="360">
                  <c:v>0.70000299996999971</c:v>
                </c:pt>
                <c:pt idx="361">
                  <c:v>0.70000299996999971</c:v>
                </c:pt>
                <c:pt idx="362">
                  <c:v>0.70000299996999971</c:v>
                </c:pt>
                <c:pt idx="363">
                  <c:v>0.70000299996999971</c:v>
                </c:pt>
                <c:pt idx="364">
                  <c:v>0.70000299996999971</c:v>
                </c:pt>
                <c:pt idx="365">
                  <c:v>0.70000299996999971</c:v>
                </c:pt>
                <c:pt idx="366">
                  <c:v>0.70000299996999971</c:v>
                </c:pt>
                <c:pt idx="367">
                  <c:v>0.70000299996999971</c:v>
                </c:pt>
                <c:pt idx="368">
                  <c:v>0.70000299996999971</c:v>
                </c:pt>
                <c:pt idx="369">
                  <c:v>0.70000299996999971</c:v>
                </c:pt>
                <c:pt idx="370">
                  <c:v>0.70000299996999971</c:v>
                </c:pt>
                <c:pt idx="371">
                  <c:v>0.70000299996999971</c:v>
                </c:pt>
                <c:pt idx="372">
                  <c:v>0.70000299996999971</c:v>
                </c:pt>
                <c:pt idx="373">
                  <c:v>0.70000299996999971</c:v>
                </c:pt>
                <c:pt idx="374">
                  <c:v>0.70000299996999971</c:v>
                </c:pt>
                <c:pt idx="375">
                  <c:v>0.70000299996999971</c:v>
                </c:pt>
                <c:pt idx="376">
                  <c:v>0.70000299996999971</c:v>
                </c:pt>
                <c:pt idx="377">
                  <c:v>0.70000299996999971</c:v>
                </c:pt>
                <c:pt idx="378">
                  <c:v>0.70000299996999971</c:v>
                </c:pt>
                <c:pt idx="379">
                  <c:v>0.70000299996999971</c:v>
                </c:pt>
                <c:pt idx="380">
                  <c:v>0.70000299996999971</c:v>
                </c:pt>
                <c:pt idx="381">
                  <c:v>0.70000299996999971</c:v>
                </c:pt>
                <c:pt idx="382">
                  <c:v>0.70000299996999971</c:v>
                </c:pt>
                <c:pt idx="383">
                  <c:v>0.70000299996999971</c:v>
                </c:pt>
                <c:pt idx="384">
                  <c:v>0.70000299996999971</c:v>
                </c:pt>
                <c:pt idx="385">
                  <c:v>0.70000299996999971</c:v>
                </c:pt>
                <c:pt idx="386">
                  <c:v>0.70000299996999971</c:v>
                </c:pt>
                <c:pt idx="387">
                  <c:v>0.70000299996999971</c:v>
                </c:pt>
                <c:pt idx="388">
                  <c:v>0.70000299996999971</c:v>
                </c:pt>
                <c:pt idx="389">
                  <c:v>0.70000299996999971</c:v>
                </c:pt>
                <c:pt idx="390">
                  <c:v>0.70000299996999971</c:v>
                </c:pt>
                <c:pt idx="391">
                  <c:v>0.70000299996999971</c:v>
                </c:pt>
                <c:pt idx="392">
                  <c:v>0.70000299996999971</c:v>
                </c:pt>
                <c:pt idx="393">
                  <c:v>0.70000299996999971</c:v>
                </c:pt>
                <c:pt idx="394">
                  <c:v>0.70000299996999971</c:v>
                </c:pt>
                <c:pt idx="395">
                  <c:v>0.70000299996999971</c:v>
                </c:pt>
                <c:pt idx="396">
                  <c:v>0.70000299996999971</c:v>
                </c:pt>
                <c:pt idx="397">
                  <c:v>0.70000299996999971</c:v>
                </c:pt>
                <c:pt idx="398">
                  <c:v>0.70000299996999971</c:v>
                </c:pt>
                <c:pt idx="399">
                  <c:v>0.70000299996999971</c:v>
                </c:pt>
                <c:pt idx="400">
                  <c:v>0.70000299996999971</c:v>
                </c:pt>
                <c:pt idx="401">
                  <c:v>0.70000299996999971</c:v>
                </c:pt>
                <c:pt idx="402">
                  <c:v>0.70000299996999971</c:v>
                </c:pt>
                <c:pt idx="403">
                  <c:v>0.70000299996999971</c:v>
                </c:pt>
                <c:pt idx="404">
                  <c:v>0.70000299996999971</c:v>
                </c:pt>
                <c:pt idx="405">
                  <c:v>0.70000299996999971</c:v>
                </c:pt>
                <c:pt idx="406">
                  <c:v>0.70000299996999971</c:v>
                </c:pt>
                <c:pt idx="407">
                  <c:v>0.70000299996999971</c:v>
                </c:pt>
                <c:pt idx="408">
                  <c:v>0.70000299996999971</c:v>
                </c:pt>
                <c:pt idx="409">
                  <c:v>0.70000299996999971</c:v>
                </c:pt>
                <c:pt idx="410">
                  <c:v>0.70000299996999971</c:v>
                </c:pt>
                <c:pt idx="411">
                  <c:v>0.70000299996999971</c:v>
                </c:pt>
                <c:pt idx="412">
                  <c:v>0.70000299996999971</c:v>
                </c:pt>
                <c:pt idx="413">
                  <c:v>0.70000299996999971</c:v>
                </c:pt>
                <c:pt idx="414">
                  <c:v>0.70000299996999971</c:v>
                </c:pt>
                <c:pt idx="415">
                  <c:v>0.70000299996999971</c:v>
                </c:pt>
                <c:pt idx="416">
                  <c:v>0.70000299996999971</c:v>
                </c:pt>
                <c:pt idx="417">
                  <c:v>0.70000299996999971</c:v>
                </c:pt>
                <c:pt idx="418">
                  <c:v>0.70000299996999971</c:v>
                </c:pt>
                <c:pt idx="419">
                  <c:v>0.70000299996999971</c:v>
                </c:pt>
                <c:pt idx="420">
                  <c:v>0.70000299996999971</c:v>
                </c:pt>
                <c:pt idx="421">
                  <c:v>0.70000299996999971</c:v>
                </c:pt>
                <c:pt idx="422">
                  <c:v>0.70000299996999971</c:v>
                </c:pt>
                <c:pt idx="423">
                  <c:v>0.70000299996999971</c:v>
                </c:pt>
                <c:pt idx="424">
                  <c:v>0.70000299996999971</c:v>
                </c:pt>
                <c:pt idx="425">
                  <c:v>0.70000299996999971</c:v>
                </c:pt>
                <c:pt idx="426">
                  <c:v>0.70000299996999971</c:v>
                </c:pt>
                <c:pt idx="427">
                  <c:v>0.70000299996999971</c:v>
                </c:pt>
                <c:pt idx="428">
                  <c:v>0.70000299996999971</c:v>
                </c:pt>
                <c:pt idx="429">
                  <c:v>0.70000299996999971</c:v>
                </c:pt>
                <c:pt idx="430">
                  <c:v>0.70000299996999971</c:v>
                </c:pt>
                <c:pt idx="431">
                  <c:v>0.70000299996999971</c:v>
                </c:pt>
                <c:pt idx="432">
                  <c:v>0.70000299996999971</c:v>
                </c:pt>
                <c:pt idx="433">
                  <c:v>0.70000299996999971</c:v>
                </c:pt>
                <c:pt idx="434">
                  <c:v>0.70000299996999971</c:v>
                </c:pt>
                <c:pt idx="435">
                  <c:v>0.70000299996999971</c:v>
                </c:pt>
                <c:pt idx="436">
                  <c:v>0.70000299996999971</c:v>
                </c:pt>
                <c:pt idx="437">
                  <c:v>0.70000299996999971</c:v>
                </c:pt>
                <c:pt idx="438">
                  <c:v>0.70000299996999971</c:v>
                </c:pt>
                <c:pt idx="439">
                  <c:v>0.70000299996999971</c:v>
                </c:pt>
                <c:pt idx="440">
                  <c:v>0.70000299996999971</c:v>
                </c:pt>
                <c:pt idx="441">
                  <c:v>0.70000299996999971</c:v>
                </c:pt>
                <c:pt idx="442">
                  <c:v>0.70000299996999971</c:v>
                </c:pt>
                <c:pt idx="443">
                  <c:v>0.70000299996999971</c:v>
                </c:pt>
                <c:pt idx="444">
                  <c:v>0.70000299996999971</c:v>
                </c:pt>
                <c:pt idx="445">
                  <c:v>0.70000299996999971</c:v>
                </c:pt>
                <c:pt idx="446">
                  <c:v>0.70000299996999971</c:v>
                </c:pt>
                <c:pt idx="447">
                  <c:v>0.70000299996999971</c:v>
                </c:pt>
                <c:pt idx="448">
                  <c:v>0.70000299996999971</c:v>
                </c:pt>
                <c:pt idx="449">
                  <c:v>0.70000299996999971</c:v>
                </c:pt>
                <c:pt idx="450">
                  <c:v>0.70000299996999971</c:v>
                </c:pt>
                <c:pt idx="451">
                  <c:v>0.70000299996999971</c:v>
                </c:pt>
                <c:pt idx="452">
                  <c:v>0.70000299996999971</c:v>
                </c:pt>
                <c:pt idx="453">
                  <c:v>0.70000299996999971</c:v>
                </c:pt>
                <c:pt idx="454">
                  <c:v>0.70000299996999971</c:v>
                </c:pt>
                <c:pt idx="455">
                  <c:v>0.70000299996999971</c:v>
                </c:pt>
                <c:pt idx="456">
                  <c:v>0.70000299996999971</c:v>
                </c:pt>
                <c:pt idx="457">
                  <c:v>0.70000299996999971</c:v>
                </c:pt>
                <c:pt idx="458">
                  <c:v>0.70000299996999971</c:v>
                </c:pt>
                <c:pt idx="459">
                  <c:v>0.70000299996999971</c:v>
                </c:pt>
                <c:pt idx="460">
                  <c:v>0.70000299996999971</c:v>
                </c:pt>
                <c:pt idx="461">
                  <c:v>0.70000299996999971</c:v>
                </c:pt>
                <c:pt idx="462">
                  <c:v>0.70000299996999971</c:v>
                </c:pt>
                <c:pt idx="463">
                  <c:v>0.70000299996999971</c:v>
                </c:pt>
                <c:pt idx="464">
                  <c:v>0.70000299996999971</c:v>
                </c:pt>
                <c:pt idx="465">
                  <c:v>0.70000299996999971</c:v>
                </c:pt>
                <c:pt idx="466">
                  <c:v>0.70000299996999971</c:v>
                </c:pt>
                <c:pt idx="467">
                  <c:v>0.70000299996999971</c:v>
                </c:pt>
                <c:pt idx="468">
                  <c:v>0.70000299996999971</c:v>
                </c:pt>
                <c:pt idx="469">
                  <c:v>0.70000299996999971</c:v>
                </c:pt>
                <c:pt idx="470">
                  <c:v>0.70000299996999971</c:v>
                </c:pt>
                <c:pt idx="471">
                  <c:v>0.70000299996999971</c:v>
                </c:pt>
                <c:pt idx="472">
                  <c:v>0.70000299996999971</c:v>
                </c:pt>
                <c:pt idx="473">
                  <c:v>0.70000299996999971</c:v>
                </c:pt>
                <c:pt idx="474">
                  <c:v>0.70000299996999971</c:v>
                </c:pt>
                <c:pt idx="475">
                  <c:v>0.70000299996999971</c:v>
                </c:pt>
                <c:pt idx="476">
                  <c:v>0.70000299996999971</c:v>
                </c:pt>
                <c:pt idx="477">
                  <c:v>0.70000299996999971</c:v>
                </c:pt>
                <c:pt idx="478">
                  <c:v>0.70000299996999971</c:v>
                </c:pt>
                <c:pt idx="479">
                  <c:v>0.70000299996999971</c:v>
                </c:pt>
                <c:pt idx="480">
                  <c:v>0.70000299996999971</c:v>
                </c:pt>
                <c:pt idx="481">
                  <c:v>0.70000299996999971</c:v>
                </c:pt>
                <c:pt idx="482">
                  <c:v>0.70000299996999971</c:v>
                </c:pt>
                <c:pt idx="483">
                  <c:v>0.70000299996999971</c:v>
                </c:pt>
                <c:pt idx="484">
                  <c:v>0.70000299996999971</c:v>
                </c:pt>
                <c:pt idx="485">
                  <c:v>0.70000299996999971</c:v>
                </c:pt>
                <c:pt idx="486">
                  <c:v>0.70000299996999971</c:v>
                </c:pt>
                <c:pt idx="487">
                  <c:v>0.70000299996999971</c:v>
                </c:pt>
                <c:pt idx="488">
                  <c:v>0.70000299996999971</c:v>
                </c:pt>
                <c:pt idx="489">
                  <c:v>0.70000299996999971</c:v>
                </c:pt>
                <c:pt idx="490">
                  <c:v>0.70000299996999971</c:v>
                </c:pt>
                <c:pt idx="491">
                  <c:v>0.70000299996999971</c:v>
                </c:pt>
                <c:pt idx="492">
                  <c:v>0.70000299996999971</c:v>
                </c:pt>
                <c:pt idx="493">
                  <c:v>0.70000299996999971</c:v>
                </c:pt>
                <c:pt idx="494">
                  <c:v>0.70000299996999971</c:v>
                </c:pt>
                <c:pt idx="495">
                  <c:v>0.70000299996999971</c:v>
                </c:pt>
                <c:pt idx="496">
                  <c:v>0.70000299996999971</c:v>
                </c:pt>
                <c:pt idx="497">
                  <c:v>0.70000299996999971</c:v>
                </c:pt>
                <c:pt idx="498">
                  <c:v>0.70000299996999971</c:v>
                </c:pt>
                <c:pt idx="499">
                  <c:v>0.70000299996999971</c:v>
                </c:pt>
              </c:numCache>
            </c:numRef>
          </c:val>
          <c:smooth val="0"/>
          <c:extLst>
            <c:ext xmlns:c16="http://schemas.microsoft.com/office/drawing/2014/chart" uri="{C3380CC4-5D6E-409C-BE32-E72D297353CC}">
              <c16:uniqueId val="{00000001-05F8-45D4-83C8-154A3CE03442}"/>
            </c:ext>
          </c:extLst>
        </c:ser>
        <c:ser>
          <c:idx val="2"/>
          <c:order val="2"/>
          <c:tx>
            <c:strRef>
              <c:f>Sheet1!$I$1</c:f>
              <c:strCache>
                <c:ptCount val="1"/>
                <c:pt idx="0">
                  <c:v>总适应度值</c:v>
                </c:pt>
              </c:strCache>
            </c:strRef>
          </c:tx>
          <c:spPr>
            <a:ln w="28575" cap="rnd">
              <a:solidFill>
                <a:schemeClr val="accent3"/>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Sheet1!$I$2:$I$501</c:f>
              <c:numCache>
                <c:formatCode>General</c:formatCode>
                <c:ptCount val="500"/>
                <c:pt idx="0">
                  <c:v>9.094613257905601E-2</c:v>
                </c:pt>
                <c:pt idx="1">
                  <c:v>0.24080580214691666</c:v>
                </c:pt>
                <c:pt idx="2">
                  <c:v>0.24080580214691666</c:v>
                </c:pt>
                <c:pt idx="3">
                  <c:v>0.24080580214691666</c:v>
                </c:pt>
                <c:pt idx="4">
                  <c:v>0.24080580214691666</c:v>
                </c:pt>
                <c:pt idx="5">
                  <c:v>0.24080580214691666</c:v>
                </c:pt>
                <c:pt idx="6">
                  <c:v>0.24080580214691666</c:v>
                </c:pt>
                <c:pt idx="7">
                  <c:v>0.30596350400297456</c:v>
                </c:pt>
                <c:pt idx="8">
                  <c:v>0.30596350400297456</c:v>
                </c:pt>
                <c:pt idx="9">
                  <c:v>0.30596350400297456</c:v>
                </c:pt>
                <c:pt idx="10">
                  <c:v>0.30596350400297456</c:v>
                </c:pt>
                <c:pt idx="11">
                  <c:v>0.30596350400297456</c:v>
                </c:pt>
                <c:pt idx="12">
                  <c:v>0.30596350400297456</c:v>
                </c:pt>
                <c:pt idx="13">
                  <c:v>0.30596350400297456</c:v>
                </c:pt>
                <c:pt idx="14">
                  <c:v>0.30596350400297456</c:v>
                </c:pt>
                <c:pt idx="15">
                  <c:v>0.30596350400297456</c:v>
                </c:pt>
                <c:pt idx="16">
                  <c:v>0.30596350400297456</c:v>
                </c:pt>
                <c:pt idx="17">
                  <c:v>0.30596350400297456</c:v>
                </c:pt>
                <c:pt idx="18">
                  <c:v>0.30596350400297456</c:v>
                </c:pt>
                <c:pt idx="19">
                  <c:v>0.30596350400297456</c:v>
                </c:pt>
                <c:pt idx="20">
                  <c:v>0.30596350400297456</c:v>
                </c:pt>
                <c:pt idx="21">
                  <c:v>0.4743426831816831</c:v>
                </c:pt>
                <c:pt idx="22">
                  <c:v>0.4743426831816831</c:v>
                </c:pt>
                <c:pt idx="23">
                  <c:v>0.4743426831816831</c:v>
                </c:pt>
                <c:pt idx="24">
                  <c:v>0.4743426831816831</c:v>
                </c:pt>
                <c:pt idx="25">
                  <c:v>0.4743426831816831</c:v>
                </c:pt>
                <c:pt idx="26">
                  <c:v>0.4743426831816831</c:v>
                </c:pt>
                <c:pt idx="27">
                  <c:v>0.4743426831816831</c:v>
                </c:pt>
                <c:pt idx="28">
                  <c:v>0.4743426831816831</c:v>
                </c:pt>
                <c:pt idx="29">
                  <c:v>0.4743426831816831</c:v>
                </c:pt>
                <c:pt idx="30">
                  <c:v>0.4743426831816831</c:v>
                </c:pt>
                <c:pt idx="31">
                  <c:v>0.4743426831816831</c:v>
                </c:pt>
                <c:pt idx="32">
                  <c:v>0.4743426831816831</c:v>
                </c:pt>
                <c:pt idx="33">
                  <c:v>0.4743426831816831</c:v>
                </c:pt>
                <c:pt idx="34">
                  <c:v>0.4743426831816831</c:v>
                </c:pt>
                <c:pt idx="35">
                  <c:v>0.4743426831816831</c:v>
                </c:pt>
                <c:pt idx="36">
                  <c:v>0.4743426831816831</c:v>
                </c:pt>
                <c:pt idx="37">
                  <c:v>0.4743426831816831</c:v>
                </c:pt>
                <c:pt idx="38">
                  <c:v>0.4743426831816831</c:v>
                </c:pt>
                <c:pt idx="39">
                  <c:v>0.4743426831816831</c:v>
                </c:pt>
                <c:pt idx="40">
                  <c:v>0.4743426831816831</c:v>
                </c:pt>
                <c:pt idx="41">
                  <c:v>0.4743426831816831</c:v>
                </c:pt>
                <c:pt idx="42">
                  <c:v>0.4743426831816831</c:v>
                </c:pt>
                <c:pt idx="43">
                  <c:v>0.4743426831816831</c:v>
                </c:pt>
                <c:pt idx="44">
                  <c:v>0.4743426831816831</c:v>
                </c:pt>
                <c:pt idx="45">
                  <c:v>0.4743426831816831</c:v>
                </c:pt>
                <c:pt idx="46">
                  <c:v>0.4743426831816831</c:v>
                </c:pt>
                <c:pt idx="47">
                  <c:v>0.4743426831816831</c:v>
                </c:pt>
                <c:pt idx="48">
                  <c:v>0.4743426831816831</c:v>
                </c:pt>
                <c:pt idx="49">
                  <c:v>0.4743426831816831</c:v>
                </c:pt>
                <c:pt idx="50">
                  <c:v>0.4743426831816831</c:v>
                </c:pt>
                <c:pt idx="51">
                  <c:v>0.4743426831816831</c:v>
                </c:pt>
                <c:pt idx="52">
                  <c:v>0.4743426831816831</c:v>
                </c:pt>
                <c:pt idx="53">
                  <c:v>0.4743426831816831</c:v>
                </c:pt>
                <c:pt idx="54">
                  <c:v>0.4743426831816831</c:v>
                </c:pt>
                <c:pt idx="55">
                  <c:v>0.4743426831816831</c:v>
                </c:pt>
                <c:pt idx="56">
                  <c:v>0.4743426831816831</c:v>
                </c:pt>
                <c:pt idx="57">
                  <c:v>0.4743426831816831</c:v>
                </c:pt>
                <c:pt idx="58">
                  <c:v>0.4743426831816831</c:v>
                </c:pt>
                <c:pt idx="59">
                  <c:v>0.4743426831816831</c:v>
                </c:pt>
                <c:pt idx="60">
                  <c:v>0.4743426831816831</c:v>
                </c:pt>
                <c:pt idx="61">
                  <c:v>0.4743426831816831</c:v>
                </c:pt>
                <c:pt idx="62">
                  <c:v>0.4743426831816831</c:v>
                </c:pt>
                <c:pt idx="63">
                  <c:v>0.4743426831816831</c:v>
                </c:pt>
                <c:pt idx="64">
                  <c:v>0.4743426831816831</c:v>
                </c:pt>
                <c:pt idx="65">
                  <c:v>0.4743426831816831</c:v>
                </c:pt>
                <c:pt idx="66">
                  <c:v>0.4743426831816831</c:v>
                </c:pt>
                <c:pt idx="67">
                  <c:v>0.4743426831816831</c:v>
                </c:pt>
                <c:pt idx="68">
                  <c:v>0.4743426831816831</c:v>
                </c:pt>
                <c:pt idx="69">
                  <c:v>0.59813451260084205</c:v>
                </c:pt>
                <c:pt idx="70">
                  <c:v>0.59813451260084205</c:v>
                </c:pt>
                <c:pt idx="71">
                  <c:v>0.59813451260084205</c:v>
                </c:pt>
                <c:pt idx="72">
                  <c:v>0.59813451260084205</c:v>
                </c:pt>
                <c:pt idx="73">
                  <c:v>0.59813451260084205</c:v>
                </c:pt>
                <c:pt idx="74">
                  <c:v>0.59813451260084205</c:v>
                </c:pt>
                <c:pt idx="75">
                  <c:v>0.59813451260084205</c:v>
                </c:pt>
                <c:pt idx="76">
                  <c:v>0.59813451260084205</c:v>
                </c:pt>
                <c:pt idx="77">
                  <c:v>0.59813451260084205</c:v>
                </c:pt>
                <c:pt idx="78">
                  <c:v>0.59813451260084205</c:v>
                </c:pt>
                <c:pt idx="79">
                  <c:v>0.59813451260084205</c:v>
                </c:pt>
                <c:pt idx="80">
                  <c:v>0.59813451260084205</c:v>
                </c:pt>
                <c:pt idx="81">
                  <c:v>0.59813451260084205</c:v>
                </c:pt>
                <c:pt idx="82">
                  <c:v>0.59813451260084205</c:v>
                </c:pt>
                <c:pt idx="83">
                  <c:v>0.59813451260084205</c:v>
                </c:pt>
                <c:pt idx="84">
                  <c:v>0.59813451260084205</c:v>
                </c:pt>
                <c:pt idx="85">
                  <c:v>0.59813451260084205</c:v>
                </c:pt>
                <c:pt idx="86">
                  <c:v>0.59813451260084205</c:v>
                </c:pt>
                <c:pt idx="87">
                  <c:v>0.59813451260084205</c:v>
                </c:pt>
                <c:pt idx="88">
                  <c:v>0.59813451260084205</c:v>
                </c:pt>
                <c:pt idx="89">
                  <c:v>0.77384735440518582</c:v>
                </c:pt>
                <c:pt idx="90">
                  <c:v>0.77384735440518582</c:v>
                </c:pt>
                <c:pt idx="91">
                  <c:v>0.77384735440518582</c:v>
                </c:pt>
                <c:pt idx="92">
                  <c:v>0.77384735440518582</c:v>
                </c:pt>
                <c:pt idx="93">
                  <c:v>0.77384735440518582</c:v>
                </c:pt>
                <c:pt idx="94">
                  <c:v>0.77384735440518582</c:v>
                </c:pt>
                <c:pt idx="95">
                  <c:v>0.77384735440518582</c:v>
                </c:pt>
                <c:pt idx="96">
                  <c:v>0.77384735440518582</c:v>
                </c:pt>
                <c:pt idx="97">
                  <c:v>0.77384735440518582</c:v>
                </c:pt>
                <c:pt idx="98">
                  <c:v>0.77384735440518582</c:v>
                </c:pt>
                <c:pt idx="99">
                  <c:v>0.77384735440518582</c:v>
                </c:pt>
                <c:pt idx="100">
                  <c:v>0.77384735440518582</c:v>
                </c:pt>
                <c:pt idx="101">
                  <c:v>0.77384735440518582</c:v>
                </c:pt>
                <c:pt idx="102">
                  <c:v>0.77384735440518582</c:v>
                </c:pt>
                <c:pt idx="103">
                  <c:v>0.77384735440518582</c:v>
                </c:pt>
                <c:pt idx="104">
                  <c:v>0.77384735440518582</c:v>
                </c:pt>
                <c:pt idx="105">
                  <c:v>0.77384735440518582</c:v>
                </c:pt>
                <c:pt idx="106">
                  <c:v>0.77384735440518582</c:v>
                </c:pt>
                <c:pt idx="107">
                  <c:v>0.77384735440518582</c:v>
                </c:pt>
                <c:pt idx="108">
                  <c:v>0.77384735440518582</c:v>
                </c:pt>
                <c:pt idx="109">
                  <c:v>0.77384735440518582</c:v>
                </c:pt>
                <c:pt idx="110">
                  <c:v>0.77384735440518582</c:v>
                </c:pt>
                <c:pt idx="111">
                  <c:v>0.77384735440518582</c:v>
                </c:pt>
                <c:pt idx="112">
                  <c:v>0.77384735440518582</c:v>
                </c:pt>
                <c:pt idx="113">
                  <c:v>0.77384735440518582</c:v>
                </c:pt>
                <c:pt idx="114">
                  <c:v>0.77384735440518582</c:v>
                </c:pt>
                <c:pt idx="115">
                  <c:v>0.77384735440518582</c:v>
                </c:pt>
                <c:pt idx="116">
                  <c:v>0.77384735440518582</c:v>
                </c:pt>
                <c:pt idx="117">
                  <c:v>0.77384735440518582</c:v>
                </c:pt>
                <c:pt idx="118">
                  <c:v>0.77384735440518582</c:v>
                </c:pt>
                <c:pt idx="119">
                  <c:v>0.77384735440518582</c:v>
                </c:pt>
                <c:pt idx="120">
                  <c:v>0.77384735440518582</c:v>
                </c:pt>
                <c:pt idx="121">
                  <c:v>0.77384735440518582</c:v>
                </c:pt>
                <c:pt idx="122">
                  <c:v>0.77384735440518582</c:v>
                </c:pt>
                <c:pt idx="123">
                  <c:v>0.77384735440518582</c:v>
                </c:pt>
                <c:pt idx="124">
                  <c:v>0.77384735440518582</c:v>
                </c:pt>
                <c:pt idx="125">
                  <c:v>0.77384735440518582</c:v>
                </c:pt>
                <c:pt idx="126">
                  <c:v>0.8882868184456183</c:v>
                </c:pt>
                <c:pt idx="127">
                  <c:v>0.8882868184456183</c:v>
                </c:pt>
                <c:pt idx="128">
                  <c:v>0.8882868184456183</c:v>
                </c:pt>
                <c:pt idx="129">
                  <c:v>0.8882868184456183</c:v>
                </c:pt>
                <c:pt idx="130">
                  <c:v>0.8882868184456183</c:v>
                </c:pt>
                <c:pt idx="131">
                  <c:v>0.8882868184456183</c:v>
                </c:pt>
                <c:pt idx="132">
                  <c:v>0.8882868184456183</c:v>
                </c:pt>
                <c:pt idx="133">
                  <c:v>0.8882868184456183</c:v>
                </c:pt>
                <c:pt idx="134">
                  <c:v>0.8882868184456183</c:v>
                </c:pt>
                <c:pt idx="135">
                  <c:v>0.8882868184456183</c:v>
                </c:pt>
                <c:pt idx="136">
                  <c:v>0.8882868184456183</c:v>
                </c:pt>
                <c:pt idx="137">
                  <c:v>0.8882868184456183</c:v>
                </c:pt>
                <c:pt idx="138">
                  <c:v>0.8882868184456183</c:v>
                </c:pt>
                <c:pt idx="139">
                  <c:v>0.8882868184456183</c:v>
                </c:pt>
                <c:pt idx="140">
                  <c:v>0.8882868184456183</c:v>
                </c:pt>
                <c:pt idx="141">
                  <c:v>0.8882868184456183</c:v>
                </c:pt>
                <c:pt idx="142">
                  <c:v>0.8882868184456183</c:v>
                </c:pt>
                <c:pt idx="143">
                  <c:v>0.8882868184456183</c:v>
                </c:pt>
                <c:pt idx="144">
                  <c:v>0.8882868184456183</c:v>
                </c:pt>
                <c:pt idx="145">
                  <c:v>0.8882868184456183</c:v>
                </c:pt>
                <c:pt idx="146">
                  <c:v>0.8882868184456183</c:v>
                </c:pt>
                <c:pt idx="147">
                  <c:v>0.8882868184456183</c:v>
                </c:pt>
                <c:pt idx="148">
                  <c:v>0.8882868184456183</c:v>
                </c:pt>
                <c:pt idx="149">
                  <c:v>0.8882868184456183</c:v>
                </c:pt>
                <c:pt idx="150">
                  <c:v>0.8882868184456183</c:v>
                </c:pt>
                <c:pt idx="151">
                  <c:v>0.8882868184456183</c:v>
                </c:pt>
                <c:pt idx="152">
                  <c:v>0.8882868184456183</c:v>
                </c:pt>
                <c:pt idx="153">
                  <c:v>0.8882868184456183</c:v>
                </c:pt>
                <c:pt idx="154">
                  <c:v>0.8882868184456183</c:v>
                </c:pt>
                <c:pt idx="155">
                  <c:v>0.8882868184456183</c:v>
                </c:pt>
                <c:pt idx="156">
                  <c:v>0.8882868184456183</c:v>
                </c:pt>
                <c:pt idx="157">
                  <c:v>0.8882868184456183</c:v>
                </c:pt>
                <c:pt idx="158">
                  <c:v>0.8882868184456183</c:v>
                </c:pt>
                <c:pt idx="159">
                  <c:v>0.8882868184456183</c:v>
                </c:pt>
                <c:pt idx="160">
                  <c:v>0.8882868184456183</c:v>
                </c:pt>
                <c:pt idx="161">
                  <c:v>0.8882868184456183</c:v>
                </c:pt>
                <c:pt idx="162">
                  <c:v>0.8882868184456183</c:v>
                </c:pt>
                <c:pt idx="163">
                  <c:v>0.8882868184456183</c:v>
                </c:pt>
                <c:pt idx="164">
                  <c:v>0.8882868184456183</c:v>
                </c:pt>
                <c:pt idx="165">
                  <c:v>0.8882868184456183</c:v>
                </c:pt>
                <c:pt idx="166">
                  <c:v>0.8882868184456183</c:v>
                </c:pt>
                <c:pt idx="167">
                  <c:v>0.8882868184456183</c:v>
                </c:pt>
                <c:pt idx="168">
                  <c:v>0.8882868184456183</c:v>
                </c:pt>
                <c:pt idx="169">
                  <c:v>0.8882868184456183</c:v>
                </c:pt>
                <c:pt idx="170">
                  <c:v>0.8882868184456183</c:v>
                </c:pt>
                <c:pt idx="171">
                  <c:v>0.8882868184456183</c:v>
                </c:pt>
                <c:pt idx="172">
                  <c:v>0.8882868184456183</c:v>
                </c:pt>
                <c:pt idx="173">
                  <c:v>0.8882868184456183</c:v>
                </c:pt>
                <c:pt idx="174">
                  <c:v>0.8882868184456183</c:v>
                </c:pt>
                <c:pt idx="175">
                  <c:v>0.8882868184456183</c:v>
                </c:pt>
                <c:pt idx="176">
                  <c:v>0.8882868184456183</c:v>
                </c:pt>
                <c:pt idx="177">
                  <c:v>0.8882868184456183</c:v>
                </c:pt>
                <c:pt idx="178">
                  <c:v>0.8882868184456183</c:v>
                </c:pt>
                <c:pt idx="179">
                  <c:v>0.8882868184456183</c:v>
                </c:pt>
                <c:pt idx="180">
                  <c:v>0.8882868184456183</c:v>
                </c:pt>
                <c:pt idx="181">
                  <c:v>0.8882868184456183</c:v>
                </c:pt>
                <c:pt idx="182">
                  <c:v>0.8882868184456183</c:v>
                </c:pt>
                <c:pt idx="183">
                  <c:v>0.8882868184456183</c:v>
                </c:pt>
                <c:pt idx="184">
                  <c:v>0.8882868184456183</c:v>
                </c:pt>
                <c:pt idx="185">
                  <c:v>0.8882868184456183</c:v>
                </c:pt>
                <c:pt idx="186">
                  <c:v>0.8882868184456183</c:v>
                </c:pt>
                <c:pt idx="187">
                  <c:v>0.8882868184456183</c:v>
                </c:pt>
                <c:pt idx="188">
                  <c:v>0.8882868184456183</c:v>
                </c:pt>
                <c:pt idx="189">
                  <c:v>0.8882868184456183</c:v>
                </c:pt>
                <c:pt idx="190">
                  <c:v>0.8882868184456183</c:v>
                </c:pt>
                <c:pt idx="191">
                  <c:v>0.8882868184456183</c:v>
                </c:pt>
                <c:pt idx="192">
                  <c:v>0.91387523359028044</c:v>
                </c:pt>
                <c:pt idx="193">
                  <c:v>0.91387523359028044</c:v>
                </c:pt>
                <c:pt idx="194">
                  <c:v>0.91387523359028044</c:v>
                </c:pt>
                <c:pt idx="195">
                  <c:v>0.91387523359028044</c:v>
                </c:pt>
                <c:pt idx="196">
                  <c:v>0.91387523359028044</c:v>
                </c:pt>
                <c:pt idx="197">
                  <c:v>0.91387523359028044</c:v>
                </c:pt>
                <c:pt idx="198">
                  <c:v>0.91387523359028044</c:v>
                </c:pt>
                <c:pt idx="199">
                  <c:v>0.91387523359028044</c:v>
                </c:pt>
                <c:pt idx="200">
                  <c:v>0.91387523359028044</c:v>
                </c:pt>
                <c:pt idx="201">
                  <c:v>0.91387523359028044</c:v>
                </c:pt>
                <c:pt idx="202">
                  <c:v>0.91387523359028044</c:v>
                </c:pt>
                <c:pt idx="203">
                  <c:v>0.91387523359028044</c:v>
                </c:pt>
                <c:pt idx="204">
                  <c:v>0.91387523359028044</c:v>
                </c:pt>
                <c:pt idx="205">
                  <c:v>0.91387523359028044</c:v>
                </c:pt>
                <c:pt idx="206">
                  <c:v>0.91387523359028044</c:v>
                </c:pt>
                <c:pt idx="207">
                  <c:v>0.91387523359028044</c:v>
                </c:pt>
                <c:pt idx="208">
                  <c:v>0.91387523359028044</c:v>
                </c:pt>
                <c:pt idx="209">
                  <c:v>0.91387523359028044</c:v>
                </c:pt>
                <c:pt idx="210">
                  <c:v>0.91387523359028044</c:v>
                </c:pt>
                <c:pt idx="211">
                  <c:v>0.91387523359028044</c:v>
                </c:pt>
                <c:pt idx="212">
                  <c:v>0.91387523359028044</c:v>
                </c:pt>
                <c:pt idx="213">
                  <c:v>0.91387523359028044</c:v>
                </c:pt>
                <c:pt idx="214">
                  <c:v>0.91387523359028044</c:v>
                </c:pt>
                <c:pt idx="215">
                  <c:v>0.91387523359028044</c:v>
                </c:pt>
                <c:pt idx="216">
                  <c:v>0.91387523359028044</c:v>
                </c:pt>
                <c:pt idx="217">
                  <c:v>0.91387523359028044</c:v>
                </c:pt>
                <c:pt idx="218">
                  <c:v>0.91387523359028044</c:v>
                </c:pt>
                <c:pt idx="219">
                  <c:v>0.91387523359028044</c:v>
                </c:pt>
                <c:pt idx="220">
                  <c:v>0.91387523359028044</c:v>
                </c:pt>
                <c:pt idx="221">
                  <c:v>0.91387523359028044</c:v>
                </c:pt>
                <c:pt idx="222">
                  <c:v>0.91387523359028044</c:v>
                </c:pt>
                <c:pt idx="223">
                  <c:v>0.91387523359028044</c:v>
                </c:pt>
                <c:pt idx="224">
                  <c:v>0.91387523359028044</c:v>
                </c:pt>
                <c:pt idx="225">
                  <c:v>0.91387523359028044</c:v>
                </c:pt>
                <c:pt idx="226">
                  <c:v>0.91387523359028044</c:v>
                </c:pt>
                <c:pt idx="227">
                  <c:v>0.91387523359028044</c:v>
                </c:pt>
                <c:pt idx="228">
                  <c:v>0.91387523359028044</c:v>
                </c:pt>
                <c:pt idx="229">
                  <c:v>0.91387523359028044</c:v>
                </c:pt>
                <c:pt idx="230">
                  <c:v>0.91387523359028044</c:v>
                </c:pt>
                <c:pt idx="231">
                  <c:v>0.91387523359028044</c:v>
                </c:pt>
                <c:pt idx="232">
                  <c:v>0.91387523359028044</c:v>
                </c:pt>
                <c:pt idx="233">
                  <c:v>0.91387523359028044</c:v>
                </c:pt>
                <c:pt idx="234">
                  <c:v>0.91387523359028044</c:v>
                </c:pt>
                <c:pt idx="235">
                  <c:v>0.91387523359028044</c:v>
                </c:pt>
                <c:pt idx="236">
                  <c:v>0.91387523359028044</c:v>
                </c:pt>
                <c:pt idx="237">
                  <c:v>0.91387523359028044</c:v>
                </c:pt>
                <c:pt idx="238">
                  <c:v>0.91387523359028044</c:v>
                </c:pt>
                <c:pt idx="239">
                  <c:v>0.91387523359028044</c:v>
                </c:pt>
                <c:pt idx="240">
                  <c:v>0.91387523359028044</c:v>
                </c:pt>
                <c:pt idx="241">
                  <c:v>0.91387523359028044</c:v>
                </c:pt>
                <c:pt idx="242">
                  <c:v>0.91387523359028044</c:v>
                </c:pt>
                <c:pt idx="243">
                  <c:v>0.91387523359028044</c:v>
                </c:pt>
                <c:pt idx="244">
                  <c:v>0.91387523359028044</c:v>
                </c:pt>
                <c:pt idx="245">
                  <c:v>0.91387523359028044</c:v>
                </c:pt>
                <c:pt idx="246">
                  <c:v>0.91387523359028044</c:v>
                </c:pt>
                <c:pt idx="247">
                  <c:v>0.91387523359028044</c:v>
                </c:pt>
                <c:pt idx="248">
                  <c:v>0.91387523359028044</c:v>
                </c:pt>
                <c:pt idx="249">
                  <c:v>0.91387523359028044</c:v>
                </c:pt>
                <c:pt idx="250">
                  <c:v>0.91387523359028044</c:v>
                </c:pt>
                <c:pt idx="251">
                  <c:v>0.91387523359028044</c:v>
                </c:pt>
                <c:pt idx="252">
                  <c:v>0.91387523359028044</c:v>
                </c:pt>
                <c:pt idx="253">
                  <c:v>0.91387523359028044</c:v>
                </c:pt>
                <c:pt idx="254">
                  <c:v>0.91387523359028044</c:v>
                </c:pt>
                <c:pt idx="255">
                  <c:v>0.91387523359028044</c:v>
                </c:pt>
                <c:pt idx="256">
                  <c:v>0.91387523359028044</c:v>
                </c:pt>
                <c:pt idx="257">
                  <c:v>0.91387523359028044</c:v>
                </c:pt>
                <c:pt idx="258">
                  <c:v>0.91387523359028044</c:v>
                </c:pt>
                <c:pt idx="259">
                  <c:v>0.91387523359028044</c:v>
                </c:pt>
                <c:pt idx="260">
                  <c:v>0.91387523359028044</c:v>
                </c:pt>
                <c:pt idx="261">
                  <c:v>0.91387523359028044</c:v>
                </c:pt>
                <c:pt idx="262">
                  <c:v>0.91387523359028044</c:v>
                </c:pt>
                <c:pt idx="263">
                  <c:v>0.91387523359028044</c:v>
                </c:pt>
                <c:pt idx="264">
                  <c:v>0.91387523359028044</c:v>
                </c:pt>
                <c:pt idx="265">
                  <c:v>0.91387523359028044</c:v>
                </c:pt>
                <c:pt idx="266">
                  <c:v>0.91387523359028044</c:v>
                </c:pt>
                <c:pt idx="267">
                  <c:v>0.92669090795383957</c:v>
                </c:pt>
                <c:pt idx="268">
                  <c:v>0.92669090795383957</c:v>
                </c:pt>
                <c:pt idx="269">
                  <c:v>0.92669090795383957</c:v>
                </c:pt>
                <c:pt idx="270">
                  <c:v>0.92669090795383957</c:v>
                </c:pt>
                <c:pt idx="271">
                  <c:v>0.92669090795383957</c:v>
                </c:pt>
                <c:pt idx="272">
                  <c:v>0.92669090795383957</c:v>
                </c:pt>
                <c:pt idx="273">
                  <c:v>0.92669090795383957</c:v>
                </c:pt>
                <c:pt idx="274">
                  <c:v>0.92669090795383957</c:v>
                </c:pt>
                <c:pt idx="275">
                  <c:v>0.92669090795383957</c:v>
                </c:pt>
                <c:pt idx="276">
                  <c:v>0.92669090795383957</c:v>
                </c:pt>
                <c:pt idx="277">
                  <c:v>0.92669090795383957</c:v>
                </c:pt>
                <c:pt idx="278">
                  <c:v>0.92669090795383957</c:v>
                </c:pt>
                <c:pt idx="279">
                  <c:v>0.92669090795383957</c:v>
                </c:pt>
                <c:pt idx="280">
                  <c:v>0.92669090795383957</c:v>
                </c:pt>
                <c:pt idx="281">
                  <c:v>0.92669090795383957</c:v>
                </c:pt>
                <c:pt idx="282">
                  <c:v>0.98721212364715272</c:v>
                </c:pt>
                <c:pt idx="283">
                  <c:v>0.98721212364715272</c:v>
                </c:pt>
                <c:pt idx="284">
                  <c:v>0.99999917562240737</c:v>
                </c:pt>
                <c:pt idx="285">
                  <c:v>0.99999917562240737</c:v>
                </c:pt>
                <c:pt idx="286">
                  <c:v>0.99999917562240737</c:v>
                </c:pt>
                <c:pt idx="287">
                  <c:v>0.99999917562240737</c:v>
                </c:pt>
                <c:pt idx="288">
                  <c:v>0.99999917562240737</c:v>
                </c:pt>
                <c:pt idx="289">
                  <c:v>0.99999917562240737</c:v>
                </c:pt>
                <c:pt idx="290">
                  <c:v>0.99999917562240737</c:v>
                </c:pt>
                <c:pt idx="291">
                  <c:v>0.99999917562240737</c:v>
                </c:pt>
                <c:pt idx="292">
                  <c:v>0.99999917562240737</c:v>
                </c:pt>
                <c:pt idx="293">
                  <c:v>0.99999917562240737</c:v>
                </c:pt>
                <c:pt idx="294">
                  <c:v>0.99999917562240737</c:v>
                </c:pt>
                <c:pt idx="295">
                  <c:v>0.99999917562240737</c:v>
                </c:pt>
                <c:pt idx="296">
                  <c:v>0.99999917562240737</c:v>
                </c:pt>
                <c:pt idx="297">
                  <c:v>0.99999917562240737</c:v>
                </c:pt>
                <c:pt idx="298">
                  <c:v>0.99999917562240737</c:v>
                </c:pt>
                <c:pt idx="299">
                  <c:v>0.99999917562240737</c:v>
                </c:pt>
                <c:pt idx="300">
                  <c:v>0.99999917562240737</c:v>
                </c:pt>
                <c:pt idx="301">
                  <c:v>0.99999917562240737</c:v>
                </c:pt>
                <c:pt idx="302">
                  <c:v>0.99999917562240737</c:v>
                </c:pt>
                <c:pt idx="303">
                  <c:v>0.99999917562240737</c:v>
                </c:pt>
                <c:pt idx="304">
                  <c:v>0.99999917562240737</c:v>
                </c:pt>
                <c:pt idx="305">
                  <c:v>0.99999917562240737</c:v>
                </c:pt>
                <c:pt idx="306">
                  <c:v>0.99999917562240737</c:v>
                </c:pt>
                <c:pt idx="307">
                  <c:v>0.99999917562240737</c:v>
                </c:pt>
                <c:pt idx="308">
                  <c:v>0.99999917562240737</c:v>
                </c:pt>
                <c:pt idx="309">
                  <c:v>0.99999917562240737</c:v>
                </c:pt>
                <c:pt idx="310">
                  <c:v>0.99999917562240737</c:v>
                </c:pt>
                <c:pt idx="311">
                  <c:v>0.99999917562240737</c:v>
                </c:pt>
                <c:pt idx="312">
                  <c:v>0.99999917562240737</c:v>
                </c:pt>
                <c:pt idx="313">
                  <c:v>0.99999917562240737</c:v>
                </c:pt>
                <c:pt idx="314">
                  <c:v>0.99999917562240737</c:v>
                </c:pt>
                <c:pt idx="315">
                  <c:v>0.99999917562240737</c:v>
                </c:pt>
                <c:pt idx="316">
                  <c:v>0.99999917562240737</c:v>
                </c:pt>
                <c:pt idx="317">
                  <c:v>0.99999917562240737</c:v>
                </c:pt>
                <c:pt idx="318">
                  <c:v>0.99999917562240737</c:v>
                </c:pt>
                <c:pt idx="319">
                  <c:v>0.99999917562240737</c:v>
                </c:pt>
                <c:pt idx="320">
                  <c:v>0.99999917562240737</c:v>
                </c:pt>
                <c:pt idx="321">
                  <c:v>0.99999917562240737</c:v>
                </c:pt>
                <c:pt idx="322">
                  <c:v>0.99999917562240737</c:v>
                </c:pt>
                <c:pt idx="323">
                  <c:v>0.99999917562240737</c:v>
                </c:pt>
                <c:pt idx="324">
                  <c:v>0.99999917562240737</c:v>
                </c:pt>
                <c:pt idx="325">
                  <c:v>0.99999917562240737</c:v>
                </c:pt>
                <c:pt idx="326">
                  <c:v>0.99999917562240737</c:v>
                </c:pt>
                <c:pt idx="327">
                  <c:v>0.99999917562240737</c:v>
                </c:pt>
                <c:pt idx="328">
                  <c:v>0.99999917562240737</c:v>
                </c:pt>
                <c:pt idx="329">
                  <c:v>0.99999917562240737</c:v>
                </c:pt>
                <c:pt idx="330">
                  <c:v>0.99999917562240737</c:v>
                </c:pt>
                <c:pt idx="331">
                  <c:v>0.99999917562240737</c:v>
                </c:pt>
                <c:pt idx="332">
                  <c:v>0.99999917562240737</c:v>
                </c:pt>
                <c:pt idx="333">
                  <c:v>0.99999917562240737</c:v>
                </c:pt>
                <c:pt idx="334">
                  <c:v>0.99999917562240737</c:v>
                </c:pt>
                <c:pt idx="335">
                  <c:v>0.99999917562240737</c:v>
                </c:pt>
                <c:pt idx="336">
                  <c:v>0.99999917562240737</c:v>
                </c:pt>
                <c:pt idx="337">
                  <c:v>0.99999917562240737</c:v>
                </c:pt>
                <c:pt idx="338">
                  <c:v>0.99999917562240737</c:v>
                </c:pt>
                <c:pt idx="339">
                  <c:v>0.99999917562240737</c:v>
                </c:pt>
                <c:pt idx="340">
                  <c:v>0.99999917562240737</c:v>
                </c:pt>
                <c:pt idx="341">
                  <c:v>0.99999917562240737</c:v>
                </c:pt>
                <c:pt idx="342">
                  <c:v>0.99999917562240737</c:v>
                </c:pt>
                <c:pt idx="343">
                  <c:v>0.99999917562240737</c:v>
                </c:pt>
                <c:pt idx="344">
                  <c:v>0.99999917562240737</c:v>
                </c:pt>
                <c:pt idx="345">
                  <c:v>0.99999917562240737</c:v>
                </c:pt>
                <c:pt idx="346">
                  <c:v>0.99999917562240737</c:v>
                </c:pt>
                <c:pt idx="347">
                  <c:v>0.99999917562240737</c:v>
                </c:pt>
                <c:pt idx="348">
                  <c:v>0.99999917562240737</c:v>
                </c:pt>
                <c:pt idx="349">
                  <c:v>0.99999917562240737</c:v>
                </c:pt>
                <c:pt idx="350">
                  <c:v>0.99999917562240737</c:v>
                </c:pt>
                <c:pt idx="351">
                  <c:v>0.99999917562240737</c:v>
                </c:pt>
                <c:pt idx="352">
                  <c:v>0.99999917562240737</c:v>
                </c:pt>
                <c:pt idx="353">
                  <c:v>0.99999917562240737</c:v>
                </c:pt>
                <c:pt idx="354">
                  <c:v>0.99999917562240737</c:v>
                </c:pt>
                <c:pt idx="355">
                  <c:v>0.99999917562240737</c:v>
                </c:pt>
                <c:pt idx="356">
                  <c:v>0.99999917562240737</c:v>
                </c:pt>
                <c:pt idx="357">
                  <c:v>0.99999917562240737</c:v>
                </c:pt>
                <c:pt idx="358">
                  <c:v>0.99999917562240737</c:v>
                </c:pt>
                <c:pt idx="359">
                  <c:v>0.99999917562240737</c:v>
                </c:pt>
                <c:pt idx="360">
                  <c:v>0.99999917562240737</c:v>
                </c:pt>
                <c:pt idx="361">
                  <c:v>0.99999917562240737</c:v>
                </c:pt>
                <c:pt idx="362">
                  <c:v>0.99999917562240737</c:v>
                </c:pt>
                <c:pt idx="363">
                  <c:v>0.99999917562240737</c:v>
                </c:pt>
                <c:pt idx="364">
                  <c:v>0.99999917562240737</c:v>
                </c:pt>
                <c:pt idx="365">
                  <c:v>0.99999917562240737</c:v>
                </c:pt>
                <c:pt idx="366">
                  <c:v>0.99999917562240737</c:v>
                </c:pt>
                <c:pt idx="367">
                  <c:v>0.99999917562240737</c:v>
                </c:pt>
                <c:pt idx="368">
                  <c:v>0.99999917562240737</c:v>
                </c:pt>
                <c:pt idx="369">
                  <c:v>0.99999917562240737</c:v>
                </c:pt>
                <c:pt idx="370">
                  <c:v>0.99999917562240737</c:v>
                </c:pt>
                <c:pt idx="371">
                  <c:v>0.99999917562240737</c:v>
                </c:pt>
                <c:pt idx="372">
                  <c:v>0.99999917562240737</c:v>
                </c:pt>
                <c:pt idx="373">
                  <c:v>0.99999917562240737</c:v>
                </c:pt>
                <c:pt idx="374">
                  <c:v>0.99999917562240737</c:v>
                </c:pt>
                <c:pt idx="375">
                  <c:v>0.99999917562240737</c:v>
                </c:pt>
                <c:pt idx="376">
                  <c:v>0.99999917562240737</c:v>
                </c:pt>
                <c:pt idx="377">
                  <c:v>0.99999917562240737</c:v>
                </c:pt>
                <c:pt idx="378">
                  <c:v>0.99999917562240737</c:v>
                </c:pt>
                <c:pt idx="379">
                  <c:v>0.99999917562240737</c:v>
                </c:pt>
                <c:pt idx="380">
                  <c:v>0.99999917562240737</c:v>
                </c:pt>
                <c:pt idx="381">
                  <c:v>0.99999917562240737</c:v>
                </c:pt>
                <c:pt idx="382">
                  <c:v>0.99999917562240737</c:v>
                </c:pt>
                <c:pt idx="383">
                  <c:v>0.99999917562240737</c:v>
                </c:pt>
                <c:pt idx="384">
                  <c:v>0.99999917562240737</c:v>
                </c:pt>
                <c:pt idx="385">
                  <c:v>0.99999917562240737</c:v>
                </c:pt>
                <c:pt idx="386">
                  <c:v>0.99999917562240737</c:v>
                </c:pt>
                <c:pt idx="387">
                  <c:v>0.99999917562240737</c:v>
                </c:pt>
                <c:pt idx="388">
                  <c:v>0.99999917562240737</c:v>
                </c:pt>
                <c:pt idx="389">
                  <c:v>0.99999917562240737</c:v>
                </c:pt>
                <c:pt idx="390">
                  <c:v>0.99999917562240737</c:v>
                </c:pt>
                <c:pt idx="391">
                  <c:v>0.99999917562240737</c:v>
                </c:pt>
                <c:pt idx="392">
                  <c:v>0.99999917562240737</c:v>
                </c:pt>
                <c:pt idx="393">
                  <c:v>0.99999917562240737</c:v>
                </c:pt>
                <c:pt idx="394">
                  <c:v>0.99999917562240737</c:v>
                </c:pt>
                <c:pt idx="395">
                  <c:v>0.99999917562240737</c:v>
                </c:pt>
                <c:pt idx="396">
                  <c:v>0.99999917562240737</c:v>
                </c:pt>
                <c:pt idx="397">
                  <c:v>0.99999917562240737</c:v>
                </c:pt>
                <c:pt idx="398">
                  <c:v>0.99999917562240737</c:v>
                </c:pt>
                <c:pt idx="399">
                  <c:v>0.99999917562240737</c:v>
                </c:pt>
                <c:pt idx="400">
                  <c:v>0.99999917562240737</c:v>
                </c:pt>
                <c:pt idx="401">
                  <c:v>0.99999917562240737</c:v>
                </c:pt>
                <c:pt idx="402">
                  <c:v>0.99999917562240737</c:v>
                </c:pt>
                <c:pt idx="403">
                  <c:v>0.99999917562240737</c:v>
                </c:pt>
                <c:pt idx="404">
                  <c:v>0.99999917562240737</c:v>
                </c:pt>
                <c:pt idx="405">
                  <c:v>0.99999917562240737</c:v>
                </c:pt>
                <c:pt idx="406">
                  <c:v>0.99999917562240737</c:v>
                </c:pt>
                <c:pt idx="407">
                  <c:v>0.99999917562240737</c:v>
                </c:pt>
                <c:pt idx="408">
                  <c:v>0.99999917562240737</c:v>
                </c:pt>
                <c:pt idx="409">
                  <c:v>0.99999917562240737</c:v>
                </c:pt>
                <c:pt idx="410">
                  <c:v>0.99999917562240737</c:v>
                </c:pt>
                <c:pt idx="411">
                  <c:v>0.99999917562240737</c:v>
                </c:pt>
                <c:pt idx="412">
                  <c:v>0.99999917562240737</c:v>
                </c:pt>
                <c:pt idx="413">
                  <c:v>0.99999917562240737</c:v>
                </c:pt>
                <c:pt idx="414">
                  <c:v>0.99999917562240737</c:v>
                </c:pt>
                <c:pt idx="415">
                  <c:v>0.99999917562240737</c:v>
                </c:pt>
                <c:pt idx="416">
                  <c:v>0.99999917562240737</c:v>
                </c:pt>
                <c:pt idx="417">
                  <c:v>0.99999917562240737</c:v>
                </c:pt>
                <c:pt idx="418">
                  <c:v>0.99999917562240737</c:v>
                </c:pt>
                <c:pt idx="419">
                  <c:v>0.99999917562240737</c:v>
                </c:pt>
                <c:pt idx="420">
                  <c:v>0.99999917562240737</c:v>
                </c:pt>
                <c:pt idx="421">
                  <c:v>0.99999917562240737</c:v>
                </c:pt>
                <c:pt idx="422">
                  <c:v>0.99999917562240737</c:v>
                </c:pt>
                <c:pt idx="423">
                  <c:v>0.99999917562240737</c:v>
                </c:pt>
                <c:pt idx="424">
                  <c:v>0.99999917562240737</c:v>
                </c:pt>
                <c:pt idx="425">
                  <c:v>0.99999917562240737</c:v>
                </c:pt>
                <c:pt idx="426">
                  <c:v>0.99999917562240737</c:v>
                </c:pt>
                <c:pt idx="427">
                  <c:v>0.99999917562240737</c:v>
                </c:pt>
                <c:pt idx="428">
                  <c:v>0.99999917562240737</c:v>
                </c:pt>
                <c:pt idx="429">
                  <c:v>0.99999917562240737</c:v>
                </c:pt>
                <c:pt idx="430">
                  <c:v>0.99999917562240737</c:v>
                </c:pt>
                <c:pt idx="431">
                  <c:v>0.99999917562240737</c:v>
                </c:pt>
                <c:pt idx="432">
                  <c:v>0.99999917562240737</c:v>
                </c:pt>
                <c:pt idx="433">
                  <c:v>0.99999917562240737</c:v>
                </c:pt>
                <c:pt idx="434">
                  <c:v>0.99999917562240737</c:v>
                </c:pt>
                <c:pt idx="435">
                  <c:v>0.99999917562240737</c:v>
                </c:pt>
                <c:pt idx="436">
                  <c:v>0.99999917562240737</c:v>
                </c:pt>
                <c:pt idx="437">
                  <c:v>0.99999917562240737</c:v>
                </c:pt>
                <c:pt idx="438">
                  <c:v>0.99999917562240737</c:v>
                </c:pt>
                <c:pt idx="439">
                  <c:v>0.99999917562240737</c:v>
                </c:pt>
                <c:pt idx="440">
                  <c:v>0.99999917562240737</c:v>
                </c:pt>
                <c:pt idx="441">
                  <c:v>0.99999917562240737</c:v>
                </c:pt>
                <c:pt idx="442">
                  <c:v>0.99999917562240737</c:v>
                </c:pt>
                <c:pt idx="443">
                  <c:v>0.99999917562240737</c:v>
                </c:pt>
                <c:pt idx="444">
                  <c:v>0.99999917562240737</c:v>
                </c:pt>
                <c:pt idx="445">
                  <c:v>0.99999917562240737</c:v>
                </c:pt>
                <c:pt idx="446">
                  <c:v>0.99999917562240737</c:v>
                </c:pt>
                <c:pt idx="447">
                  <c:v>0.99999917562240737</c:v>
                </c:pt>
                <c:pt idx="448">
                  <c:v>0.99999917562240737</c:v>
                </c:pt>
                <c:pt idx="449">
                  <c:v>0.99999917562240737</c:v>
                </c:pt>
                <c:pt idx="450">
                  <c:v>0.99999917562240737</c:v>
                </c:pt>
                <c:pt idx="451">
                  <c:v>0.99999917562240737</c:v>
                </c:pt>
                <c:pt idx="452">
                  <c:v>0.99999917562240737</c:v>
                </c:pt>
                <c:pt idx="453">
                  <c:v>0.99999917562240737</c:v>
                </c:pt>
                <c:pt idx="454">
                  <c:v>0.99999917562240737</c:v>
                </c:pt>
                <c:pt idx="455">
                  <c:v>0.99999917562240737</c:v>
                </c:pt>
                <c:pt idx="456">
                  <c:v>0.99999917562240737</c:v>
                </c:pt>
                <c:pt idx="457">
                  <c:v>0.99999917562240737</c:v>
                </c:pt>
                <c:pt idx="458">
                  <c:v>0.99999917562240737</c:v>
                </c:pt>
                <c:pt idx="459">
                  <c:v>0.99999917562240737</c:v>
                </c:pt>
                <c:pt idx="460">
                  <c:v>0.99999917562240737</c:v>
                </c:pt>
                <c:pt idx="461">
                  <c:v>0.99999917562240737</c:v>
                </c:pt>
                <c:pt idx="462">
                  <c:v>0.99999917562240737</c:v>
                </c:pt>
                <c:pt idx="463">
                  <c:v>0.99999917562240737</c:v>
                </c:pt>
                <c:pt idx="464">
                  <c:v>0.99999917562240737</c:v>
                </c:pt>
                <c:pt idx="465">
                  <c:v>0.99999917562240737</c:v>
                </c:pt>
                <c:pt idx="466">
                  <c:v>0.99999917562240737</c:v>
                </c:pt>
                <c:pt idx="467">
                  <c:v>0.99999917562240737</c:v>
                </c:pt>
                <c:pt idx="468">
                  <c:v>0.99999917562240737</c:v>
                </c:pt>
                <c:pt idx="469">
                  <c:v>0.99999917562240737</c:v>
                </c:pt>
                <c:pt idx="470">
                  <c:v>0.99999917562240737</c:v>
                </c:pt>
                <c:pt idx="471">
                  <c:v>0.99999917562240737</c:v>
                </c:pt>
                <c:pt idx="472">
                  <c:v>0.99999917562240737</c:v>
                </c:pt>
                <c:pt idx="473">
                  <c:v>0.99999917562240737</c:v>
                </c:pt>
                <c:pt idx="474">
                  <c:v>0.99999917562240737</c:v>
                </c:pt>
                <c:pt idx="475">
                  <c:v>0.99999917562240737</c:v>
                </c:pt>
                <c:pt idx="476">
                  <c:v>0.99999917562240737</c:v>
                </c:pt>
                <c:pt idx="477">
                  <c:v>0.99999917562240737</c:v>
                </c:pt>
                <c:pt idx="478">
                  <c:v>0.99999917562240737</c:v>
                </c:pt>
                <c:pt idx="479">
                  <c:v>0.99999917562240737</c:v>
                </c:pt>
                <c:pt idx="480">
                  <c:v>0.99999917562240737</c:v>
                </c:pt>
                <c:pt idx="481">
                  <c:v>0.99999917562240737</c:v>
                </c:pt>
                <c:pt idx="482">
                  <c:v>0.99999917562240737</c:v>
                </c:pt>
                <c:pt idx="483">
                  <c:v>0.99999917562240737</c:v>
                </c:pt>
                <c:pt idx="484">
                  <c:v>0.99999917562240737</c:v>
                </c:pt>
                <c:pt idx="485">
                  <c:v>0.99999917562240737</c:v>
                </c:pt>
                <c:pt idx="486">
                  <c:v>0.99999917562240737</c:v>
                </c:pt>
                <c:pt idx="487">
                  <c:v>0.99999917562240737</c:v>
                </c:pt>
                <c:pt idx="488">
                  <c:v>0.99999917562240737</c:v>
                </c:pt>
                <c:pt idx="489">
                  <c:v>0.99999917562240737</c:v>
                </c:pt>
                <c:pt idx="490">
                  <c:v>0.99999917562240737</c:v>
                </c:pt>
                <c:pt idx="491">
                  <c:v>0.99999917562240737</c:v>
                </c:pt>
                <c:pt idx="492">
                  <c:v>0.99999917562240737</c:v>
                </c:pt>
                <c:pt idx="493">
                  <c:v>0.99999917562240737</c:v>
                </c:pt>
                <c:pt idx="494">
                  <c:v>0.99999917562240737</c:v>
                </c:pt>
                <c:pt idx="495">
                  <c:v>0.99999917562240737</c:v>
                </c:pt>
                <c:pt idx="496">
                  <c:v>0.99999917562240737</c:v>
                </c:pt>
                <c:pt idx="497">
                  <c:v>0.99999917562240737</c:v>
                </c:pt>
                <c:pt idx="498">
                  <c:v>0.99999917562240737</c:v>
                </c:pt>
                <c:pt idx="499">
                  <c:v>0.99999917562240737</c:v>
                </c:pt>
              </c:numCache>
            </c:numRef>
          </c:val>
          <c:smooth val="0"/>
          <c:extLst>
            <c:ext xmlns:c16="http://schemas.microsoft.com/office/drawing/2014/chart" uri="{C3380CC4-5D6E-409C-BE32-E72D297353CC}">
              <c16:uniqueId val="{00000002-05F8-45D4-83C8-154A3CE03442}"/>
            </c:ext>
          </c:extLst>
        </c:ser>
        <c:dLbls>
          <c:showLegendKey val="0"/>
          <c:showVal val="0"/>
          <c:showCatName val="0"/>
          <c:showSerName val="0"/>
          <c:showPercent val="0"/>
          <c:showBubbleSize val="0"/>
        </c:dLbls>
        <c:smooth val="0"/>
        <c:axId val="121661743"/>
        <c:axId val="2034034287"/>
      </c:lineChart>
      <c:catAx>
        <c:axId val="121661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4034287"/>
        <c:crosses val="autoZero"/>
        <c:auto val="1"/>
        <c:lblAlgn val="ctr"/>
        <c:lblOffset val="100"/>
        <c:noMultiLvlLbl val="0"/>
      </c:catAx>
      <c:valAx>
        <c:axId val="2034034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1661743"/>
        <c:crosses val="autoZero"/>
        <c:crossBetween val="between"/>
      </c:valAx>
      <c:spPr>
        <a:noFill/>
        <a:ln>
          <a:noFill/>
        </a:ln>
        <a:effectLst/>
      </c:spPr>
    </c:plotArea>
    <c:legend>
      <c:legendPos val="b"/>
      <c:layout>
        <c:manualLayout>
          <c:xMode val="edge"/>
          <c:yMode val="edge"/>
          <c:x val="0.16947009730185794"/>
          <c:y val="7.8040712335518778E-2"/>
          <c:w val="0.69120000000000004"/>
          <c:h val="9.3720828594677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692144620975639E-2"/>
          <c:y val="0.1380045051620456"/>
          <c:w val="0.90818753979717037"/>
          <c:h val="0.6810854750026476"/>
        </c:manualLayout>
      </c:layout>
      <c:lineChart>
        <c:grouping val="standard"/>
        <c:varyColors val="0"/>
        <c:ser>
          <c:idx val="0"/>
          <c:order val="0"/>
          <c:tx>
            <c:strRef>
              <c:f>Sheet1!$G$1</c:f>
              <c:strCache>
                <c:ptCount val="1"/>
                <c:pt idx="0">
                  <c:v>覆盖率</c:v>
                </c:pt>
              </c:strCache>
            </c:strRef>
          </c:tx>
          <c:spPr>
            <a:ln w="28575" cap="rnd">
              <a:solidFill>
                <a:schemeClr val="accent1"/>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Sheet1!$G$2:$G$501</c:f>
              <c:numCache>
                <c:formatCode>General</c:formatCode>
                <c:ptCount val="500"/>
                <c:pt idx="0">
                  <c:v>0</c:v>
                </c:pt>
                <c:pt idx="1">
                  <c:v>0.1382978723404257</c:v>
                </c:pt>
                <c:pt idx="2">
                  <c:v>0.1382978723404257</c:v>
                </c:pt>
                <c:pt idx="3">
                  <c:v>0.1382978723404257</c:v>
                </c:pt>
                <c:pt idx="4">
                  <c:v>0.1382978723404257</c:v>
                </c:pt>
                <c:pt idx="5">
                  <c:v>0.1382978723404257</c:v>
                </c:pt>
                <c:pt idx="6">
                  <c:v>0.1382978723404257</c:v>
                </c:pt>
                <c:pt idx="7">
                  <c:v>0.41489361702127592</c:v>
                </c:pt>
                <c:pt idx="8">
                  <c:v>0.41489361702127592</c:v>
                </c:pt>
                <c:pt idx="9">
                  <c:v>0.41489361702127592</c:v>
                </c:pt>
                <c:pt idx="10">
                  <c:v>0.41489361702127592</c:v>
                </c:pt>
                <c:pt idx="11">
                  <c:v>0.41489361702127592</c:v>
                </c:pt>
                <c:pt idx="12">
                  <c:v>0.41489361702127592</c:v>
                </c:pt>
                <c:pt idx="13">
                  <c:v>0.41489361702127592</c:v>
                </c:pt>
                <c:pt idx="14">
                  <c:v>0.41489361702127592</c:v>
                </c:pt>
                <c:pt idx="15">
                  <c:v>0.41489361702127592</c:v>
                </c:pt>
                <c:pt idx="16">
                  <c:v>0.41489361702127592</c:v>
                </c:pt>
                <c:pt idx="17">
                  <c:v>0.41489361702127592</c:v>
                </c:pt>
                <c:pt idx="18">
                  <c:v>0.41489361702127592</c:v>
                </c:pt>
                <c:pt idx="19">
                  <c:v>0.41489361702127592</c:v>
                </c:pt>
                <c:pt idx="20">
                  <c:v>0.41489361702127592</c:v>
                </c:pt>
                <c:pt idx="21">
                  <c:v>0.64893617021276551</c:v>
                </c:pt>
                <c:pt idx="22">
                  <c:v>0.64893617021276551</c:v>
                </c:pt>
                <c:pt idx="23">
                  <c:v>0.64893617021276551</c:v>
                </c:pt>
                <c:pt idx="24">
                  <c:v>0.64893617021276551</c:v>
                </c:pt>
                <c:pt idx="25">
                  <c:v>0.64893617021276551</c:v>
                </c:pt>
                <c:pt idx="26">
                  <c:v>0.64893617021276551</c:v>
                </c:pt>
                <c:pt idx="27">
                  <c:v>0.64893617021276551</c:v>
                </c:pt>
                <c:pt idx="28">
                  <c:v>0.64893617021276551</c:v>
                </c:pt>
                <c:pt idx="29">
                  <c:v>0.64893617021276551</c:v>
                </c:pt>
                <c:pt idx="30">
                  <c:v>0.64893617021276551</c:v>
                </c:pt>
                <c:pt idx="31">
                  <c:v>0.64893617021276551</c:v>
                </c:pt>
                <c:pt idx="32">
                  <c:v>0.64893617021276551</c:v>
                </c:pt>
                <c:pt idx="33">
                  <c:v>0.64893617021276551</c:v>
                </c:pt>
                <c:pt idx="34">
                  <c:v>0.64893617021276551</c:v>
                </c:pt>
                <c:pt idx="35">
                  <c:v>0.64893617021276551</c:v>
                </c:pt>
                <c:pt idx="36">
                  <c:v>0.64893617021276551</c:v>
                </c:pt>
                <c:pt idx="37">
                  <c:v>0.64893617021276551</c:v>
                </c:pt>
                <c:pt idx="38">
                  <c:v>0.64893617021276551</c:v>
                </c:pt>
                <c:pt idx="39">
                  <c:v>0.64893617021276551</c:v>
                </c:pt>
                <c:pt idx="40">
                  <c:v>0.64893617021276551</c:v>
                </c:pt>
                <c:pt idx="41">
                  <c:v>0.64893617021276551</c:v>
                </c:pt>
                <c:pt idx="42">
                  <c:v>0.64893617021276551</c:v>
                </c:pt>
                <c:pt idx="43">
                  <c:v>0.64893617021276551</c:v>
                </c:pt>
                <c:pt idx="44">
                  <c:v>0.64893617021276551</c:v>
                </c:pt>
                <c:pt idx="45">
                  <c:v>0.64893617021276551</c:v>
                </c:pt>
                <c:pt idx="46">
                  <c:v>0.64893617021276551</c:v>
                </c:pt>
                <c:pt idx="47">
                  <c:v>0.64893617021276551</c:v>
                </c:pt>
                <c:pt idx="48">
                  <c:v>0.64893617021276551</c:v>
                </c:pt>
                <c:pt idx="49">
                  <c:v>0.64893617021276551</c:v>
                </c:pt>
                <c:pt idx="50">
                  <c:v>0.64893617021276551</c:v>
                </c:pt>
                <c:pt idx="51">
                  <c:v>0.64893617021276551</c:v>
                </c:pt>
                <c:pt idx="52">
                  <c:v>0.64893617021276551</c:v>
                </c:pt>
                <c:pt idx="53">
                  <c:v>0.64893617021276551</c:v>
                </c:pt>
                <c:pt idx="54">
                  <c:v>0.64893617021276551</c:v>
                </c:pt>
                <c:pt idx="55">
                  <c:v>0.64893617021276551</c:v>
                </c:pt>
                <c:pt idx="56">
                  <c:v>0.64893617021276551</c:v>
                </c:pt>
                <c:pt idx="57">
                  <c:v>0.64893617021276551</c:v>
                </c:pt>
                <c:pt idx="58">
                  <c:v>0.64893617021276551</c:v>
                </c:pt>
                <c:pt idx="59">
                  <c:v>0.64893617021276551</c:v>
                </c:pt>
                <c:pt idx="60">
                  <c:v>0.64893617021276551</c:v>
                </c:pt>
                <c:pt idx="61">
                  <c:v>0.64893617021276551</c:v>
                </c:pt>
                <c:pt idx="62">
                  <c:v>0.64893617021276551</c:v>
                </c:pt>
                <c:pt idx="63">
                  <c:v>0.64893617021276551</c:v>
                </c:pt>
                <c:pt idx="64">
                  <c:v>0.64893617021276551</c:v>
                </c:pt>
                <c:pt idx="65">
                  <c:v>0.64893617021276551</c:v>
                </c:pt>
                <c:pt idx="66">
                  <c:v>0.64893617021276551</c:v>
                </c:pt>
                <c:pt idx="67">
                  <c:v>0.64893617021276551</c:v>
                </c:pt>
                <c:pt idx="68">
                  <c:v>0.64893617021276551</c:v>
                </c:pt>
                <c:pt idx="69">
                  <c:v>0.75531914893616992</c:v>
                </c:pt>
                <c:pt idx="70">
                  <c:v>0.75531914893616992</c:v>
                </c:pt>
                <c:pt idx="71">
                  <c:v>0.75531914893616992</c:v>
                </c:pt>
                <c:pt idx="72">
                  <c:v>0.75531914893616992</c:v>
                </c:pt>
                <c:pt idx="73">
                  <c:v>0.75531914893616992</c:v>
                </c:pt>
                <c:pt idx="74">
                  <c:v>0.75531914893616992</c:v>
                </c:pt>
                <c:pt idx="75">
                  <c:v>0.75531914893616992</c:v>
                </c:pt>
                <c:pt idx="76">
                  <c:v>0.75531914893616992</c:v>
                </c:pt>
                <c:pt idx="77">
                  <c:v>0.75531914893616992</c:v>
                </c:pt>
                <c:pt idx="78">
                  <c:v>0.75531914893616992</c:v>
                </c:pt>
                <c:pt idx="79">
                  <c:v>0.75531914893616992</c:v>
                </c:pt>
                <c:pt idx="80">
                  <c:v>0.75531914893616992</c:v>
                </c:pt>
                <c:pt idx="81">
                  <c:v>0.75531914893616992</c:v>
                </c:pt>
                <c:pt idx="82">
                  <c:v>0.75531914893616992</c:v>
                </c:pt>
                <c:pt idx="83">
                  <c:v>0.75531914893616992</c:v>
                </c:pt>
                <c:pt idx="84">
                  <c:v>0.75531914893616992</c:v>
                </c:pt>
                <c:pt idx="85">
                  <c:v>0.75531914893616992</c:v>
                </c:pt>
                <c:pt idx="86">
                  <c:v>0.75531914893616992</c:v>
                </c:pt>
                <c:pt idx="87">
                  <c:v>0.75531914893616992</c:v>
                </c:pt>
                <c:pt idx="88">
                  <c:v>0.75531914893616992</c:v>
                </c:pt>
                <c:pt idx="89">
                  <c:v>0.90425531914893609</c:v>
                </c:pt>
                <c:pt idx="90">
                  <c:v>0.90425531914893609</c:v>
                </c:pt>
                <c:pt idx="91">
                  <c:v>0.90425531914893609</c:v>
                </c:pt>
                <c:pt idx="92">
                  <c:v>0.90425531914893609</c:v>
                </c:pt>
                <c:pt idx="93">
                  <c:v>0.90425531914893609</c:v>
                </c:pt>
                <c:pt idx="94">
                  <c:v>0.90425531914893609</c:v>
                </c:pt>
                <c:pt idx="95">
                  <c:v>0.90425531914893609</c:v>
                </c:pt>
                <c:pt idx="96">
                  <c:v>0.90425531914893609</c:v>
                </c:pt>
                <c:pt idx="97">
                  <c:v>0.90425531914893609</c:v>
                </c:pt>
                <c:pt idx="98">
                  <c:v>0.90425531914893609</c:v>
                </c:pt>
                <c:pt idx="99">
                  <c:v>0.90425531914893609</c:v>
                </c:pt>
                <c:pt idx="100">
                  <c:v>0.90425531914893609</c:v>
                </c:pt>
                <c:pt idx="101">
                  <c:v>0.90425531914893609</c:v>
                </c:pt>
                <c:pt idx="102">
                  <c:v>0.90425531914893609</c:v>
                </c:pt>
                <c:pt idx="103">
                  <c:v>0.90425531914893609</c:v>
                </c:pt>
                <c:pt idx="104">
                  <c:v>0.90425531914893609</c:v>
                </c:pt>
                <c:pt idx="105">
                  <c:v>0.90425531914893609</c:v>
                </c:pt>
                <c:pt idx="106">
                  <c:v>0.90425531914893609</c:v>
                </c:pt>
                <c:pt idx="107">
                  <c:v>0.90425531914893609</c:v>
                </c:pt>
                <c:pt idx="108">
                  <c:v>0.90425531914893609</c:v>
                </c:pt>
                <c:pt idx="109">
                  <c:v>0.90425531914893609</c:v>
                </c:pt>
                <c:pt idx="110">
                  <c:v>0.90425531914893609</c:v>
                </c:pt>
                <c:pt idx="111">
                  <c:v>0.90425531914893609</c:v>
                </c:pt>
                <c:pt idx="112">
                  <c:v>0.90425531914893609</c:v>
                </c:pt>
                <c:pt idx="113">
                  <c:v>0.90425531914893609</c:v>
                </c:pt>
                <c:pt idx="114">
                  <c:v>0.90425531914893609</c:v>
                </c:pt>
                <c:pt idx="115">
                  <c:v>0.90425531914893609</c:v>
                </c:pt>
                <c:pt idx="116">
                  <c:v>0.90425531914893609</c:v>
                </c:pt>
                <c:pt idx="117">
                  <c:v>0.90425531914893609</c:v>
                </c:pt>
                <c:pt idx="118">
                  <c:v>0.90425531914893609</c:v>
                </c:pt>
                <c:pt idx="119">
                  <c:v>0.90425531914893609</c:v>
                </c:pt>
                <c:pt idx="120">
                  <c:v>0.90425531914893609</c:v>
                </c:pt>
                <c:pt idx="121">
                  <c:v>0.90425531914893609</c:v>
                </c:pt>
                <c:pt idx="122">
                  <c:v>0.90425531914893609</c:v>
                </c:pt>
                <c:pt idx="123">
                  <c:v>0.90425531914893609</c:v>
                </c:pt>
                <c:pt idx="124">
                  <c:v>0.90425531914893609</c:v>
                </c:pt>
                <c:pt idx="125">
                  <c:v>0.90425531914893609</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1.0212765957446808</c:v>
                </c:pt>
                <c:pt idx="193">
                  <c:v>1.0212765957446808</c:v>
                </c:pt>
                <c:pt idx="194">
                  <c:v>1.0212765957446808</c:v>
                </c:pt>
                <c:pt idx="195">
                  <c:v>1.0212765957446808</c:v>
                </c:pt>
                <c:pt idx="196">
                  <c:v>1.0212765957446808</c:v>
                </c:pt>
                <c:pt idx="197">
                  <c:v>1.0212765957446808</c:v>
                </c:pt>
                <c:pt idx="198">
                  <c:v>1.0212765957446808</c:v>
                </c:pt>
                <c:pt idx="199">
                  <c:v>1.0212765957446808</c:v>
                </c:pt>
                <c:pt idx="200">
                  <c:v>1.0212765957446808</c:v>
                </c:pt>
                <c:pt idx="201">
                  <c:v>1.0212765957446808</c:v>
                </c:pt>
                <c:pt idx="202">
                  <c:v>1.0212765957446808</c:v>
                </c:pt>
                <c:pt idx="203">
                  <c:v>1.0212765957446808</c:v>
                </c:pt>
                <c:pt idx="204">
                  <c:v>1.0212765957446808</c:v>
                </c:pt>
                <c:pt idx="205">
                  <c:v>1.0212765957446808</c:v>
                </c:pt>
                <c:pt idx="206">
                  <c:v>1.0212765957446808</c:v>
                </c:pt>
                <c:pt idx="207">
                  <c:v>1.0212765957446808</c:v>
                </c:pt>
                <c:pt idx="208">
                  <c:v>1.0212765957446808</c:v>
                </c:pt>
                <c:pt idx="209">
                  <c:v>1.0212765957446808</c:v>
                </c:pt>
                <c:pt idx="210">
                  <c:v>1.0212765957446808</c:v>
                </c:pt>
                <c:pt idx="211">
                  <c:v>1.0212765957446808</c:v>
                </c:pt>
                <c:pt idx="212">
                  <c:v>1.0212765957446808</c:v>
                </c:pt>
                <c:pt idx="213">
                  <c:v>1.0212765957446808</c:v>
                </c:pt>
                <c:pt idx="214">
                  <c:v>1.0212765957446808</c:v>
                </c:pt>
                <c:pt idx="215">
                  <c:v>1.0212765957446808</c:v>
                </c:pt>
                <c:pt idx="216">
                  <c:v>1.0212765957446808</c:v>
                </c:pt>
                <c:pt idx="217">
                  <c:v>1.0212765957446808</c:v>
                </c:pt>
                <c:pt idx="218">
                  <c:v>1.0212765957446808</c:v>
                </c:pt>
                <c:pt idx="219">
                  <c:v>1.0212765957446808</c:v>
                </c:pt>
                <c:pt idx="220">
                  <c:v>1.0212765957446808</c:v>
                </c:pt>
                <c:pt idx="221">
                  <c:v>1.0212765957446808</c:v>
                </c:pt>
                <c:pt idx="222">
                  <c:v>1.0212765957446808</c:v>
                </c:pt>
                <c:pt idx="223">
                  <c:v>1.0212765957446808</c:v>
                </c:pt>
                <c:pt idx="224">
                  <c:v>1.0212765957446808</c:v>
                </c:pt>
                <c:pt idx="225">
                  <c:v>1.0212765957446808</c:v>
                </c:pt>
                <c:pt idx="226">
                  <c:v>1.0212765957446808</c:v>
                </c:pt>
                <c:pt idx="227">
                  <c:v>1.0212765957446808</c:v>
                </c:pt>
                <c:pt idx="228">
                  <c:v>1.0212765957446808</c:v>
                </c:pt>
                <c:pt idx="229">
                  <c:v>1.0212765957446808</c:v>
                </c:pt>
                <c:pt idx="230">
                  <c:v>1.0212765957446808</c:v>
                </c:pt>
                <c:pt idx="231">
                  <c:v>1.0212765957446808</c:v>
                </c:pt>
                <c:pt idx="232">
                  <c:v>1.0212765957446808</c:v>
                </c:pt>
                <c:pt idx="233">
                  <c:v>1.0212765957446808</c:v>
                </c:pt>
                <c:pt idx="234">
                  <c:v>1.0212765957446808</c:v>
                </c:pt>
                <c:pt idx="235">
                  <c:v>1.0212765957446808</c:v>
                </c:pt>
                <c:pt idx="236">
                  <c:v>1.0212765957446808</c:v>
                </c:pt>
                <c:pt idx="237">
                  <c:v>1.0212765957446808</c:v>
                </c:pt>
                <c:pt idx="238">
                  <c:v>1.0212765957446808</c:v>
                </c:pt>
                <c:pt idx="239">
                  <c:v>1.0212765957446808</c:v>
                </c:pt>
                <c:pt idx="240">
                  <c:v>1.0212765957446808</c:v>
                </c:pt>
                <c:pt idx="241">
                  <c:v>1.0212765957446808</c:v>
                </c:pt>
                <c:pt idx="242">
                  <c:v>1.0212765957446808</c:v>
                </c:pt>
                <c:pt idx="243">
                  <c:v>1.0212765957446808</c:v>
                </c:pt>
                <c:pt idx="244">
                  <c:v>1.0212765957446808</c:v>
                </c:pt>
                <c:pt idx="245">
                  <c:v>1.0212765957446808</c:v>
                </c:pt>
                <c:pt idx="246">
                  <c:v>1.0212765957446808</c:v>
                </c:pt>
                <c:pt idx="247">
                  <c:v>1.0212765957446808</c:v>
                </c:pt>
                <c:pt idx="248">
                  <c:v>1.0212765957446808</c:v>
                </c:pt>
                <c:pt idx="249">
                  <c:v>1.0212765957446808</c:v>
                </c:pt>
                <c:pt idx="250">
                  <c:v>1.0212765957446808</c:v>
                </c:pt>
                <c:pt idx="251">
                  <c:v>1.0212765957446808</c:v>
                </c:pt>
                <c:pt idx="252">
                  <c:v>1.0212765957446808</c:v>
                </c:pt>
                <c:pt idx="253">
                  <c:v>1.0212765957446808</c:v>
                </c:pt>
                <c:pt idx="254">
                  <c:v>1.0212765957446808</c:v>
                </c:pt>
                <c:pt idx="255">
                  <c:v>1.0212765957446808</c:v>
                </c:pt>
                <c:pt idx="256">
                  <c:v>1.0212765957446808</c:v>
                </c:pt>
                <c:pt idx="257">
                  <c:v>1.0212765957446808</c:v>
                </c:pt>
                <c:pt idx="258">
                  <c:v>1.0212765957446808</c:v>
                </c:pt>
                <c:pt idx="259">
                  <c:v>1.0212765957446808</c:v>
                </c:pt>
                <c:pt idx="260">
                  <c:v>1.0212765957446808</c:v>
                </c:pt>
                <c:pt idx="261">
                  <c:v>1.0212765957446808</c:v>
                </c:pt>
                <c:pt idx="262">
                  <c:v>1.0212765957446808</c:v>
                </c:pt>
                <c:pt idx="263">
                  <c:v>1.0212765957446808</c:v>
                </c:pt>
                <c:pt idx="264">
                  <c:v>1.0212765957446808</c:v>
                </c:pt>
                <c:pt idx="265">
                  <c:v>1.0212765957446808</c:v>
                </c:pt>
                <c:pt idx="266">
                  <c:v>1.0212765957446808</c:v>
                </c:pt>
                <c:pt idx="267">
                  <c:v>1.0319148936170213</c:v>
                </c:pt>
                <c:pt idx="268">
                  <c:v>1.0319148936170213</c:v>
                </c:pt>
                <c:pt idx="269">
                  <c:v>1.0319148936170213</c:v>
                </c:pt>
                <c:pt idx="270">
                  <c:v>1.0319148936170213</c:v>
                </c:pt>
                <c:pt idx="271">
                  <c:v>1.0319148936170213</c:v>
                </c:pt>
                <c:pt idx="272">
                  <c:v>1.0319148936170213</c:v>
                </c:pt>
                <c:pt idx="273">
                  <c:v>1.0319148936170213</c:v>
                </c:pt>
                <c:pt idx="274">
                  <c:v>1.0319148936170213</c:v>
                </c:pt>
                <c:pt idx="275">
                  <c:v>1.0319148936170213</c:v>
                </c:pt>
                <c:pt idx="276">
                  <c:v>1.0319148936170213</c:v>
                </c:pt>
                <c:pt idx="277">
                  <c:v>1.0319148936170213</c:v>
                </c:pt>
                <c:pt idx="278">
                  <c:v>1.0319148936170213</c:v>
                </c:pt>
                <c:pt idx="279">
                  <c:v>1.0319148936170213</c:v>
                </c:pt>
                <c:pt idx="280">
                  <c:v>1.0319148936170213</c:v>
                </c:pt>
                <c:pt idx="281">
                  <c:v>1.0319148936170213</c:v>
                </c:pt>
                <c:pt idx="282">
                  <c:v>1</c:v>
                </c:pt>
                <c:pt idx="283">
                  <c:v>1</c:v>
                </c:pt>
                <c:pt idx="284">
                  <c:v>1.0106382978723405</c:v>
                </c:pt>
                <c:pt idx="285">
                  <c:v>1.0106382978723405</c:v>
                </c:pt>
                <c:pt idx="286">
                  <c:v>1.0106382978723405</c:v>
                </c:pt>
                <c:pt idx="287">
                  <c:v>1.0106382978723405</c:v>
                </c:pt>
                <c:pt idx="288">
                  <c:v>1.0106382978723405</c:v>
                </c:pt>
                <c:pt idx="289">
                  <c:v>1.0106382978723405</c:v>
                </c:pt>
                <c:pt idx="290">
                  <c:v>1.0106382978723405</c:v>
                </c:pt>
                <c:pt idx="291">
                  <c:v>1.0106382978723405</c:v>
                </c:pt>
                <c:pt idx="292">
                  <c:v>1.0106382978723405</c:v>
                </c:pt>
                <c:pt idx="293">
                  <c:v>1.0106382978723405</c:v>
                </c:pt>
                <c:pt idx="294">
                  <c:v>1.0106382978723405</c:v>
                </c:pt>
                <c:pt idx="295">
                  <c:v>1.0106382978723405</c:v>
                </c:pt>
                <c:pt idx="296">
                  <c:v>1.0106382978723405</c:v>
                </c:pt>
                <c:pt idx="297">
                  <c:v>1.0106382978723405</c:v>
                </c:pt>
                <c:pt idx="298">
                  <c:v>1.0106382978723405</c:v>
                </c:pt>
                <c:pt idx="299">
                  <c:v>1.0106382978723405</c:v>
                </c:pt>
                <c:pt idx="300">
                  <c:v>1.0106382978723405</c:v>
                </c:pt>
                <c:pt idx="301">
                  <c:v>1.0106382978723405</c:v>
                </c:pt>
                <c:pt idx="302">
                  <c:v>1.0106382978723405</c:v>
                </c:pt>
                <c:pt idx="303">
                  <c:v>1.0106382978723405</c:v>
                </c:pt>
                <c:pt idx="304">
                  <c:v>1.0106382978723405</c:v>
                </c:pt>
                <c:pt idx="305">
                  <c:v>1.0106382978723405</c:v>
                </c:pt>
                <c:pt idx="306">
                  <c:v>1.0106382978723405</c:v>
                </c:pt>
                <c:pt idx="307">
                  <c:v>1.0106382978723405</c:v>
                </c:pt>
                <c:pt idx="308">
                  <c:v>1.0106382978723405</c:v>
                </c:pt>
                <c:pt idx="309">
                  <c:v>1.0106382978723405</c:v>
                </c:pt>
                <c:pt idx="310">
                  <c:v>1.0106382978723405</c:v>
                </c:pt>
                <c:pt idx="311">
                  <c:v>1.0106382978723405</c:v>
                </c:pt>
                <c:pt idx="312">
                  <c:v>1.0106382978723405</c:v>
                </c:pt>
                <c:pt idx="313">
                  <c:v>1.0106382978723405</c:v>
                </c:pt>
                <c:pt idx="314">
                  <c:v>1.0106382978723405</c:v>
                </c:pt>
                <c:pt idx="315">
                  <c:v>1.0106382978723405</c:v>
                </c:pt>
                <c:pt idx="316">
                  <c:v>1.0106382978723405</c:v>
                </c:pt>
                <c:pt idx="317">
                  <c:v>1.0106382978723405</c:v>
                </c:pt>
                <c:pt idx="318">
                  <c:v>1.0106382978723405</c:v>
                </c:pt>
                <c:pt idx="319">
                  <c:v>1.0106382978723405</c:v>
                </c:pt>
                <c:pt idx="320">
                  <c:v>1.0106382978723405</c:v>
                </c:pt>
                <c:pt idx="321">
                  <c:v>1.0106382978723405</c:v>
                </c:pt>
                <c:pt idx="322">
                  <c:v>1.0106382978723405</c:v>
                </c:pt>
                <c:pt idx="323">
                  <c:v>1.0106382978723405</c:v>
                </c:pt>
                <c:pt idx="324">
                  <c:v>1.0106382978723405</c:v>
                </c:pt>
                <c:pt idx="325">
                  <c:v>1.0106382978723405</c:v>
                </c:pt>
                <c:pt idx="326">
                  <c:v>1.0106382978723405</c:v>
                </c:pt>
                <c:pt idx="327">
                  <c:v>1.0106382978723405</c:v>
                </c:pt>
                <c:pt idx="328">
                  <c:v>1.0106382978723405</c:v>
                </c:pt>
                <c:pt idx="329">
                  <c:v>1.0106382978723405</c:v>
                </c:pt>
                <c:pt idx="330">
                  <c:v>1.0106382978723405</c:v>
                </c:pt>
                <c:pt idx="331">
                  <c:v>1.0106382978723405</c:v>
                </c:pt>
                <c:pt idx="332">
                  <c:v>1.0106382978723405</c:v>
                </c:pt>
                <c:pt idx="333">
                  <c:v>1.0106382978723405</c:v>
                </c:pt>
                <c:pt idx="334">
                  <c:v>1.0106382978723405</c:v>
                </c:pt>
                <c:pt idx="335">
                  <c:v>1.0106382978723405</c:v>
                </c:pt>
                <c:pt idx="336">
                  <c:v>1.0106382978723405</c:v>
                </c:pt>
                <c:pt idx="337">
                  <c:v>1.0106382978723405</c:v>
                </c:pt>
                <c:pt idx="338">
                  <c:v>1.0106382978723405</c:v>
                </c:pt>
                <c:pt idx="339">
                  <c:v>1.0106382978723405</c:v>
                </c:pt>
                <c:pt idx="340">
                  <c:v>1.0106382978723405</c:v>
                </c:pt>
                <c:pt idx="341">
                  <c:v>1.0106382978723405</c:v>
                </c:pt>
                <c:pt idx="342">
                  <c:v>1.0106382978723405</c:v>
                </c:pt>
                <c:pt idx="343">
                  <c:v>1.0106382978723405</c:v>
                </c:pt>
                <c:pt idx="344">
                  <c:v>1.0106382978723405</c:v>
                </c:pt>
                <c:pt idx="345">
                  <c:v>1.0106382978723405</c:v>
                </c:pt>
                <c:pt idx="346">
                  <c:v>1.0106382978723405</c:v>
                </c:pt>
                <c:pt idx="347">
                  <c:v>1.0106382978723405</c:v>
                </c:pt>
                <c:pt idx="348">
                  <c:v>1.0106382978723405</c:v>
                </c:pt>
                <c:pt idx="349">
                  <c:v>1.0106382978723405</c:v>
                </c:pt>
                <c:pt idx="350">
                  <c:v>1.0106382978723405</c:v>
                </c:pt>
                <c:pt idx="351">
                  <c:v>1.0106382978723405</c:v>
                </c:pt>
                <c:pt idx="352">
                  <c:v>1.0106382978723405</c:v>
                </c:pt>
                <c:pt idx="353">
                  <c:v>1.0106382978723405</c:v>
                </c:pt>
                <c:pt idx="354">
                  <c:v>1.0106382978723405</c:v>
                </c:pt>
                <c:pt idx="355">
                  <c:v>1.0106382978723405</c:v>
                </c:pt>
                <c:pt idx="356">
                  <c:v>1.0106382978723405</c:v>
                </c:pt>
                <c:pt idx="357">
                  <c:v>1.0106382978723405</c:v>
                </c:pt>
                <c:pt idx="358">
                  <c:v>1.0106382978723405</c:v>
                </c:pt>
                <c:pt idx="359">
                  <c:v>1.0106382978723405</c:v>
                </c:pt>
                <c:pt idx="360">
                  <c:v>1.0106382978723405</c:v>
                </c:pt>
                <c:pt idx="361">
                  <c:v>1.0106382978723405</c:v>
                </c:pt>
                <c:pt idx="362">
                  <c:v>1.0106382978723405</c:v>
                </c:pt>
                <c:pt idx="363">
                  <c:v>1.0106382978723405</c:v>
                </c:pt>
                <c:pt idx="364">
                  <c:v>1.0106382978723405</c:v>
                </c:pt>
                <c:pt idx="365">
                  <c:v>1.0106382978723405</c:v>
                </c:pt>
                <c:pt idx="366">
                  <c:v>1.0106382978723405</c:v>
                </c:pt>
                <c:pt idx="367">
                  <c:v>1.0106382978723405</c:v>
                </c:pt>
                <c:pt idx="368">
                  <c:v>1.0106382978723405</c:v>
                </c:pt>
                <c:pt idx="369">
                  <c:v>1.0106382978723405</c:v>
                </c:pt>
                <c:pt idx="370">
                  <c:v>1.0106382978723405</c:v>
                </c:pt>
                <c:pt idx="371">
                  <c:v>1.0106382978723405</c:v>
                </c:pt>
                <c:pt idx="372">
                  <c:v>1.0106382978723405</c:v>
                </c:pt>
                <c:pt idx="373">
                  <c:v>1.0106382978723405</c:v>
                </c:pt>
                <c:pt idx="374">
                  <c:v>1.0106382978723405</c:v>
                </c:pt>
                <c:pt idx="375">
                  <c:v>1.0106382978723405</c:v>
                </c:pt>
                <c:pt idx="376">
                  <c:v>1.0106382978723405</c:v>
                </c:pt>
                <c:pt idx="377">
                  <c:v>1.0106382978723405</c:v>
                </c:pt>
                <c:pt idx="378">
                  <c:v>1.0106382978723405</c:v>
                </c:pt>
                <c:pt idx="379">
                  <c:v>1.0106382978723405</c:v>
                </c:pt>
                <c:pt idx="380">
                  <c:v>1.0106382978723405</c:v>
                </c:pt>
                <c:pt idx="381">
                  <c:v>1.0106382978723405</c:v>
                </c:pt>
                <c:pt idx="382">
                  <c:v>1.0106382978723405</c:v>
                </c:pt>
                <c:pt idx="383">
                  <c:v>1.0106382978723405</c:v>
                </c:pt>
                <c:pt idx="384">
                  <c:v>1.0106382978723405</c:v>
                </c:pt>
                <c:pt idx="385">
                  <c:v>1.0106382978723405</c:v>
                </c:pt>
                <c:pt idx="386">
                  <c:v>1.0106382978723405</c:v>
                </c:pt>
                <c:pt idx="387">
                  <c:v>1.0106382978723405</c:v>
                </c:pt>
                <c:pt idx="388">
                  <c:v>1.0106382978723405</c:v>
                </c:pt>
                <c:pt idx="389">
                  <c:v>1.0106382978723405</c:v>
                </c:pt>
                <c:pt idx="390">
                  <c:v>1.0106382978723405</c:v>
                </c:pt>
                <c:pt idx="391">
                  <c:v>1.0106382978723405</c:v>
                </c:pt>
                <c:pt idx="392">
                  <c:v>1.0106382978723405</c:v>
                </c:pt>
                <c:pt idx="393">
                  <c:v>1.0106382978723405</c:v>
                </c:pt>
                <c:pt idx="394">
                  <c:v>1.0106382978723405</c:v>
                </c:pt>
                <c:pt idx="395">
                  <c:v>1.0106382978723405</c:v>
                </c:pt>
                <c:pt idx="396">
                  <c:v>1.0106382978723405</c:v>
                </c:pt>
                <c:pt idx="397">
                  <c:v>1.0106382978723405</c:v>
                </c:pt>
                <c:pt idx="398">
                  <c:v>1.0106382978723405</c:v>
                </c:pt>
                <c:pt idx="399">
                  <c:v>1.0106382978723405</c:v>
                </c:pt>
                <c:pt idx="400">
                  <c:v>1.0106382978723405</c:v>
                </c:pt>
                <c:pt idx="401">
                  <c:v>1.0106382978723405</c:v>
                </c:pt>
                <c:pt idx="402">
                  <c:v>1.0106382978723405</c:v>
                </c:pt>
                <c:pt idx="403">
                  <c:v>1.0106382978723405</c:v>
                </c:pt>
                <c:pt idx="404">
                  <c:v>1.0106382978723405</c:v>
                </c:pt>
                <c:pt idx="405">
                  <c:v>1.0106382978723405</c:v>
                </c:pt>
                <c:pt idx="406">
                  <c:v>1.0106382978723405</c:v>
                </c:pt>
                <c:pt idx="407">
                  <c:v>1.0106382978723405</c:v>
                </c:pt>
                <c:pt idx="408">
                  <c:v>1.0106382978723405</c:v>
                </c:pt>
                <c:pt idx="409">
                  <c:v>1.0106382978723405</c:v>
                </c:pt>
                <c:pt idx="410">
                  <c:v>1.0106382978723405</c:v>
                </c:pt>
                <c:pt idx="411">
                  <c:v>1.0106382978723405</c:v>
                </c:pt>
                <c:pt idx="412">
                  <c:v>1.0106382978723405</c:v>
                </c:pt>
                <c:pt idx="413">
                  <c:v>1.0106382978723405</c:v>
                </c:pt>
                <c:pt idx="414">
                  <c:v>1.0106382978723405</c:v>
                </c:pt>
                <c:pt idx="415">
                  <c:v>1.0106382978723405</c:v>
                </c:pt>
                <c:pt idx="416">
                  <c:v>1.0106382978723405</c:v>
                </c:pt>
                <c:pt idx="417">
                  <c:v>1.0106382978723405</c:v>
                </c:pt>
                <c:pt idx="418">
                  <c:v>1.0106382978723405</c:v>
                </c:pt>
                <c:pt idx="419">
                  <c:v>1.0106382978723405</c:v>
                </c:pt>
                <c:pt idx="420">
                  <c:v>1.0106382978723405</c:v>
                </c:pt>
                <c:pt idx="421">
                  <c:v>1.0106382978723405</c:v>
                </c:pt>
                <c:pt idx="422">
                  <c:v>1.0106382978723405</c:v>
                </c:pt>
                <c:pt idx="423">
                  <c:v>1.0106382978723405</c:v>
                </c:pt>
                <c:pt idx="424">
                  <c:v>1.0106382978723405</c:v>
                </c:pt>
                <c:pt idx="425">
                  <c:v>1.0106382978723405</c:v>
                </c:pt>
                <c:pt idx="426">
                  <c:v>1.0106382978723405</c:v>
                </c:pt>
                <c:pt idx="427">
                  <c:v>1.0106382978723405</c:v>
                </c:pt>
                <c:pt idx="428">
                  <c:v>1.0106382978723405</c:v>
                </c:pt>
                <c:pt idx="429">
                  <c:v>1.0106382978723405</c:v>
                </c:pt>
                <c:pt idx="430">
                  <c:v>1.0106382978723405</c:v>
                </c:pt>
                <c:pt idx="431">
                  <c:v>1.0106382978723405</c:v>
                </c:pt>
                <c:pt idx="432">
                  <c:v>1.0106382978723405</c:v>
                </c:pt>
                <c:pt idx="433">
                  <c:v>1.0106382978723405</c:v>
                </c:pt>
                <c:pt idx="434">
                  <c:v>1.0106382978723405</c:v>
                </c:pt>
                <c:pt idx="435">
                  <c:v>1.0106382978723405</c:v>
                </c:pt>
                <c:pt idx="436">
                  <c:v>1.0106382978723405</c:v>
                </c:pt>
                <c:pt idx="437">
                  <c:v>1.0106382978723405</c:v>
                </c:pt>
                <c:pt idx="438">
                  <c:v>1.0106382978723405</c:v>
                </c:pt>
                <c:pt idx="439">
                  <c:v>1.0106382978723405</c:v>
                </c:pt>
                <c:pt idx="440">
                  <c:v>1.0106382978723405</c:v>
                </c:pt>
                <c:pt idx="441">
                  <c:v>1.0106382978723405</c:v>
                </c:pt>
                <c:pt idx="442">
                  <c:v>1.0106382978723405</c:v>
                </c:pt>
                <c:pt idx="443">
                  <c:v>1.0106382978723405</c:v>
                </c:pt>
                <c:pt idx="444">
                  <c:v>1.0106382978723405</c:v>
                </c:pt>
                <c:pt idx="445">
                  <c:v>1.0106382978723405</c:v>
                </c:pt>
                <c:pt idx="446">
                  <c:v>1.0106382978723405</c:v>
                </c:pt>
                <c:pt idx="447">
                  <c:v>1.0106382978723405</c:v>
                </c:pt>
                <c:pt idx="448">
                  <c:v>1.0106382978723405</c:v>
                </c:pt>
                <c:pt idx="449">
                  <c:v>1.0106382978723405</c:v>
                </c:pt>
                <c:pt idx="450">
                  <c:v>1.0106382978723405</c:v>
                </c:pt>
                <c:pt idx="451">
                  <c:v>1.0106382978723405</c:v>
                </c:pt>
                <c:pt idx="452">
                  <c:v>1.0106382978723405</c:v>
                </c:pt>
                <c:pt idx="453">
                  <c:v>1.0106382978723405</c:v>
                </c:pt>
                <c:pt idx="454">
                  <c:v>1.0106382978723405</c:v>
                </c:pt>
                <c:pt idx="455">
                  <c:v>1.0106382978723405</c:v>
                </c:pt>
                <c:pt idx="456">
                  <c:v>1.0106382978723405</c:v>
                </c:pt>
                <c:pt idx="457">
                  <c:v>1.0106382978723405</c:v>
                </c:pt>
                <c:pt idx="458">
                  <c:v>1.0106382978723405</c:v>
                </c:pt>
                <c:pt idx="459">
                  <c:v>1.0106382978723405</c:v>
                </c:pt>
                <c:pt idx="460">
                  <c:v>1.0106382978723405</c:v>
                </c:pt>
                <c:pt idx="461">
                  <c:v>1.0106382978723405</c:v>
                </c:pt>
                <c:pt idx="462">
                  <c:v>1.0106382978723405</c:v>
                </c:pt>
                <c:pt idx="463">
                  <c:v>1.0106382978723405</c:v>
                </c:pt>
                <c:pt idx="464">
                  <c:v>1.0106382978723405</c:v>
                </c:pt>
                <c:pt idx="465">
                  <c:v>1.0106382978723405</c:v>
                </c:pt>
                <c:pt idx="466">
                  <c:v>1.0106382978723405</c:v>
                </c:pt>
                <c:pt idx="467">
                  <c:v>1.0106382978723405</c:v>
                </c:pt>
                <c:pt idx="468">
                  <c:v>1.0106382978723405</c:v>
                </c:pt>
                <c:pt idx="469">
                  <c:v>1.0106382978723405</c:v>
                </c:pt>
                <c:pt idx="470">
                  <c:v>1.0106382978723405</c:v>
                </c:pt>
                <c:pt idx="471">
                  <c:v>1.0106382978723405</c:v>
                </c:pt>
                <c:pt idx="472">
                  <c:v>1.0106382978723405</c:v>
                </c:pt>
                <c:pt idx="473">
                  <c:v>1.0106382978723405</c:v>
                </c:pt>
                <c:pt idx="474">
                  <c:v>1.0106382978723405</c:v>
                </c:pt>
                <c:pt idx="475">
                  <c:v>1.0106382978723405</c:v>
                </c:pt>
                <c:pt idx="476">
                  <c:v>1.0106382978723405</c:v>
                </c:pt>
                <c:pt idx="477">
                  <c:v>1.0106382978723405</c:v>
                </c:pt>
                <c:pt idx="478">
                  <c:v>1.0106382978723405</c:v>
                </c:pt>
                <c:pt idx="479">
                  <c:v>1.0106382978723405</c:v>
                </c:pt>
                <c:pt idx="480">
                  <c:v>1.0106382978723405</c:v>
                </c:pt>
                <c:pt idx="481">
                  <c:v>1.0106382978723405</c:v>
                </c:pt>
                <c:pt idx="482">
                  <c:v>1.0106382978723405</c:v>
                </c:pt>
                <c:pt idx="483">
                  <c:v>1.0106382978723405</c:v>
                </c:pt>
                <c:pt idx="484">
                  <c:v>1.0106382978723405</c:v>
                </c:pt>
                <c:pt idx="485">
                  <c:v>1.0106382978723405</c:v>
                </c:pt>
                <c:pt idx="486">
                  <c:v>1.0106382978723405</c:v>
                </c:pt>
                <c:pt idx="487">
                  <c:v>1.0106382978723405</c:v>
                </c:pt>
                <c:pt idx="488">
                  <c:v>1.0106382978723405</c:v>
                </c:pt>
                <c:pt idx="489">
                  <c:v>1.0106382978723405</c:v>
                </c:pt>
                <c:pt idx="490">
                  <c:v>1.0106382978723405</c:v>
                </c:pt>
                <c:pt idx="491">
                  <c:v>1.0106382978723405</c:v>
                </c:pt>
                <c:pt idx="492">
                  <c:v>1.0106382978723405</c:v>
                </c:pt>
                <c:pt idx="493">
                  <c:v>1.0106382978723405</c:v>
                </c:pt>
                <c:pt idx="494">
                  <c:v>1.0106382978723405</c:v>
                </c:pt>
                <c:pt idx="495">
                  <c:v>1.0106382978723405</c:v>
                </c:pt>
                <c:pt idx="496">
                  <c:v>1.0106382978723405</c:v>
                </c:pt>
                <c:pt idx="497">
                  <c:v>1.0106382978723405</c:v>
                </c:pt>
                <c:pt idx="498">
                  <c:v>1.0106382978723405</c:v>
                </c:pt>
                <c:pt idx="499">
                  <c:v>1.0106382978723405</c:v>
                </c:pt>
              </c:numCache>
            </c:numRef>
          </c:val>
          <c:smooth val="0"/>
          <c:extLst>
            <c:ext xmlns:c16="http://schemas.microsoft.com/office/drawing/2014/chart" uri="{C3380CC4-5D6E-409C-BE32-E72D297353CC}">
              <c16:uniqueId val="{00000000-05F8-45D4-83C8-154A3CE03442}"/>
            </c:ext>
          </c:extLst>
        </c:ser>
        <c:ser>
          <c:idx val="1"/>
          <c:order val="1"/>
          <c:tx>
            <c:strRef>
              <c:f>Sheet1!$H$1</c:f>
              <c:strCache>
                <c:ptCount val="1"/>
                <c:pt idx="0">
                  <c:v>成本函数</c:v>
                </c:pt>
              </c:strCache>
            </c:strRef>
          </c:tx>
          <c:spPr>
            <a:ln w="28575" cap="rnd">
              <a:solidFill>
                <a:schemeClr val="accent2"/>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Sheet1!$H$2:$H$501</c:f>
              <c:numCache>
                <c:formatCode>General</c:formatCode>
                <c:ptCount val="500"/>
                <c:pt idx="0">
                  <c:v>9.999900002397751E-6</c:v>
                </c:pt>
                <c:pt idx="1">
                  <c:v>9.999900002397751E-6</c:v>
                </c:pt>
                <c:pt idx="2">
                  <c:v>9.999900002397751E-6</c:v>
                </c:pt>
                <c:pt idx="3">
                  <c:v>9.999900002397751E-6</c:v>
                </c:pt>
                <c:pt idx="4">
                  <c:v>9.999900002397751E-6</c:v>
                </c:pt>
                <c:pt idx="5">
                  <c:v>9.999900002397751E-6</c:v>
                </c:pt>
                <c:pt idx="6">
                  <c:v>9.999900002397751E-6</c:v>
                </c:pt>
                <c:pt idx="7">
                  <c:v>0.70000299996999971</c:v>
                </c:pt>
                <c:pt idx="8">
                  <c:v>0.70000299996999971</c:v>
                </c:pt>
                <c:pt idx="9">
                  <c:v>0.70000299996999971</c:v>
                </c:pt>
                <c:pt idx="10">
                  <c:v>0.70000299996999971</c:v>
                </c:pt>
                <c:pt idx="11">
                  <c:v>0.70000299996999971</c:v>
                </c:pt>
                <c:pt idx="12">
                  <c:v>0.70000299996999971</c:v>
                </c:pt>
                <c:pt idx="13">
                  <c:v>0.70000299996999971</c:v>
                </c:pt>
                <c:pt idx="14">
                  <c:v>0.70000299996999971</c:v>
                </c:pt>
                <c:pt idx="15">
                  <c:v>0.70000299996999971</c:v>
                </c:pt>
                <c:pt idx="16">
                  <c:v>0.70000299996999971</c:v>
                </c:pt>
                <c:pt idx="17">
                  <c:v>0.70000299996999971</c:v>
                </c:pt>
                <c:pt idx="18">
                  <c:v>0.70000299996999971</c:v>
                </c:pt>
                <c:pt idx="19">
                  <c:v>0.70000299996999971</c:v>
                </c:pt>
                <c:pt idx="20">
                  <c:v>0.70000299996999971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0.70000299996999971</c:v>
                </c:pt>
                <c:pt idx="283">
                  <c:v>0.70000299996999971</c:v>
                </c:pt>
                <c:pt idx="284">
                  <c:v>0.70000299996999971</c:v>
                </c:pt>
                <c:pt idx="285">
                  <c:v>0.70000299996999971</c:v>
                </c:pt>
                <c:pt idx="286">
                  <c:v>0.70000299996999971</c:v>
                </c:pt>
                <c:pt idx="287">
                  <c:v>0.70000299996999971</c:v>
                </c:pt>
                <c:pt idx="288">
                  <c:v>0.70000299996999971</c:v>
                </c:pt>
                <c:pt idx="289">
                  <c:v>0.70000299996999971</c:v>
                </c:pt>
                <c:pt idx="290">
                  <c:v>0.70000299996999971</c:v>
                </c:pt>
                <c:pt idx="291">
                  <c:v>0.70000299996999971</c:v>
                </c:pt>
                <c:pt idx="292">
                  <c:v>0.70000299996999971</c:v>
                </c:pt>
                <c:pt idx="293">
                  <c:v>0.70000299996999971</c:v>
                </c:pt>
                <c:pt idx="294">
                  <c:v>0.70000299996999971</c:v>
                </c:pt>
                <c:pt idx="295">
                  <c:v>0.70000299996999971</c:v>
                </c:pt>
                <c:pt idx="296">
                  <c:v>0.70000299996999971</c:v>
                </c:pt>
                <c:pt idx="297">
                  <c:v>0.70000299996999971</c:v>
                </c:pt>
                <c:pt idx="298">
                  <c:v>0.70000299996999971</c:v>
                </c:pt>
                <c:pt idx="299">
                  <c:v>0.70000299996999971</c:v>
                </c:pt>
                <c:pt idx="300">
                  <c:v>0.70000299996999971</c:v>
                </c:pt>
                <c:pt idx="301">
                  <c:v>0.70000299996999971</c:v>
                </c:pt>
                <c:pt idx="302">
                  <c:v>0.70000299996999971</c:v>
                </c:pt>
                <c:pt idx="303">
                  <c:v>0.70000299996999971</c:v>
                </c:pt>
                <c:pt idx="304">
                  <c:v>0.70000299996999971</c:v>
                </c:pt>
                <c:pt idx="305">
                  <c:v>0.70000299996999971</c:v>
                </c:pt>
                <c:pt idx="306">
                  <c:v>0.70000299996999971</c:v>
                </c:pt>
                <c:pt idx="307">
                  <c:v>0.70000299996999971</c:v>
                </c:pt>
                <c:pt idx="308">
                  <c:v>0.70000299996999971</c:v>
                </c:pt>
                <c:pt idx="309">
                  <c:v>0.70000299996999971</c:v>
                </c:pt>
                <c:pt idx="310">
                  <c:v>0.70000299996999971</c:v>
                </c:pt>
                <c:pt idx="311">
                  <c:v>0.70000299996999971</c:v>
                </c:pt>
                <c:pt idx="312">
                  <c:v>0.70000299996999971</c:v>
                </c:pt>
                <c:pt idx="313">
                  <c:v>0.70000299996999971</c:v>
                </c:pt>
                <c:pt idx="314">
                  <c:v>0.70000299996999971</c:v>
                </c:pt>
                <c:pt idx="315">
                  <c:v>0.70000299996999971</c:v>
                </c:pt>
                <c:pt idx="316">
                  <c:v>0.70000299996999971</c:v>
                </c:pt>
                <c:pt idx="317">
                  <c:v>0.70000299996999971</c:v>
                </c:pt>
                <c:pt idx="318">
                  <c:v>0.70000299996999971</c:v>
                </c:pt>
                <c:pt idx="319">
                  <c:v>0.70000299996999971</c:v>
                </c:pt>
                <c:pt idx="320">
                  <c:v>0.70000299996999971</c:v>
                </c:pt>
                <c:pt idx="321">
                  <c:v>0.70000299996999971</c:v>
                </c:pt>
                <c:pt idx="322">
                  <c:v>0.70000299996999971</c:v>
                </c:pt>
                <c:pt idx="323">
                  <c:v>0.70000299996999971</c:v>
                </c:pt>
                <c:pt idx="324">
                  <c:v>0.70000299996999971</c:v>
                </c:pt>
                <c:pt idx="325">
                  <c:v>0.70000299996999971</c:v>
                </c:pt>
                <c:pt idx="326">
                  <c:v>0.70000299996999971</c:v>
                </c:pt>
                <c:pt idx="327">
                  <c:v>0.70000299996999971</c:v>
                </c:pt>
                <c:pt idx="328">
                  <c:v>0.70000299996999971</c:v>
                </c:pt>
                <c:pt idx="329">
                  <c:v>0.70000299996999971</c:v>
                </c:pt>
                <c:pt idx="330">
                  <c:v>0.70000299996999971</c:v>
                </c:pt>
                <c:pt idx="331">
                  <c:v>0.70000299996999971</c:v>
                </c:pt>
                <c:pt idx="332">
                  <c:v>0.70000299996999971</c:v>
                </c:pt>
                <c:pt idx="333">
                  <c:v>0.70000299996999971</c:v>
                </c:pt>
                <c:pt idx="334">
                  <c:v>0.70000299996999971</c:v>
                </c:pt>
                <c:pt idx="335">
                  <c:v>0.70000299996999971</c:v>
                </c:pt>
                <c:pt idx="336">
                  <c:v>0.70000299996999971</c:v>
                </c:pt>
                <c:pt idx="337">
                  <c:v>0.70000299996999971</c:v>
                </c:pt>
                <c:pt idx="338">
                  <c:v>0.70000299996999971</c:v>
                </c:pt>
                <c:pt idx="339">
                  <c:v>0.70000299996999971</c:v>
                </c:pt>
                <c:pt idx="340">
                  <c:v>0.70000299996999971</c:v>
                </c:pt>
                <c:pt idx="341">
                  <c:v>0.70000299996999971</c:v>
                </c:pt>
                <c:pt idx="342">
                  <c:v>0.70000299996999971</c:v>
                </c:pt>
                <c:pt idx="343">
                  <c:v>0.70000299996999971</c:v>
                </c:pt>
                <c:pt idx="344">
                  <c:v>0.70000299996999971</c:v>
                </c:pt>
                <c:pt idx="345">
                  <c:v>0.70000299996999971</c:v>
                </c:pt>
                <c:pt idx="346">
                  <c:v>0.70000299996999971</c:v>
                </c:pt>
                <c:pt idx="347">
                  <c:v>0.70000299996999971</c:v>
                </c:pt>
                <c:pt idx="348">
                  <c:v>0.70000299996999971</c:v>
                </c:pt>
                <c:pt idx="349">
                  <c:v>0.70000299996999971</c:v>
                </c:pt>
                <c:pt idx="350">
                  <c:v>0.70000299996999971</c:v>
                </c:pt>
                <c:pt idx="351">
                  <c:v>0.70000299996999971</c:v>
                </c:pt>
                <c:pt idx="352">
                  <c:v>0.70000299996999971</c:v>
                </c:pt>
                <c:pt idx="353">
                  <c:v>0.70000299996999971</c:v>
                </c:pt>
                <c:pt idx="354">
                  <c:v>0.70000299996999971</c:v>
                </c:pt>
                <c:pt idx="355">
                  <c:v>0.70000299996999971</c:v>
                </c:pt>
                <c:pt idx="356">
                  <c:v>0.70000299996999971</c:v>
                </c:pt>
                <c:pt idx="357">
                  <c:v>0.70000299996999971</c:v>
                </c:pt>
                <c:pt idx="358">
                  <c:v>0.70000299996999971</c:v>
                </c:pt>
                <c:pt idx="359">
                  <c:v>0.70000299996999971</c:v>
                </c:pt>
                <c:pt idx="360">
                  <c:v>0.70000299996999971</c:v>
                </c:pt>
                <c:pt idx="361">
                  <c:v>0.70000299996999971</c:v>
                </c:pt>
                <c:pt idx="362">
                  <c:v>0.70000299996999971</c:v>
                </c:pt>
                <c:pt idx="363">
                  <c:v>0.70000299996999971</c:v>
                </c:pt>
                <c:pt idx="364">
                  <c:v>0.70000299996999971</c:v>
                </c:pt>
                <c:pt idx="365">
                  <c:v>0.70000299996999971</c:v>
                </c:pt>
                <c:pt idx="366">
                  <c:v>0.70000299996999971</c:v>
                </c:pt>
                <c:pt idx="367">
                  <c:v>0.70000299996999971</c:v>
                </c:pt>
                <c:pt idx="368">
                  <c:v>0.70000299996999971</c:v>
                </c:pt>
                <c:pt idx="369">
                  <c:v>0.70000299996999971</c:v>
                </c:pt>
                <c:pt idx="370">
                  <c:v>0.70000299996999971</c:v>
                </c:pt>
                <c:pt idx="371">
                  <c:v>0.70000299996999971</c:v>
                </c:pt>
                <c:pt idx="372">
                  <c:v>0.70000299996999971</c:v>
                </c:pt>
                <c:pt idx="373">
                  <c:v>0.70000299996999971</c:v>
                </c:pt>
                <c:pt idx="374">
                  <c:v>0.70000299996999971</c:v>
                </c:pt>
                <c:pt idx="375">
                  <c:v>0.70000299996999971</c:v>
                </c:pt>
                <c:pt idx="376">
                  <c:v>0.70000299996999971</c:v>
                </c:pt>
                <c:pt idx="377">
                  <c:v>0.70000299996999971</c:v>
                </c:pt>
                <c:pt idx="378">
                  <c:v>0.70000299996999971</c:v>
                </c:pt>
                <c:pt idx="379">
                  <c:v>0.70000299996999971</c:v>
                </c:pt>
                <c:pt idx="380">
                  <c:v>0.70000299996999971</c:v>
                </c:pt>
                <c:pt idx="381">
                  <c:v>0.70000299996999971</c:v>
                </c:pt>
                <c:pt idx="382">
                  <c:v>0.70000299996999971</c:v>
                </c:pt>
                <c:pt idx="383">
                  <c:v>0.70000299996999971</c:v>
                </c:pt>
                <c:pt idx="384">
                  <c:v>0.70000299996999971</c:v>
                </c:pt>
                <c:pt idx="385">
                  <c:v>0.70000299996999971</c:v>
                </c:pt>
                <c:pt idx="386">
                  <c:v>0.70000299996999971</c:v>
                </c:pt>
                <c:pt idx="387">
                  <c:v>0.70000299996999971</c:v>
                </c:pt>
                <c:pt idx="388">
                  <c:v>0.70000299996999971</c:v>
                </c:pt>
                <c:pt idx="389">
                  <c:v>0.70000299996999971</c:v>
                </c:pt>
                <c:pt idx="390">
                  <c:v>0.70000299996999971</c:v>
                </c:pt>
                <c:pt idx="391">
                  <c:v>0.70000299996999971</c:v>
                </c:pt>
                <c:pt idx="392">
                  <c:v>0.70000299996999971</c:v>
                </c:pt>
                <c:pt idx="393">
                  <c:v>0.70000299996999971</c:v>
                </c:pt>
                <c:pt idx="394">
                  <c:v>0.70000299996999971</c:v>
                </c:pt>
                <c:pt idx="395">
                  <c:v>0.70000299996999971</c:v>
                </c:pt>
                <c:pt idx="396">
                  <c:v>0.70000299996999971</c:v>
                </c:pt>
                <c:pt idx="397">
                  <c:v>0.70000299996999971</c:v>
                </c:pt>
                <c:pt idx="398">
                  <c:v>0.70000299996999971</c:v>
                </c:pt>
                <c:pt idx="399">
                  <c:v>0.70000299996999971</c:v>
                </c:pt>
                <c:pt idx="400">
                  <c:v>0.70000299996999971</c:v>
                </c:pt>
                <c:pt idx="401">
                  <c:v>0.70000299996999971</c:v>
                </c:pt>
                <c:pt idx="402">
                  <c:v>0.70000299996999971</c:v>
                </c:pt>
                <c:pt idx="403">
                  <c:v>0.70000299996999971</c:v>
                </c:pt>
                <c:pt idx="404">
                  <c:v>0.70000299996999971</c:v>
                </c:pt>
                <c:pt idx="405">
                  <c:v>0.70000299996999971</c:v>
                </c:pt>
                <c:pt idx="406">
                  <c:v>0.70000299996999971</c:v>
                </c:pt>
                <c:pt idx="407">
                  <c:v>0.70000299996999971</c:v>
                </c:pt>
                <c:pt idx="408">
                  <c:v>0.70000299996999971</c:v>
                </c:pt>
                <c:pt idx="409">
                  <c:v>0.70000299996999971</c:v>
                </c:pt>
                <c:pt idx="410">
                  <c:v>0.70000299996999971</c:v>
                </c:pt>
                <c:pt idx="411">
                  <c:v>0.70000299996999971</c:v>
                </c:pt>
                <c:pt idx="412">
                  <c:v>0.70000299996999971</c:v>
                </c:pt>
                <c:pt idx="413">
                  <c:v>0.70000299996999971</c:v>
                </c:pt>
                <c:pt idx="414">
                  <c:v>0.70000299996999971</c:v>
                </c:pt>
                <c:pt idx="415">
                  <c:v>0.70000299996999971</c:v>
                </c:pt>
                <c:pt idx="416">
                  <c:v>0.70000299996999971</c:v>
                </c:pt>
                <c:pt idx="417">
                  <c:v>0.70000299996999971</c:v>
                </c:pt>
                <c:pt idx="418">
                  <c:v>0.70000299996999971</c:v>
                </c:pt>
                <c:pt idx="419">
                  <c:v>0.70000299996999971</c:v>
                </c:pt>
                <c:pt idx="420">
                  <c:v>0.70000299996999971</c:v>
                </c:pt>
                <c:pt idx="421">
                  <c:v>0.70000299996999971</c:v>
                </c:pt>
                <c:pt idx="422">
                  <c:v>0.70000299996999971</c:v>
                </c:pt>
                <c:pt idx="423">
                  <c:v>0.70000299996999971</c:v>
                </c:pt>
                <c:pt idx="424">
                  <c:v>0.70000299996999971</c:v>
                </c:pt>
                <c:pt idx="425">
                  <c:v>0.70000299996999971</c:v>
                </c:pt>
                <c:pt idx="426">
                  <c:v>0.70000299996999971</c:v>
                </c:pt>
                <c:pt idx="427">
                  <c:v>0.70000299996999971</c:v>
                </c:pt>
                <c:pt idx="428">
                  <c:v>0.70000299996999971</c:v>
                </c:pt>
                <c:pt idx="429">
                  <c:v>0.70000299996999971</c:v>
                </c:pt>
                <c:pt idx="430">
                  <c:v>0.70000299996999971</c:v>
                </c:pt>
                <c:pt idx="431">
                  <c:v>0.70000299996999971</c:v>
                </c:pt>
                <c:pt idx="432">
                  <c:v>0.70000299996999971</c:v>
                </c:pt>
                <c:pt idx="433">
                  <c:v>0.70000299996999971</c:v>
                </c:pt>
                <c:pt idx="434">
                  <c:v>0.70000299996999971</c:v>
                </c:pt>
                <c:pt idx="435">
                  <c:v>0.70000299996999971</c:v>
                </c:pt>
                <c:pt idx="436">
                  <c:v>0.70000299996999971</c:v>
                </c:pt>
                <c:pt idx="437">
                  <c:v>0.70000299996999971</c:v>
                </c:pt>
                <c:pt idx="438">
                  <c:v>0.70000299996999971</c:v>
                </c:pt>
                <c:pt idx="439">
                  <c:v>0.70000299996999971</c:v>
                </c:pt>
                <c:pt idx="440">
                  <c:v>0.70000299996999971</c:v>
                </c:pt>
                <c:pt idx="441">
                  <c:v>0.70000299996999971</c:v>
                </c:pt>
                <c:pt idx="442">
                  <c:v>0.70000299996999971</c:v>
                </c:pt>
                <c:pt idx="443">
                  <c:v>0.70000299996999971</c:v>
                </c:pt>
                <c:pt idx="444">
                  <c:v>0.70000299996999971</c:v>
                </c:pt>
                <c:pt idx="445">
                  <c:v>0.70000299996999971</c:v>
                </c:pt>
                <c:pt idx="446">
                  <c:v>0.70000299996999971</c:v>
                </c:pt>
                <c:pt idx="447">
                  <c:v>0.70000299996999971</c:v>
                </c:pt>
                <c:pt idx="448">
                  <c:v>0.70000299996999971</c:v>
                </c:pt>
                <c:pt idx="449">
                  <c:v>0.70000299996999971</c:v>
                </c:pt>
                <c:pt idx="450">
                  <c:v>0.70000299996999971</c:v>
                </c:pt>
                <c:pt idx="451">
                  <c:v>0.70000299996999971</c:v>
                </c:pt>
                <c:pt idx="452">
                  <c:v>0.70000299996999971</c:v>
                </c:pt>
                <c:pt idx="453">
                  <c:v>0.70000299996999971</c:v>
                </c:pt>
                <c:pt idx="454">
                  <c:v>0.70000299996999971</c:v>
                </c:pt>
                <c:pt idx="455">
                  <c:v>0.70000299996999971</c:v>
                </c:pt>
                <c:pt idx="456">
                  <c:v>0.70000299996999971</c:v>
                </c:pt>
                <c:pt idx="457">
                  <c:v>0.70000299996999971</c:v>
                </c:pt>
                <c:pt idx="458">
                  <c:v>0.70000299996999971</c:v>
                </c:pt>
                <c:pt idx="459">
                  <c:v>0.70000299996999971</c:v>
                </c:pt>
                <c:pt idx="460">
                  <c:v>0.70000299996999971</c:v>
                </c:pt>
                <c:pt idx="461">
                  <c:v>0.70000299996999971</c:v>
                </c:pt>
                <c:pt idx="462">
                  <c:v>0.70000299996999971</c:v>
                </c:pt>
                <c:pt idx="463">
                  <c:v>0.70000299996999971</c:v>
                </c:pt>
                <c:pt idx="464">
                  <c:v>0.70000299996999971</c:v>
                </c:pt>
                <c:pt idx="465">
                  <c:v>0.70000299996999971</c:v>
                </c:pt>
                <c:pt idx="466">
                  <c:v>0.70000299996999971</c:v>
                </c:pt>
                <c:pt idx="467">
                  <c:v>0.70000299996999971</c:v>
                </c:pt>
                <c:pt idx="468">
                  <c:v>0.70000299996999971</c:v>
                </c:pt>
                <c:pt idx="469">
                  <c:v>0.70000299996999971</c:v>
                </c:pt>
                <c:pt idx="470">
                  <c:v>0.70000299996999971</c:v>
                </c:pt>
                <c:pt idx="471">
                  <c:v>0.70000299996999971</c:v>
                </c:pt>
                <c:pt idx="472">
                  <c:v>0.70000299996999971</c:v>
                </c:pt>
                <c:pt idx="473">
                  <c:v>0.70000299996999971</c:v>
                </c:pt>
                <c:pt idx="474">
                  <c:v>0.70000299996999971</c:v>
                </c:pt>
                <c:pt idx="475">
                  <c:v>0.70000299996999971</c:v>
                </c:pt>
                <c:pt idx="476">
                  <c:v>0.70000299996999971</c:v>
                </c:pt>
                <c:pt idx="477">
                  <c:v>0.70000299996999971</c:v>
                </c:pt>
                <c:pt idx="478">
                  <c:v>0.70000299996999971</c:v>
                </c:pt>
                <c:pt idx="479">
                  <c:v>0.70000299996999971</c:v>
                </c:pt>
                <c:pt idx="480">
                  <c:v>0.70000299996999971</c:v>
                </c:pt>
                <c:pt idx="481">
                  <c:v>0.70000299996999971</c:v>
                </c:pt>
                <c:pt idx="482">
                  <c:v>0.70000299996999971</c:v>
                </c:pt>
                <c:pt idx="483">
                  <c:v>0.70000299996999971</c:v>
                </c:pt>
                <c:pt idx="484">
                  <c:v>0.70000299996999971</c:v>
                </c:pt>
                <c:pt idx="485">
                  <c:v>0.70000299996999971</c:v>
                </c:pt>
                <c:pt idx="486">
                  <c:v>0.70000299996999971</c:v>
                </c:pt>
                <c:pt idx="487">
                  <c:v>0.70000299996999971</c:v>
                </c:pt>
                <c:pt idx="488">
                  <c:v>0.70000299996999971</c:v>
                </c:pt>
                <c:pt idx="489">
                  <c:v>0.70000299996999971</c:v>
                </c:pt>
                <c:pt idx="490">
                  <c:v>0.70000299996999971</c:v>
                </c:pt>
                <c:pt idx="491">
                  <c:v>0.70000299996999971</c:v>
                </c:pt>
                <c:pt idx="492">
                  <c:v>0.70000299996999971</c:v>
                </c:pt>
                <c:pt idx="493">
                  <c:v>0.70000299996999971</c:v>
                </c:pt>
                <c:pt idx="494">
                  <c:v>0.70000299996999971</c:v>
                </c:pt>
                <c:pt idx="495">
                  <c:v>0.70000299996999971</c:v>
                </c:pt>
                <c:pt idx="496">
                  <c:v>0.70000299996999971</c:v>
                </c:pt>
                <c:pt idx="497">
                  <c:v>0.70000299996999971</c:v>
                </c:pt>
                <c:pt idx="498">
                  <c:v>0.70000299996999971</c:v>
                </c:pt>
                <c:pt idx="499">
                  <c:v>0.70000299996999971</c:v>
                </c:pt>
              </c:numCache>
            </c:numRef>
          </c:val>
          <c:smooth val="0"/>
          <c:extLst>
            <c:ext xmlns:c16="http://schemas.microsoft.com/office/drawing/2014/chart" uri="{C3380CC4-5D6E-409C-BE32-E72D297353CC}">
              <c16:uniqueId val="{00000001-05F8-45D4-83C8-154A3CE03442}"/>
            </c:ext>
          </c:extLst>
        </c:ser>
        <c:ser>
          <c:idx val="2"/>
          <c:order val="2"/>
          <c:tx>
            <c:strRef>
              <c:f>Sheet1!$I$1</c:f>
              <c:strCache>
                <c:ptCount val="1"/>
                <c:pt idx="0">
                  <c:v>总适应度值</c:v>
                </c:pt>
              </c:strCache>
            </c:strRef>
          </c:tx>
          <c:spPr>
            <a:ln w="28575" cap="rnd">
              <a:solidFill>
                <a:schemeClr val="accent3"/>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Sheet1!$I$2:$I$501</c:f>
              <c:numCache>
                <c:formatCode>General</c:formatCode>
                <c:ptCount val="500"/>
                <c:pt idx="0">
                  <c:v>9.094613257905601E-2</c:v>
                </c:pt>
                <c:pt idx="1">
                  <c:v>0.24080580214691666</c:v>
                </c:pt>
                <c:pt idx="2">
                  <c:v>0.24080580214691666</c:v>
                </c:pt>
                <c:pt idx="3">
                  <c:v>0.24080580214691666</c:v>
                </c:pt>
                <c:pt idx="4">
                  <c:v>0.24080580214691666</c:v>
                </c:pt>
                <c:pt idx="5">
                  <c:v>0.24080580214691666</c:v>
                </c:pt>
                <c:pt idx="6">
                  <c:v>0.24080580214691666</c:v>
                </c:pt>
                <c:pt idx="7">
                  <c:v>0.30596350400297456</c:v>
                </c:pt>
                <c:pt idx="8">
                  <c:v>0.30596350400297456</c:v>
                </c:pt>
                <c:pt idx="9">
                  <c:v>0.30596350400297456</c:v>
                </c:pt>
                <c:pt idx="10">
                  <c:v>0.30596350400297456</c:v>
                </c:pt>
                <c:pt idx="11">
                  <c:v>0.30596350400297456</c:v>
                </c:pt>
                <c:pt idx="12">
                  <c:v>0.30596350400297456</c:v>
                </c:pt>
                <c:pt idx="13">
                  <c:v>0.30596350400297456</c:v>
                </c:pt>
                <c:pt idx="14">
                  <c:v>0.30596350400297456</c:v>
                </c:pt>
                <c:pt idx="15">
                  <c:v>0.30596350400297456</c:v>
                </c:pt>
                <c:pt idx="16">
                  <c:v>0.30596350400297456</c:v>
                </c:pt>
                <c:pt idx="17">
                  <c:v>0.30596350400297456</c:v>
                </c:pt>
                <c:pt idx="18">
                  <c:v>0.30596350400297456</c:v>
                </c:pt>
                <c:pt idx="19">
                  <c:v>0.30596350400297456</c:v>
                </c:pt>
                <c:pt idx="20">
                  <c:v>0.30596350400297456</c:v>
                </c:pt>
                <c:pt idx="21">
                  <c:v>0.4743426831816831</c:v>
                </c:pt>
                <c:pt idx="22">
                  <c:v>0.4743426831816831</c:v>
                </c:pt>
                <c:pt idx="23">
                  <c:v>0.4743426831816831</c:v>
                </c:pt>
                <c:pt idx="24">
                  <c:v>0.4743426831816831</c:v>
                </c:pt>
                <c:pt idx="25">
                  <c:v>0.4743426831816831</c:v>
                </c:pt>
                <c:pt idx="26">
                  <c:v>0.4743426831816831</c:v>
                </c:pt>
                <c:pt idx="27">
                  <c:v>0.4743426831816831</c:v>
                </c:pt>
                <c:pt idx="28">
                  <c:v>0.4743426831816831</c:v>
                </c:pt>
                <c:pt idx="29">
                  <c:v>0.4743426831816831</c:v>
                </c:pt>
                <c:pt idx="30">
                  <c:v>0.4743426831816831</c:v>
                </c:pt>
                <c:pt idx="31">
                  <c:v>0.4743426831816831</c:v>
                </c:pt>
                <c:pt idx="32">
                  <c:v>0.4743426831816831</c:v>
                </c:pt>
                <c:pt idx="33">
                  <c:v>0.4743426831816831</c:v>
                </c:pt>
                <c:pt idx="34">
                  <c:v>0.4743426831816831</c:v>
                </c:pt>
                <c:pt idx="35">
                  <c:v>0.4743426831816831</c:v>
                </c:pt>
                <c:pt idx="36">
                  <c:v>0.4743426831816831</c:v>
                </c:pt>
                <c:pt idx="37">
                  <c:v>0.4743426831816831</c:v>
                </c:pt>
                <c:pt idx="38">
                  <c:v>0.4743426831816831</c:v>
                </c:pt>
                <c:pt idx="39">
                  <c:v>0.4743426831816831</c:v>
                </c:pt>
                <c:pt idx="40">
                  <c:v>0.4743426831816831</c:v>
                </c:pt>
                <c:pt idx="41">
                  <c:v>0.4743426831816831</c:v>
                </c:pt>
                <c:pt idx="42">
                  <c:v>0.4743426831816831</c:v>
                </c:pt>
                <c:pt idx="43">
                  <c:v>0.4743426831816831</c:v>
                </c:pt>
                <c:pt idx="44">
                  <c:v>0.4743426831816831</c:v>
                </c:pt>
                <c:pt idx="45">
                  <c:v>0.4743426831816831</c:v>
                </c:pt>
                <c:pt idx="46">
                  <c:v>0.4743426831816831</c:v>
                </c:pt>
                <c:pt idx="47">
                  <c:v>0.4743426831816831</c:v>
                </c:pt>
                <c:pt idx="48">
                  <c:v>0.4743426831816831</c:v>
                </c:pt>
                <c:pt idx="49">
                  <c:v>0.4743426831816831</c:v>
                </c:pt>
                <c:pt idx="50">
                  <c:v>0.4743426831816831</c:v>
                </c:pt>
                <c:pt idx="51">
                  <c:v>0.4743426831816831</c:v>
                </c:pt>
                <c:pt idx="52">
                  <c:v>0.4743426831816831</c:v>
                </c:pt>
                <c:pt idx="53">
                  <c:v>0.4743426831816831</c:v>
                </c:pt>
                <c:pt idx="54">
                  <c:v>0.4743426831816831</c:v>
                </c:pt>
                <c:pt idx="55">
                  <c:v>0.4743426831816831</c:v>
                </c:pt>
                <c:pt idx="56">
                  <c:v>0.4743426831816831</c:v>
                </c:pt>
                <c:pt idx="57">
                  <c:v>0.4743426831816831</c:v>
                </c:pt>
                <c:pt idx="58">
                  <c:v>0.4743426831816831</c:v>
                </c:pt>
                <c:pt idx="59">
                  <c:v>0.4743426831816831</c:v>
                </c:pt>
                <c:pt idx="60">
                  <c:v>0.4743426831816831</c:v>
                </c:pt>
                <c:pt idx="61">
                  <c:v>0.4743426831816831</c:v>
                </c:pt>
                <c:pt idx="62">
                  <c:v>0.4743426831816831</c:v>
                </c:pt>
                <c:pt idx="63">
                  <c:v>0.4743426831816831</c:v>
                </c:pt>
                <c:pt idx="64">
                  <c:v>0.4743426831816831</c:v>
                </c:pt>
                <c:pt idx="65">
                  <c:v>0.4743426831816831</c:v>
                </c:pt>
                <c:pt idx="66">
                  <c:v>0.4743426831816831</c:v>
                </c:pt>
                <c:pt idx="67">
                  <c:v>0.4743426831816831</c:v>
                </c:pt>
                <c:pt idx="68">
                  <c:v>0.4743426831816831</c:v>
                </c:pt>
                <c:pt idx="69">
                  <c:v>0.59813451260084205</c:v>
                </c:pt>
                <c:pt idx="70">
                  <c:v>0.59813451260084205</c:v>
                </c:pt>
                <c:pt idx="71">
                  <c:v>0.59813451260084205</c:v>
                </c:pt>
                <c:pt idx="72">
                  <c:v>0.59813451260084205</c:v>
                </c:pt>
                <c:pt idx="73">
                  <c:v>0.59813451260084205</c:v>
                </c:pt>
                <c:pt idx="74">
                  <c:v>0.59813451260084205</c:v>
                </c:pt>
                <c:pt idx="75">
                  <c:v>0.59813451260084205</c:v>
                </c:pt>
                <c:pt idx="76">
                  <c:v>0.59813451260084205</c:v>
                </c:pt>
                <c:pt idx="77">
                  <c:v>0.59813451260084205</c:v>
                </c:pt>
                <c:pt idx="78">
                  <c:v>0.59813451260084205</c:v>
                </c:pt>
                <c:pt idx="79">
                  <c:v>0.59813451260084205</c:v>
                </c:pt>
                <c:pt idx="80">
                  <c:v>0.59813451260084205</c:v>
                </c:pt>
                <c:pt idx="81">
                  <c:v>0.59813451260084205</c:v>
                </c:pt>
                <c:pt idx="82">
                  <c:v>0.59813451260084205</c:v>
                </c:pt>
                <c:pt idx="83">
                  <c:v>0.59813451260084205</c:v>
                </c:pt>
                <c:pt idx="84">
                  <c:v>0.59813451260084205</c:v>
                </c:pt>
                <c:pt idx="85">
                  <c:v>0.59813451260084205</c:v>
                </c:pt>
                <c:pt idx="86">
                  <c:v>0.59813451260084205</c:v>
                </c:pt>
                <c:pt idx="87">
                  <c:v>0.59813451260084205</c:v>
                </c:pt>
                <c:pt idx="88">
                  <c:v>0.59813451260084205</c:v>
                </c:pt>
                <c:pt idx="89">
                  <c:v>0.77384735440518582</c:v>
                </c:pt>
                <c:pt idx="90">
                  <c:v>0.77384735440518582</c:v>
                </c:pt>
                <c:pt idx="91">
                  <c:v>0.77384735440518582</c:v>
                </c:pt>
                <c:pt idx="92">
                  <c:v>0.77384735440518582</c:v>
                </c:pt>
                <c:pt idx="93">
                  <c:v>0.77384735440518582</c:v>
                </c:pt>
                <c:pt idx="94">
                  <c:v>0.77384735440518582</c:v>
                </c:pt>
                <c:pt idx="95">
                  <c:v>0.77384735440518582</c:v>
                </c:pt>
                <c:pt idx="96">
                  <c:v>0.77384735440518582</c:v>
                </c:pt>
                <c:pt idx="97">
                  <c:v>0.77384735440518582</c:v>
                </c:pt>
                <c:pt idx="98">
                  <c:v>0.77384735440518582</c:v>
                </c:pt>
                <c:pt idx="99">
                  <c:v>0.77384735440518582</c:v>
                </c:pt>
                <c:pt idx="100">
                  <c:v>0.77384735440518582</c:v>
                </c:pt>
                <c:pt idx="101">
                  <c:v>0.77384735440518582</c:v>
                </c:pt>
                <c:pt idx="102">
                  <c:v>0.77384735440518582</c:v>
                </c:pt>
                <c:pt idx="103">
                  <c:v>0.77384735440518582</c:v>
                </c:pt>
                <c:pt idx="104">
                  <c:v>0.77384735440518582</c:v>
                </c:pt>
                <c:pt idx="105">
                  <c:v>0.77384735440518582</c:v>
                </c:pt>
                <c:pt idx="106">
                  <c:v>0.77384735440518582</c:v>
                </c:pt>
                <c:pt idx="107">
                  <c:v>0.77384735440518582</c:v>
                </c:pt>
                <c:pt idx="108">
                  <c:v>0.77384735440518582</c:v>
                </c:pt>
                <c:pt idx="109">
                  <c:v>0.77384735440518582</c:v>
                </c:pt>
                <c:pt idx="110">
                  <c:v>0.77384735440518582</c:v>
                </c:pt>
                <c:pt idx="111">
                  <c:v>0.77384735440518582</c:v>
                </c:pt>
                <c:pt idx="112">
                  <c:v>0.77384735440518582</c:v>
                </c:pt>
                <c:pt idx="113">
                  <c:v>0.77384735440518582</c:v>
                </c:pt>
                <c:pt idx="114">
                  <c:v>0.77384735440518582</c:v>
                </c:pt>
                <c:pt idx="115">
                  <c:v>0.77384735440518582</c:v>
                </c:pt>
                <c:pt idx="116">
                  <c:v>0.77384735440518582</c:v>
                </c:pt>
                <c:pt idx="117">
                  <c:v>0.77384735440518582</c:v>
                </c:pt>
                <c:pt idx="118">
                  <c:v>0.77384735440518582</c:v>
                </c:pt>
                <c:pt idx="119">
                  <c:v>0.77384735440518582</c:v>
                </c:pt>
                <c:pt idx="120">
                  <c:v>0.77384735440518582</c:v>
                </c:pt>
                <c:pt idx="121">
                  <c:v>0.77384735440518582</c:v>
                </c:pt>
                <c:pt idx="122">
                  <c:v>0.77384735440518582</c:v>
                </c:pt>
                <c:pt idx="123">
                  <c:v>0.77384735440518582</c:v>
                </c:pt>
                <c:pt idx="124">
                  <c:v>0.77384735440518582</c:v>
                </c:pt>
                <c:pt idx="125">
                  <c:v>0.77384735440518582</c:v>
                </c:pt>
                <c:pt idx="126">
                  <c:v>0.8882868184456183</c:v>
                </c:pt>
                <c:pt idx="127">
                  <c:v>0.8882868184456183</c:v>
                </c:pt>
                <c:pt idx="128">
                  <c:v>0.8882868184456183</c:v>
                </c:pt>
                <c:pt idx="129">
                  <c:v>0.8882868184456183</c:v>
                </c:pt>
                <c:pt idx="130">
                  <c:v>0.8882868184456183</c:v>
                </c:pt>
                <c:pt idx="131">
                  <c:v>0.8882868184456183</c:v>
                </c:pt>
                <c:pt idx="132">
                  <c:v>0.8882868184456183</c:v>
                </c:pt>
                <c:pt idx="133">
                  <c:v>0.8882868184456183</c:v>
                </c:pt>
                <c:pt idx="134">
                  <c:v>0.8882868184456183</c:v>
                </c:pt>
                <c:pt idx="135">
                  <c:v>0.8882868184456183</c:v>
                </c:pt>
                <c:pt idx="136">
                  <c:v>0.8882868184456183</c:v>
                </c:pt>
                <c:pt idx="137">
                  <c:v>0.8882868184456183</c:v>
                </c:pt>
                <c:pt idx="138">
                  <c:v>0.8882868184456183</c:v>
                </c:pt>
                <c:pt idx="139">
                  <c:v>0.8882868184456183</c:v>
                </c:pt>
                <c:pt idx="140">
                  <c:v>0.8882868184456183</c:v>
                </c:pt>
                <c:pt idx="141">
                  <c:v>0.8882868184456183</c:v>
                </c:pt>
                <c:pt idx="142">
                  <c:v>0.8882868184456183</c:v>
                </c:pt>
                <c:pt idx="143">
                  <c:v>0.8882868184456183</c:v>
                </c:pt>
                <c:pt idx="144">
                  <c:v>0.8882868184456183</c:v>
                </c:pt>
                <c:pt idx="145">
                  <c:v>0.8882868184456183</c:v>
                </c:pt>
                <c:pt idx="146">
                  <c:v>0.8882868184456183</c:v>
                </c:pt>
                <c:pt idx="147">
                  <c:v>0.8882868184456183</c:v>
                </c:pt>
                <c:pt idx="148">
                  <c:v>0.8882868184456183</c:v>
                </c:pt>
                <c:pt idx="149">
                  <c:v>0.8882868184456183</c:v>
                </c:pt>
                <c:pt idx="150">
                  <c:v>0.8882868184456183</c:v>
                </c:pt>
                <c:pt idx="151">
                  <c:v>0.8882868184456183</c:v>
                </c:pt>
                <c:pt idx="152">
                  <c:v>0.8882868184456183</c:v>
                </c:pt>
                <c:pt idx="153">
                  <c:v>0.8882868184456183</c:v>
                </c:pt>
                <c:pt idx="154">
                  <c:v>0.8882868184456183</c:v>
                </c:pt>
                <c:pt idx="155">
                  <c:v>0.8882868184456183</c:v>
                </c:pt>
                <c:pt idx="156">
                  <c:v>0.8882868184456183</c:v>
                </c:pt>
                <c:pt idx="157">
                  <c:v>0.8882868184456183</c:v>
                </c:pt>
                <c:pt idx="158">
                  <c:v>0.8882868184456183</c:v>
                </c:pt>
                <c:pt idx="159">
                  <c:v>0.8882868184456183</c:v>
                </c:pt>
                <c:pt idx="160">
                  <c:v>0.8882868184456183</c:v>
                </c:pt>
                <c:pt idx="161">
                  <c:v>0.8882868184456183</c:v>
                </c:pt>
                <c:pt idx="162">
                  <c:v>0.8882868184456183</c:v>
                </c:pt>
                <c:pt idx="163">
                  <c:v>0.8882868184456183</c:v>
                </c:pt>
                <c:pt idx="164">
                  <c:v>0.8882868184456183</c:v>
                </c:pt>
                <c:pt idx="165">
                  <c:v>0.8882868184456183</c:v>
                </c:pt>
                <c:pt idx="166">
                  <c:v>0.8882868184456183</c:v>
                </c:pt>
                <c:pt idx="167">
                  <c:v>0.8882868184456183</c:v>
                </c:pt>
                <c:pt idx="168">
                  <c:v>0.8882868184456183</c:v>
                </c:pt>
                <c:pt idx="169">
                  <c:v>0.8882868184456183</c:v>
                </c:pt>
                <c:pt idx="170">
                  <c:v>0.8882868184456183</c:v>
                </c:pt>
                <c:pt idx="171">
                  <c:v>0.8882868184456183</c:v>
                </c:pt>
                <c:pt idx="172">
                  <c:v>0.8882868184456183</c:v>
                </c:pt>
                <c:pt idx="173">
                  <c:v>0.8882868184456183</c:v>
                </c:pt>
                <c:pt idx="174">
                  <c:v>0.8882868184456183</c:v>
                </c:pt>
                <c:pt idx="175">
                  <c:v>0.8882868184456183</c:v>
                </c:pt>
                <c:pt idx="176">
                  <c:v>0.8882868184456183</c:v>
                </c:pt>
                <c:pt idx="177">
                  <c:v>0.8882868184456183</c:v>
                </c:pt>
                <c:pt idx="178">
                  <c:v>0.8882868184456183</c:v>
                </c:pt>
                <c:pt idx="179">
                  <c:v>0.8882868184456183</c:v>
                </c:pt>
                <c:pt idx="180">
                  <c:v>0.8882868184456183</c:v>
                </c:pt>
                <c:pt idx="181">
                  <c:v>0.8882868184456183</c:v>
                </c:pt>
                <c:pt idx="182">
                  <c:v>0.8882868184456183</c:v>
                </c:pt>
                <c:pt idx="183">
                  <c:v>0.8882868184456183</c:v>
                </c:pt>
                <c:pt idx="184">
                  <c:v>0.8882868184456183</c:v>
                </c:pt>
                <c:pt idx="185">
                  <c:v>0.8882868184456183</c:v>
                </c:pt>
                <c:pt idx="186">
                  <c:v>0.8882868184456183</c:v>
                </c:pt>
                <c:pt idx="187">
                  <c:v>0.8882868184456183</c:v>
                </c:pt>
                <c:pt idx="188">
                  <c:v>0.8882868184456183</c:v>
                </c:pt>
                <c:pt idx="189">
                  <c:v>0.8882868184456183</c:v>
                </c:pt>
                <c:pt idx="190">
                  <c:v>0.8882868184456183</c:v>
                </c:pt>
                <c:pt idx="191">
                  <c:v>0.8882868184456183</c:v>
                </c:pt>
                <c:pt idx="192">
                  <c:v>0.91387523359028044</c:v>
                </c:pt>
                <c:pt idx="193">
                  <c:v>0.91387523359028044</c:v>
                </c:pt>
                <c:pt idx="194">
                  <c:v>0.91387523359028044</c:v>
                </c:pt>
                <c:pt idx="195">
                  <c:v>0.91387523359028044</c:v>
                </c:pt>
                <c:pt idx="196">
                  <c:v>0.91387523359028044</c:v>
                </c:pt>
                <c:pt idx="197">
                  <c:v>0.91387523359028044</c:v>
                </c:pt>
                <c:pt idx="198">
                  <c:v>0.91387523359028044</c:v>
                </c:pt>
                <c:pt idx="199">
                  <c:v>0.91387523359028044</c:v>
                </c:pt>
                <c:pt idx="200">
                  <c:v>0.91387523359028044</c:v>
                </c:pt>
                <c:pt idx="201">
                  <c:v>0.91387523359028044</c:v>
                </c:pt>
                <c:pt idx="202">
                  <c:v>0.91387523359028044</c:v>
                </c:pt>
                <c:pt idx="203">
                  <c:v>0.91387523359028044</c:v>
                </c:pt>
                <c:pt idx="204">
                  <c:v>0.91387523359028044</c:v>
                </c:pt>
                <c:pt idx="205">
                  <c:v>0.91387523359028044</c:v>
                </c:pt>
                <c:pt idx="206">
                  <c:v>0.91387523359028044</c:v>
                </c:pt>
                <c:pt idx="207">
                  <c:v>0.91387523359028044</c:v>
                </c:pt>
                <c:pt idx="208">
                  <c:v>0.91387523359028044</c:v>
                </c:pt>
                <c:pt idx="209">
                  <c:v>0.91387523359028044</c:v>
                </c:pt>
                <c:pt idx="210">
                  <c:v>0.91387523359028044</c:v>
                </c:pt>
                <c:pt idx="211">
                  <c:v>0.91387523359028044</c:v>
                </c:pt>
                <c:pt idx="212">
                  <c:v>0.91387523359028044</c:v>
                </c:pt>
                <c:pt idx="213">
                  <c:v>0.91387523359028044</c:v>
                </c:pt>
                <c:pt idx="214">
                  <c:v>0.91387523359028044</c:v>
                </c:pt>
                <c:pt idx="215">
                  <c:v>0.91387523359028044</c:v>
                </c:pt>
                <c:pt idx="216">
                  <c:v>0.91387523359028044</c:v>
                </c:pt>
                <c:pt idx="217">
                  <c:v>0.91387523359028044</c:v>
                </c:pt>
                <c:pt idx="218">
                  <c:v>0.91387523359028044</c:v>
                </c:pt>
                <c:pt idx="219">
                  <c:v>0.91387523359028044</c:v>
                </c:pt>
                <c:pt idx="220">
                  <c:v>0.91387523359028044</c:v>
                </c:pt>
                <c:pt idx="221">
                  <c:v>0.91387523359028044</c:v>
                </c:pt>
                <c:pt idx="222">
                  <c:v>0.91387523359028044</c:v>
                </c:pt>
                <c:pt idx="223">
                  <c:v>0.91387523359028044</c:v>
                </c:pt>
                <c:pt idx="224">
                  <c:v>0.91387523359028044</c:v>
                </c:pt>
                <c:pt idx="225">
                  <c:v>0.91387523359028044</c:v>
                </c:pt>
                <c:pt idx="226">
                  <c:v>0.91387523359028044</c:v>
                </c:pt>
                <c:pt idx="227">
                  <c:v>0.91387523359028044</c:v>
                </c:pt>
                <c:pt idx="228">
                  <c:v>0.91387523359028044</c:v>
                </c:pt>
                <c:pt idx="229">
                  <c:v>0.91387523359028044</c:v>
                </c:pt>
                <c:pt idx="230">
                  <c:v>0.91387523359028044</c:v>
                </c:pt>
                <c:pt idx="231">
                  <c:v>0.91387523359028044</c:v>
                </c:pt>
                <c:pt idx="232">
                  <c:v>0.91387523359028044</c:v>
                </c:pt>
                <c:pt idx="233">
                  <c:v>0.91387523359028044</c:v>
                </c:pt>
                <c:pt idx="234">
                  <c:v>0.91387523359028044</c:v>
                </c:pt>
                <c:pt idx="235">
                  <c:v>0.91387523359028044</c:v>
                </c:pt>
                <c:pt idx="236">
                  <c:v>0.91387523359028044</c:v>
                </c:pt>
                <c:pt idx="237">
                  <c:v>0.91387523359028044</c:v>
                </c:pt>
                <c:pt idx="238">
                  <c:v>0.91387523359028044</c:v>
                </c:pt>
                <c:pt idx="239">
                  <c:v>0.91387523359028044</c:v>
                </c:pt>
                <c:pt idx="240">
                  <c:v>0.91387523359028044</c:v>
                </c:pt>
                <c:pt idx="241">
                  <c:v>0.91387523359028044</c:v>
                </c:pt>
                <c:pt idx="242">
                  <c:v>0.91387523359028044</c:v>
                </c:pt>
                <c:pt idx="243">
                  <c:v>0.91387523359028044</c:v>
                </c:pt>
                <c:pt idx="244">
                  <c:v>0.91387523359028044</c:v>
                </c:pt>
                <c:pt idx="245">
                  <c:v>0.91387523359028044</c:v>
                </c:pt>
                <c:pt idx="246">
                  <c:v>0.91387523359028044</c:v>
                </c:pt>
                <c:pt idx="247">
                  <c:v>0.91387523359028044</c:v>
                </c:pt>
                <c:pt idx="248">
                  <c:v>0.91387523359028044</c:v>
                </c:pt>
                <c:pt idx="249">
                  <c:v>0.91387523359028044</c:v>
                </c:pt>
                <c:pt idx="250">
                  <c:v>0.91387523359028044</c:v>
                </c:pt>
                <c:pt idx="251">
                  <c:v>0.91387523359028044</c:v>
                </c:pt>
                <c:pt idx="252">
                  <c:v>0.91387523359028044</c:v>
                </c:pt>
                <c:pt idx="253">
                  <c:v>0.91387523359028044</c:v>
                </c:pt>
                <c:pt idx="254">
                  <c:v>0.91387523359028044</c:v>
                </c:pt>
                <c:pt idx="255">
                  <c:v>0.91387523359028044</c:v>
                </c:pt>
                <c:pt idx="256">
                  <c:v>0.91387523359028044</c:v>
                </c:pt>
                <c:pt idx="257">
                  <c:v>0.91387523359028044</c:v>
                </c:pt>
                <c:pt idx="258">
                  <c:v>0.91387523359028044</c:v>
                </c:pt>
                <c:pt idx="259">
                  <c:v>0.91387523359028044</c:v>
                </c:pt>
                <c:pt idx="260">
                  <c:v>0.91387523359028044</c:v>
                </c:pt>
                <c:pt idx="261">
                  <c:v>0.91387523359028044</c:v>
                </c:pt>
                <c:pt idx="262">
                  <c:v>0.91387523359028044</c:v>
                </c:pt>
                <c:pt idx="263">
                  <c:v>0.91387523359028044</c:v>
                </c:pt>
                <c:pt idx="264">
                  <c:v>0.91387523359028044</c:v>
                </c:pt>
                <c:pt idx="265">
                  <c:v>0.91387523359028044</c:v>
                </c:pt>
                <c:pt idx="266">
                  <c:v>0.91387523359028044</c:v>
                </c:pt>
                <c:pt idx="267">
                  <c:v>0.92669090795383957</c:v>
                </c:pt>
                <c:pt idx="268">
                  <c:v>0.92669090795383957</c:v>
                </c:pt>
                <c:pt idx="269">
                  <c:v>0.92669090795383957</c:v>
                </c:pt>
                <c:pt idx="270">
                  <c:v>0.92669090795383957</c:v>
                </c:pt>
                <c:pt idx="271">
                  <c:v>0.92669090795383957</c:v>
                </c:pt>
                <c:pt idx="272">
                  <c:v>0.92669090795383957</c:v>
                </c:pt>
                <c:pt idx="273">
                  <c:v>0.92669090795383957</c:v>
                </c:pt>
                <c:pt idx="274">
                  <c:v>0.92669090795383957</c:v>
                </c:pt>
                <c:pt idx="275">
                  <c:v>0.92669090795383957</c:v>
                </c:pt>
                <c:pt idx="276">
                  <c:v>0.92669090795383957</c:v>
                </c:pt>
                <c:pt idx="277">
                  <c:v>0.92669090795383957</c:v>
                </c:pt>
                <c:pt idx="278">
                  <c:v>0.92669090795383957</c:v>
                </c:pt>
                <c:pt idx="279">
                  <c:v>0.92669090795383957</c:v>
                </c:pt>
                <c:pt idx="280">
                  <c:v>0.92669090795383957</c:v>
                </c:pt>
                <c:pt idx="281">
                  <c:v>0.92669090795383957</c:v>
                </c:pt>
                <c:pt idx="282">
                  <c:v>0.98721212364715272</c:v>
                </c:pt>
                <c:pt idx="283">
                  <c:v>0.98721212364715272</c:v>
                </c:pt>
                <c:pt idx="284">
                  <c:v>0.99999917562240737</c:v>
                </c:pt>
                <c:pt idx="285">
                  <c:v>0.99999917562240737</c:v>
                </c:pt>
                <c:pt idx="286">
                  <c:v>0.99999917562240737</c:v>
                </c:pt>
                <c:pt idx="287">
                  <c:v>0.99999917562240737</c:v>
                </c:pt>
                <c:pt idx="288">
                  <c:v>0.99999917562240737</c:v>
                </c:pt>
                <c:pt idx="289">
                  <c:v>0.99999917562240737</c:v>
                </c:pt>
                <c:pt idx="290">
                  <c:v>0.99999917562240737</c:v>
                </c:pt>
                <c:pt idx="291">
                  <c:v>0.99999917562240737</c:v>
                </c:pt>
                <c:pt idx="292">
                  <c:v>0.99999917562240737</c:v>
                </c:pt>
                <c:pt idx="293">
                  <c:v>0.99999917562240737</c:v>
                </c:pt>
                <c:pt idx="294">
                  <c:v>0.99999917562240737</c:v>
                </c:pt>
                <c:pt idx="295">
                  <c:v>0.99999917562240737</c:v>
                </c:pt>
                <c:pt idx="296">
                  <c:v>0.99999917562240737</c:v>
                </c:pt>
                <c:pt idx="297">
                  <c:v>0.99999917562240737</c:v>
                </c:pt>
                <c:pt idx="298">
                  <c:v>0.99999917562240737</c:v>
                </c:pt>
                <c:pt idx="299">
                  <c:v>0.99999917562240737</c:v>
                </c:pt>
                <c:pt idx="300">
                  <c:v>0.99999917562240737</c:v>
                </c:pt>
                <c:pt idx="301">
                  <c:v>0.99999917562240737</c:v>
                </c:pt>
                <c:pt idx="302">
                  <c:v>0.99999917562240737</c:v>
                </c:pt>
                <c:pt idx="303">
                  <c:v>0.99999917562240737</c:v>
                </c:pt>
                <c:pt idx="304">
                  <c:v>0.99999917562240737</c:v>
                </c:pt>
                <c:pt idx="305">
                  <c:v>0.99999917562240737</c:v>
                </c:pt>
                <c:pt idx="306">
                  <c:v>0.99999917562240737</c:v>
                </c:pt>
                <c:pt idx="307">
                  <c:v>0.99999917562240737</c:v>
                </c:pt>
                <c:pt idx="308">
                  <c:v>0.99999917562240737</c:v>
                </c:pt>
                <c:pt idx="309">
                  <c:v>0.99999917562240737</c:v>
                </c:pt>
                <c:pt idx="310">
                  <c:v>0.99999917562240737</c:v>
                </c:pt>
                <c:pt idx="311">
                  <c:v>0.99999917562240737</c:v>
                </c:pt>
                <c:pt idx="312">
                  <c:v>0.99999917562240737</c:v>
                </c:pt>
                <c:pt idx="313">
                  <c:v>0.99999917562240737</c:v>
                </c:pt>
                <c:pt idx="314">
                  <c:v>0.99999917562240737</c:v>
                </c:pt>
                <c:pt idx="315">
                  <c:v>0.99999917562240737</c:v>
                </c:pt>
                <c:pt idx="316">
                  <c:v>0.99999917562240737</c:v>
                </c:pt>
                <c:pt idx="317">
                  <c:v>0.99999917562240737</c:v>
                </c:pt>
                <c:pt idx="318">
                  <c:v>0.99999917562240737</c:v>
                </c:pt>
                <c:pt idx="319">
                  <c:v>0.99999917562240737</c:v>
                </c:pt>
                <c:pt idx="320">
                  <c:v>0.99999917562240737</c:v>
                </c:pt>
                <c:pt idx="321">
                  <c:v>0.99999917562240737</c:v>
                </c:pt>
                <c:pt idx="322">
                  <c:v>0.99999917562240737</c:v>
                </c:pt>
                <c:pt idx="323">
                  <c:v>0.99999917562240737</c:v>
                </c:pt>
                <c:pt idx="324">
                  <c:v>0.99999917562240737</c:v>
                </c:pt>
                <c:pt idx="325">
                  <c:v>0.99999917562240737</c:v>
                </c:pt>
                <c:pt idx="326">
                  <c:v>0.99999917562240737</c:v>
                </c:pt>
                <c:pt idx="327">
                  <c:v>0.99999917562240737</c:v>
                </c:pt>
                <c:pt idx="328">
                  <c:v>0.99999917562240737</c:v>
                </c:pt>
                <c:pt idx="329">
                  <c:v>0.99999917562240737</c:v>
                </c:pt>
                <c:pt idx="330">
                  <c:v>0.99999917562240737</c:v>
                </c:pt>
                <c:pt idx="331">
                  <c:v>0.99999917562240737</c:v>
                </c:pt>
                <c:pt idx="332">
                  <c:v>0.99999917562240737</c:v>
                </c:pt>
                <c:pt idx="333">
                  <c:v>0.99999917562240737</c:v>
                </c:pt>
                <c:pt idx="334">
                  <c:v>0.99999917562240737</c:v>
                </c:pt>
                <c:pt idx="335">
                  <c:v>0.99999917562240737</c:v>
                </c:pt>
                <c:pt idx="336">
                  <c:v>0.99999917562240737</c:v>
                </c:pt>
                <c:pt idx="337">
                  <c:v>0.99999917562240737</c:v>
                </c:pt>
                <c:pt idx="338">
                  <c:v>0.99999917562240737</c:v>
                </c:pt>
                <c:pt idx="339">
                  <c:v>0.99999917562240737</c:v>
                </c:pt>
                <c:pt idx="340">
                  <c:v>0.99999917562240737</c:v>
                </c:pt>
                <c:pt idx="341">
                  <c:v>0.99999917562240737</c:v>
                </c:pt>
                <c:pt idx="342">
                  <c:v>0.99999917562240737</c:v>
                </c:pt>
                <c:pt idx="343">
                  <c:v>0.99999917562240737</c:v>
                </c:pt>
                <c:pt idx="344">
                  <c:v>0.99999917562240737</c:v>
                </c:pt>
                <c:pt idx="345">
                  <c:v>0.99999917562240737</c:v>
                </c:pt>
                <c:pt idx="346">
                  <c:v>0.99999917562240737</c:v>
                </c:pt>
                <c:pt idx="347">
                  <c:v>0.99999917562240737</c:v>
                </c:pt>
                <c:pt idx="348">
                  <c:v>0.99999917562240737</c:v>
                </c:pt>
                <c:pt idx="349">
                  <c:v>0.99999917562240737</c:v>
                </c:pt>
                <c:pt idx="350">
                  <c:v>0.99999917562240737</c:v>
                </c:pt>
                <c:pt idx="351">
                  <c:v>0.99999917562240737</c:v>
                </c:pt>
                <c:pt idx="352">
                  <c:v>0.99999917562240737</c:v>
                </c:pt>
                <c:pt idx="353">
                  <c:v>0.99999917562240737</c:v>
                </c:pt>
                <c:pt idx="354">
                  <c:v>0.99999917562240737</c:v>
                </c:pt>
                <c:pt idx="355">
                  <c:v>0.99999917562240737</c:v>
                </c:pt>
                <c:pt idx="356">
                  <c:v>0.99999917562240737</c:v>
                </c:pt>
                <c:pt idx="357">
                  <c:v>0.99999917562240737</c:v>
                </c:pt>
                <c:pt idx="358">
                  <c:v>0.99999917562240737</c:v>
                </c:pt>
                <c:pt idx="359">
                  <c:v>0.99999917562240737</c:v>
                </c:pt>
                <c:pt idx="360">
                  <c:v>0.99999917562240737</c:v>
                </c:pt>
                <c:pt idx="361">
                  <c:v>0.99999917562240737</c:v>
                </c:pt>
                <c:pt idx="362">
                  <c:v>0.99999917562240737</c:v>
                </c:pt>
                <c:pt idx="363">
                  <c:v>0.99999917562240737</c:v>
                </c:pt>
                <c:pt idx="364">
                  <c:v>0.99999917562240737</c:v>
                </c:pt>
                <c:pt idx="365">
                  <c:v>0.99999917562240737</c:v>
                </c:pt>
                <c:pt idx="366">
                  <c:v>0.99999917562240737</c:v>
                </c:pt>
                <c:pt idx="367">
                  <c:v>0.99999917562240737</c:v>
                </c:pt>
                <c:pt idx="368">
                  <c:v>0.99999917562240737</c:v>
                </c:pt>
                <c:pt idx="369">
                  <c:v>0.99999917562240737</c:v>
                </c:pt>
                <c:pt idx="370">
                  <c:v>0.99999917562240737</c:v>
                </c:pt>
                <c:pt idx="371">
                  <c:v>0.99999917562240737</c:v>
                </c:pt>
                <c:pt idx="372">
                  <c:v>0.99999917562240737</c:v>
                </c:pt>
                <c:pt idx="373">
                  <c:v>0.99999917562240737</c:v>
                </c:pt>
                <c:pt idx="374">
                  <c:v>0.99999917562240737</c:v>
                </c:pt>
                <c:pt idx="375">
                  <c:v>0.99999917562240737</c:v>
                </c:pt>
                <c:pt idx="376">
                  <c:v>0.99999917562240737</c:v>
                </c:pt>
                <c:pt idx="377">
                  <c:v>0.99999917562240737</c:v>
                </c:pt>
                <c:pt idx="378">
                  <c:v>0.99999917562240737</c:v>
                </c:pt>
                <c:pt idx="379">
                  <c:v>0.99999917562240737</c:v>
                </c:pt>
                <c:pt idx="380">
                  <c:v>0.99999917562240737</c:v>
                </c:pt>
                <c:pt idx="381">
                  <c:v>0.99999917562240737</c:v>
                </c:pt>
                <c:pt idx="382">
                  <c:v>0.99999917562240737</c:v>
                </c:pt>
                <c:pt idx="383">
                  <c:v>0.99999917562240737</c:v>
                </c:pt>
                <c:pt idx="384">
                  <c:v>0.99999917562240737</c:v>
                </c:pt>
                <c:pt idx="385">
                  <c:v>0.99999917562240737</c:v>
                </c:pt>
                <c:pt idx="386">
                  <c:v>0.99999917562240737</c:v>
                </c:pt>
                <c:pt idx="387">
                  <c:v>0.99999917562240737</c:v>
                </c:pt>
                <c:pt idx="388">
                  <c:v>0.99999917562240737</c:v>
                </c:pt>
                <c:pt idx="389">
                  <c:v>0.99999917562240737</c:v>
                </c:pt>
                <c:pt idx="390">
                  <c:v>0.99999917562240737</c:v>
                </c:pt>
                <c:pt idx="391">
                  <c:v>0.99999917562240737</c:v>
                </c:pt>
                <c:pt idx="392">
                  <c:v>0.99999917562240737</c:v>
                </c:pt>
                <c:pt idx="393">
                  <c:v>0.99999917562240737</c:v>
                </c:pt>
                <c:pt idx="394">
                  <c:v>0.99999917562240737</c:v>
                </c:pt>
                <c:pt idx="395">
                  <c:v>0.99999917562240737</c:v>
                </c:pt>
                <c:pt idx="396">
                  <c:v>0.99999917562240737</c:v>
                </c:pt>
                <c:pt idx="397">
                  <c:v>0.99999917562240737</c:v>
                </c:pt>
                <c:pt idx="398">
                  <c:v>0.99999917562240737</c:v>
                </c:pt>
                <c:pt idx="399">
                  <c:v>0.99999917562240737</c:v>
                </c:pt>
                <c:pt idx="400">
                  <c:v>0.99999917562240737</c:v>
                </c:pt>
                <c:pt idx="401">
                  <c:v>0.99999917562240737</c:v>
                </c:pt>
                <c:pt idx="402">
                  <c:v>0.99999917562240737</c:v>
                </c:pt>
                <c:pt idx="403">
                  <c:v>0.99999917562240737</c:v>
                </c:pt>
                <c:pt idx="404">
                  <c:v>0.99999917562240737</c:v>
                </c:pt>
                <c:pt idx="405">
                  <c:v>0.99999917562240737</c:v>
                </c:pt>
                <c:pt idx="406">
                  <c:v>0.99999917562240737</c:v>
                </c:pt>
                <c:pt idx="407">
                  <c:v>0.99999917562240737</c:v>
                </c:pt>
                <c:pt idx="408">
                  <c:v>0.99999917562240737</c:v>
                </c:pt>
                <c:pt idx="409">
                  <c:v>0.99999917562240737</c:v>
                </c:pt>
                <c:pt idx="410">
                  <c:v>0.99999917562240737</c:v>
                </c:pt>
                <c:pt idx="411">
                  <c:v>0.99999917562240737</c:v>
                </c:pt>
                <c:pt idx="412">
                  <c:v>0.99999917562240737</c:v>
                </c:pt>
                <c:pt idx="413">
                  <c:v>0.99999917562240737</c:v>
                </c:pt>
                <c:pt idx="414">
                  <c:v>0.99999917562240737</c:v>
                </c:pt>
                <c:pt idx="415">
                  <c:v>0.99999917562240737</c:v>
                </c:pt>
                <c:pt idx="416">
                  <c:v>0.99999917562240737</c:v>
                </c:pt>
                <c:pt idx="417">
                  <c:v>0.99999917562240737</c:v>
                </c:pt>
                <c:pt idx="418">
                  <c:v>0.99999917562240737</c:v>
                </c:pt>
                <c:pt idx="419">
                  <c:v>0.99999917562240737</c:v>
                </c:pt>
                <c:pt idx="420">
                  <c:v>0.99999917562240737</c:v>
                </c:pt>
                <c:pt idx="421">
                  <c:v>0.99999917562240737</c:v>
                </c:pt>
                <c:pt idx="422">
                  <c:v>0.99999917562240737</c:v>
                </c:pt>
                <c:pt idx="423">
                  <c:v>0.99999917562240737</c:v>
                </c:pt>
                <c:pt idx="424">
                  <c:v>0.99999917562240737</c:v>
                </c:pt>
                <c:pt idx="425">
                  <c:v>0.99999917562240737</c:v>
                </c:pt>
                <c:pt idx="426">
                  <c:v>0.99999917562240737</c:v>
                </c:pt>
                <c:pt idx="427">
                  <c:v>0.99999917562240737</c:v>
                </c:pt>
                <c:pt idx="428">
                  <c:v>0.99999917562240737</c:v>
                </c:pt>
                <c:pt idx="429">
                  <c:v>0.99999917562240737</c:v>
                </c:pt>
                <c:pt idx="430">
                  <c:v>0.99999917562240737</c:v>
                </c:pt>
                <c:pt idx="431">
                  <c:v>0.99999917562240737</c:v>
                </c:pt>
                <c:pt idx="432">
                  <c:v>0.99999917562240737</c:v>
                </c:pt>
                <c:pt idx="433">
                  <c:v>0.99999917562240737</c:v>
                </c:pt>
                <c:pt idx="434">
                  <c:v>0.99999917562240737</c:v>
                </c:pt>
                <c:pt idx="435">
                  <c:v>0.99999917562240737</c:v>
                </c:pt>
                <c:pt idx="436">
                  <c:v>0.99999917562240737</c:v>
                </c:pt>
                <c:pt idx="437">
                  <c:v>0.99999917562240737</c:v>
                </c:pt>
                <c:pt idx="438">
                  <c:v>0.99999917562240737</c:v>
                </c:pt>
                <c:pt idx="439">
                  <c:v>0.99999917562240737</c:v>
                </c:pt>
                <c:pt idx="440">
                  <c:v>0.99999917562240737</c:v>
                </c:pt>
                <c:pt idx="441">
                  <c:v>0.99999917562240737</c:v>
                </c:pt>
                <c:pt idx="442">
                  <c:v>0.99999917562240737</c:v>
                </c:pt>
                <c:pt idx="443">
                  <c:v>0.99999917562240737</c:v>
                </c:pt>
                <c:pt idx="444">
                  <c:v>0.99999917562240737</c:v>
                </c:pt>
                <c:pt idx="445">
                  <c:v>0.99999917562240737</c:v>
                </c:pt>
                <c:pt idx="446">
                  <c:v>0.99999917562240737</c:v>
                </c:pt>
                <c:pt idx="447">
                  <c:v>0.99999917562240737</c:v>
                </c:pt>
                <c:pt idx="448">
                  <c:v>0.99999917562240737</c:v>
                </c:pt>
                <c:pt idx="449">
                  <c:v>0.99999917562240737</c:v>
                </c:pt>
                <c:pt idx="450">
                  <c:v>0.99999917562240737</c:v>
                </c:pt>
                <c:pt idx="451">
                  <c:v>0.99999917562240737</c:v>
                </c:pt>
                <c:pt idx="452">
                  <c:v>0.99999917562240737</c:v>
                </c:pt>
                <c:pt idx="453">
                  <c:v>0.99999917562240737</c:v>
                </c:pt>
                <c:pt idx="454">
                  <c:v>0.99999917562240737</c:v>
                </c:pt>
                <c:pt idx="455">
                  <c:v>0.99999917562240737</c:v>
                </c:pt>
                <c:pt idx="456">
                  <c:v>0.99999917562240737</c:v>
                </c:pt>
                <c:pt idx="457">
                  <c:v>0.99999917562240737</c:v>
                </c:pt>
                <c:pt idx="458">
                  <c:v>0.99999917562240737</c:v>
                </c:pt>
                <c:pt idx="459">
                  <c:v>0.99999917562240737</c:v>
                </c:pt>
                <c:pt idx="460">
                  <c:v>0.99999917562240737</c:v>
                </c:pt>
                <c:pt idx="461">
                  <c:v>0.99999917562240737</c:v>
                </c:pt>
                <c:pt idx="462">
                  <c:v>0.99999917562240737</c:v>
                </c:pt>
                <c:pt idx="463">
                  <c:v>0.99999917562240737</c:v>
                </c:pt>
                <c:pt idx="464">
                  <c:v>0.99999917562240737</c:v>
                </c:pt>
                <c:pt idx="465">
                  <c:v>0.99999917562240737</c:v>
                </c:pt>
                <c:pt idx="466">
                  <c:v>0.99999917562240737</c:v>
                </c:pt>
                <c:pt idx="467">
                  <c:v>0.99999917562240737</c:v>
                </c:pt>
                <c:pt idx="468">
                  <c:v>0.99999917562240737</c:v>
                </c:pt>
                <c:pt idx="469">
                  <c:v>0.99999917562240737</c:v>
                </c:pt>
                <c:pt idx="470">
                  <c:v>0.99999917562240737</c:v>
                </c:pt>
                <c:pt idx="471">
                  <c:v>0.99999917562240737</c:v>
                </c:pt>
                <c:pt idx="472">
                  <c:v>0.99999917562240737</c:v>
                </c:pt>
                <c:pt idx="473">
                  <c:v>0.99999917562240737</c:v>
                </c:pt>
                <c:pt idx="474">
                  <c:v>0.99999917562240737</c:v>
                </c:pt>
                <c:pt idx="475">
                  <c:v>0.99999917562240737</c:v>
                </c:pt>
                <c:pt idx="476">
                  <c:v>0.99999917562240737</c:v>
                </c:pt>
                <c:pt idx="477">
                  <c:v>0.99999917562240737</c:v>
                </c:pt>
                <c:pt idx="478">
                  <c:v>0.99999917562240737</c:v>
                </c:pt>
                <c:pt idx="479">
                  <c:v>0.99999917562240737</c:v>
                </c:pt>
                <c:pt idx="480">
                  <c:v>0.99999917562240737</c:v>
                </c:pt>
                <c:pt idx="481">
                  <c:v>0.99999917562240737</c:v>
                </c:pt>
                <c:pt idx="482">
                  <c:v>0.99999917562240737</c:v>
                </c:pt>
                <c:pt idx="483">
                  <c:v>0.99999917562240737</c:v>
                </c:pt>
                <c:pt idx="484">
                  <c:v>0.99999917562240737</c:v>
                </c:pt>
                <c:pt idx="485">
                  <c:v>0.99999917562240737</c:v>
                </c:pt>
                <c:pt idx="486">
                  <c:v>0.99999917562240737</c:v>
                </c:pt>
                <c:pt idx="487">
                  <c:v>0.99999917562240737</c:v>
                </c:pt>
                <c:pt idx="488">
                  <c:v>0.99999917562240737</c:v>
                </c:pt>
                <c:pt idx="489">
                  <c:v>0.99999917562240737</c:v>
                </c:pt>
                <c:pt idx="490">
                  <c:v>0.99999917562240737</c:v>
                </c:pt>
                <c:pt idx="491">
                  <c:v>0.99999917562240737</c:v>
                </c:pt>
                <c:pt idx="492">
                  <c:v>0.99999917562240737</c:v>
                </c:pt>
                <c:pt idx="493">
                  <c:v>0.99999917562240737</c:v>
                </c:pt>
                <c:pt idx="494">
                  <c:v>0.99999917562240737</c:v>
                </c:pt>
                <c:pt idx="495">
                  <c:v>0.99999917562240737</c:v>
                </c:pt>
                <c:pt idx="496">
                  <c:v>0.99999917562240737</c:v>
                </c:pt>
                <c:pt idx="497">
                  <c:v>0.99999917562240737</c:v>
                </c:pt>
                <c:pt idx="498">
                  <c:v>0.99999917562240737</c:v>
                </c:pt>
                <c:pt idx="499">
                  <c:v>0.99999917562240737</c:v>
                </c:pt>
              </c:numCache>
            </c:numRef>
          </c:val>
          <c:smooth val="0"/>
          <c:extLst>
            <c:ext xmlns:c16="http://schemas.microsoft.com/office/drawing/2014/chart" uri="{C3380CC4-5D6E-409C-BE32-E72D297353CC}">
              <c16:uniqueId val="{00000002-05F8-45D4-83C8-154A3CE03442}"/>
            </c:ext>
          </c:extLst>
        </c:ser>
        <c:dLbls>
          <c:showLegendKey val="0"/>
          <c:showVal val="0"/>
          <c:showCatName val="0"/>
          <c:showSerName val="0"/>
          <c:showPercent val="0"/>
          <c:showBubbleSize val="0"/>
        </c:dLbls>
        <c:smooth val="0"/>
        <c:axId val="121661743"/>
        <c:axId val="2034034287"/>
      </c:lineChart>
      <c:catAx>
        <c:axId val="121661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4034287"/>
        <c:crosses val="autoZero"/>
        <c:auto val="1"/>
        <c:lblAlgn val="ctr"/>
        <c:lblOffset val="100"/>
        <c:noMultiLvlLbl val="0"/>
      </c:catAx>
      <c:valAx>
        <c:axId val="2034034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1661743"/>
        <c:crosses val="autoZero"/>
        <c:crossBetween val="between"/>
      </c:valAx>
      <c:spPr>
        <a:noFill/>
        <a:ln>
          <a:noFill/>
        </a:ln>
        <a:effectLst/>
      </c:spPr>
    </c:plotArea>
    <c:legend>
      <c:legendPos val="b"/>
      <c:layout>
        <c:manualLayout>
          <c:xMode val="edge"/>
          <c:yMode val="edge"/>
          <c:x val="0.16947009730185794"/>
          <c:y val="7.8040712335518778E-2"/>
          <c:w val="0.69120000000000004"/>
          <c:h val="9.3720828594677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692144620975639E-2"/>
          <c:y val="0.1380045051620456"/>
          <c:w val="0.90818753979717037"/>
          <c:h val="0.6810854750026476"/>
        </c:manualLayout>
      </c:layout>
      <c:lineChart>
        <c:grouping val="standard"/>
        <c:varyColors val="0"/>
        <c:ser>
          <c:idx val="0"/>
          <c:order val="0"/>
          <c:tx>
            <c:strRef>
              <c:f>Sheet1!$G$1</c:f>
              <c:strCache>
                <c:ptCount val="1"/>
                <c:pt idx="0">
                  <c:v>覆盖率</c:v>
                </c:pt>
              </c:strCache>
            </c:strRef>
          </c:tx>
          <c:spPr>
            <a:ln w="28575" cap="rnd">
              <a:solidFill>
                <a:schemeClr val="accent1"/>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Sheet1!$G$2:$G$501</c:f>
              <c:numCache>
                <c:formatCode>General</c:formatCode>
                <c:ptCount val="500"/>
                <c:pt idx="0">
                  <c:v>0</c:v>
                </c:pt>
                <c:pt idx="1">
                  <c:v>0.1382978723404257</c:v>
                </c:pt>
                <c:pt idx="2">
                  <c:v>0.1382978723404257</c:v>
                </c:pt>
                <c:pt idx="3">
                  <c:v>0.1382978723404257</c:v>
                </c:pt>
                <c:pt idx="4">
                  <c:v>0.1382978723404257</c:v>
                </c:pt>
                <c:pt idx="5">
                  <c:v>0.1382978723404257</c:v>
                </c:pt>
                <c:pt idx="6">
                  <c:v>0.1382978723404257</c:v>
                </c:pt>
                <c:pt idx="7">
                  <c:v>0.41489361702127592</c:v>
                </c:pt>
                <c:pt idx="8">
                  <c:v>0.41489361702127592</c:v>
                </c:pt>
                <c:pt idx="9">
                  <c:v>0.41489361702127592</c:v>
                </c:pt>
                <c:pt idx="10">
                  <c:v>0.41489361702127592</c:v>
                </c:pt>
                <c:pt idx="11">
                  <c:v>0.41489361702127592</c:v>
                </c:pt>
                <c:pt idx="12">
                  <c:v>0.41489361702127592</c:v>
                </c:pt>
                <c:pt idx="13">
                  <c:v>0.41489361702127592</c:v>
                </c:pt>
                <c:pt idx="14">
                  <c:v>0.41489361702127592</c:v>
                </c:pt>
                <c:pt idx="15">
                  <c:v>0.41489361702127592</c:v>
                </c:pt>
                <c:pt idx="16">
                  <c:v>0.41489361702127592</c:v>
                </c:pt>
                <c:pt idx="17">
                  <c:v>0.41489361702127592</c:v>
                </c:pt>
                <c:pt idx="18">
                  <c:v>0.41489361702127592</c:v>
                </c:pt>
                <c:pt idx="19">
                  <c:v>0.41489361702127592</c:v>
                </c:pt>
                <c:pt idx="20">
                  <c:v>0.41489361702127592</c:v>
                </c:pt>
                <c:pt idx="21">
                  <c:v>0.64893617021276551</c:v>
                </c:pt>
                <c:pt idx="22">
                  <c:v>0.64893617021276551</c:v>
                </c:pt>
                <c:pt idx="23">
                  <c:v>0.64893617021276551</c:v>
                </c:pt>
                <c:pt idx="24">
                  <c:v>0.64893617021276551</c:v>
                </c:pt>
                <c:pt idx="25">
                  <c:v>0.64893617021276551</c:v>
                </c:pt>
                <c:pt idx="26">
                  <c:v>0.64893617021276551</c:v>
                </c:pt>
                <c:pt idx="27">
                  <c:v>0.64893617021276551</c:v>
                </c:pt>
                <c:pt idx="28">
                  <c:v>0.64893617021276551</c:v>
                </c:pt>
                <c:pt idx="29">
                  <c:v>0.64893617021276551</c:v>
                </c:pt>
                <c:pt idx="30">
                  <c:v>0.64893617021276551</c:v>
                </c:pt>
                <c:pt idx="31">
                  <c:v>0.64893617021276551</c:v>
                </c:pt>
                <c:pt idx="32">
                  <c:v>0.64893617021276551</c:v>
                </c:pt>
                <c:pt idx="33">
                  <c:v>0.64893617021276551</c:v>
                </c:pt>
                <c:pt idx="34">
                  <c:v>0.64893617021276551</c:v>
                </c:pt>
                <c:pt idx="35">
                  <c:v>0.64893617021276551</c:v>
                </c:pt>
                <c:pt idx="36">
                  <c:v>0.64893617021276551</c:v>
                </c:pt>
                <c:pt idx="37">
                  <c:v>0.64893617021276551</c:v>
                </c:pt>
                <c:pt idx="38">
                  <c:v>0.64893617021276551</c:v>
                </c:pt>
                <c:pt idx="39">
                  <c:v>0.64893617021276551</c:v>
                </c:pt>
                <c:pt idx="40">
                  <c:v>0.64893617021276551</c:v>
                </c:pt>
                <c:pt idx="41">
                  <c:v>0.64893617021276551</c:v>
                </c:pt>
                <c:pt idx="42">
                  <c:v>0.64893617021276551</c:v>
                </c:pt>
                <c:pt idx="43">
                  <c:v>0.64893617021276551</c:v>
                </c:pt>
                <c:pt idx="44">
                  <c:v>0.64893617021276551</c:v>
                </c:pt>
                <c:pt idx="45">
                  <c:v>0.64893617021276551</c:v>
                </c:pt>
                <c:pt idx="46">
                  <c:v>0.64893617021276551</c:v>
                </c:pt>
                <c:pt idx="47">
                  <c:v>0.64893617021276551</c:v>
                </c:pt>
                <c:pt idx="48">
                  <c:v>0.64893617021276551</c:v>
                </c:pt>
                <c:pt idx="49">
                  <c:v>0.64893617021276551</c:v>
                </c:pt>
                <c:pt idx="50">
                  <c:v>0.64893617021276551</c:v>
                </c:pt>
                <c:pt idx="51">
                  <c:v>0.64893617021276551</c:v>
                </c:pt>
                <c:pt idx="52">
                  <c:v>0.64893617021276551</c:v>
                </c:pt>
                <c:pt idx="53">
                  <c:v>0.64893617021276551</c:v>
                </c:pt>
                <c:pt idx="54">
                  <c:v>0.64893617021276551</c:v>
                </c:pt>
                <c:pt idx="55">
                  <c:v>0.64893617021276551</c:v>
                </c:pt>
                <c:pt idx="56">
                  <c:v>0.64893617021276551</c:v>
                </c:pt>
                <c:pt idx="57">
                  <c:v>0.64893617021276551</c:v>
                </c:pt>
                <c:pt idx="58">
                  <c:v>0.64893617021276551</c:v>
                </c:pt>
                <c:pt idx="59">
                  <c:v>0.64893617021276551</c:v>
                </c:pt>
                <c:pt idx="60">
                  <c:v>0.64893617021276551</c:v>
                </c:pt>
                <c:pt idx="61">
                  <c:v>0.64893617021276551</c:v>
                </c:pt>
                <c:pt idx="62">
                  <c:v>0.64893617021276551</c:v>
                </c:pt>
                <c:pt idx="63">
                  <c:v>0.64893617021276551</c:v>
                </c:pt>
                <c:pt idx="64">
                  <c:v>0.64893617021276551</c:v>
                </c:pt>
                <c:pt idx="65">
                  <c:v>0.64893617021276551</c:v>
                </c:pt>
                <c:pt idx="66">
                  <c:v>0.64893617021276551</c:v>
                </c:pt>
                <c:pt idx="67">
                  <c:v>0.64893617021276551</c:v>
                </c:pt>
                <c:pt idx="68">
                  <c:v>0.64893617021276551</c:v>
                </c:pt>
                <c:pt idx="69">
                  <c:v>0.75531914893616992</c:v>
                </c:pt>
                <c:pt idx="70">
                  <c:v>0.75531914893616992</c:v>
                </c:pt>
                <c:pt idx="71">
                  <c:v>0.75531914893616992</c:v>
                </c:pt>
                <c:pt idx="72">
                  <c:v>0.75531914893616992</c:v>
                </c:pt>
                <c:pt idx="73">
                  <c:v>0.75531914893616992</c:v>
                </c:pt>
                <c:pt idx="74">
                  <c:v>0.75531914893616992</c:v>
                </c:pt>
                <c:pt idx="75">
                  <c:v>0.75531914893616992</c:v>
                </c:pt>
                <c:pt idx="76">
                  <c:v>0.75531914893616992</c:v>
                </c:pt>
                <c:pt idx="77">
                  <c:v>0.75531914893616992</c:v>
                </c:pt>
                <c:pt idx="78">
                  <c:v>0.75531914893616992</c:v>
                </c:pt>
                <c:pt idx="79">
                  <c:v>0.75531914893616992</c:v>
                </c:pt>
                <c:pt idx="80">
                  <c:v>0.75531914893616992</c:v>
                </c:pt>
                <c:pt idx="81">
                  <c:v>0.75531914893616992</c:v>
                </c:pt>
                <c:pt idx="82">
                  <c:v>0.75531914893616992</c:v>
                </c:pt>
                <c:pt idx="83">
                  <c:v>0.75531914893616992</c:v>
                </c:pt>
                <c:pt idx="84">
                  <c:v>0.75531914893616992</c:v>
                </c:pt>
                <c:pt idx="85">
                  <c:v>0.75531914893616992</c:v>
                </c:pt>
                <c:pt idx="86">
                  <c:v>0.75531914893616992</c:v>
                </c:pt>
                <c:pt idx="87">
                  <c:v>0.75531914893616992</c:v>
                </c:pt>
                <c:pt idx="88">
                  <c:v>0.75531914893616992</c:v>
                </c:pt>
                <c:pt idx="89">
                  <c:v>0.90425531914893609</c:v>
                </c:pt>
                <c:pt idx="90">
                  <c:v>0.90425531914893609</c:v>
                </c:pt>
                <c:pt idx="91">
                  <c:v>0.90425531914893609</c:v>
                </c:pt>
                <c:pt idx="92">
                  <c:v>0.90425531914893609</c:v>
                </c:pt>
                <c:pt idx="93">
                  <c:v>0.90425531914893609</c:v>
                </c:pt>
                <c:pt idx="94">
                  <c:v>0.90425531914893609</c:v>
                </c:pt>
                <c:pt idx="95">
                  <c:v>0.90425531914893609</c:v>
                </c:pt>
                <c:pt idx="96">
                  <c:v>0.90425531914893609</c:v>
                </c:pt>
                <c:pt idx="97">
                  <c:v>0.90425531914893609</c:v>
                </c:pt>
                <c:pt idx="98">
                  <c:v>0.90425531914893609</c:v>
                </c:pt>
                <c:pt idx="99">
                  <c:v>0.90425531914893609</c:v>
                </c:pt>
                <c:pt idx="100">
                  <c:v>0.90425531914893609</c:v>
                </c:pt>
                <c:pt idx="101">
                  <c:v>0.90425531914893609</c:v>
                </c:pt>
                <c:pt idx="102">
                  <c:v>0.90425531914893609</c:v>
                </c:pt>
                <c:pt idx="103">
                  <c:v>0.90425531914893609</c:v>
                </c:pt>
                <c:pt idx="104">
                  <c:v>0.90425531914893609</c:v>
                </c:pt>
                <c:pt idx="105">
                  <c:v>0.90425531914893609</c:v>
                </c:pt>
                <c:pt idx="106">
                  <c:v>0.90425531914893609</c:v>
                </c:pt>
                <c:pt idx="107">
                  <c:v>0.90425531914893609</c:v>
                </c:pt>
                <c:pt idx="108">
                  <c:v>0.90425531914893609</c:v>
                </c:pt>
                <c:pt idx="109">
                  <c:v>0.90425531914893609</c:v>
                </c:pt>
                <c:pt idx="110">
                  <c:v>0.90425531914893609</c:v>
                </c:pt>
                <c:pt idx="111">
                  <c:v>0.90425531914893609</c:v>
                </c:pt>
                <c:pt idx="112">
                  <c:v>0.90425531914893609</c:v>
                </c:pt>
                <c:pt idx="113">
                  <c:v>0.90425531914893609</c:v>
                </c:pt>
                <c:pt idx="114">
                  <c:v>0.90425531914893609</c:v>
                </c:pt>
                <c:pt idx="115">
                  <c:v>0.90425531914893609</c:v>
                </c:pt>
                <c:pt idx="116">
                  <c:v>0.90425531914893609</c:v>
                </c:pt>
                <c:pt idx="117">
                  <c:v>0.90425531914893609</c:v>
                </c:pt>
                <c:pt idx="118">
                  <c:v>0.90425531914893609</c:v>
                </c:pt>
                <c:pt idx="119">
                  <c:v>0.90425531914893609</c:v>
                </c:pt>
                <c:pt idx="120">
                  <c:v>0.90425531914893609</c:v>
                </c:pt>
                <c:pt idx="121">
                  <c:v>0.90425531914893609</c:v>
                </c:pt>
                <c:pt idx="122">
                  <c:v>0.90425531914893609</c:v>
                </c:pt>
                <c:pt idx="123">
                  <c:v>0.90425531914893609</c:v>
                </c:pt>
                <c:pt idx="124">
                  <c:v>0.90425531914893609</c:v>
                </c:pt>
                <c:pt idx="125">
                  <c:v>0.90425531914893609</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1.0212765957446808</c:v>
                </c:pt>
                <c:pt idx="193">
                  <c:v>1.0212765957446808</c:v>
                </c:pt>
                <c:pt idx="194">
                  <c:v>1.0212765957446808</c:v>
                </c:pt>
                <c:pt idx="195">
                  <c:v>1.0212765957446808</c:v>
                </c:pt>
                <c:pt idx="196">
                  <c:v>1.0212765957446808</c:v>
                </c:pt>
                <c:pt idx="197">
                  <c:v>1.0212765957446808</c:v>
                </c:pt>
                <c:pt idx="198">
                  <c:v>1.0212765957446808</c:v>
                </c:pt>
                <c:pt idx="199">
                  <c:v>1.0212765957446808</c:v>
                </c:pt>
                <c:pt idx="200">
                  <c:v>1.0212765957446808</c:v>
                </c:pt>
                <c:pt idx="201">
                  <c:v>1.0212765957446808</c:v>
                </c:pt>
                <c:pt idx="202">
                  <c:v>1.0212765957446808</c:v>
                </c:pt>
                <c:pt idx="203">
                  <c:v>1.0212765957446808</c:v>
                </c:pt>
                <c:pt idx="204">
                  <c:v>1.0212765957446808</c:v>
                </c:pt>
                <c:pt idx="205">
                  <c:v>1.0212765957446808</c:v>
                </c:pt>
                <c:pt idx="206">
                  <c:v>1.0212765957446808</c:v>
                </c:pt>
                <c:pt idx="207">
                  <c:v>1.0212765957446808</c:v>
                </c:pt>
                <c:pt idx="208">
                  <c:v>1.0212765957446808</c:v>
                </c:pt>
                <c:pt idx="209">
                  <c:v>1.0212765957446808</c:v>
                </c:pt>
                <c:pt idx="210">
                  <c:v>1.0212765957446808</c:v>
                </c:pt>
                <c:pt idx="211">
                  <c:v>1.0212765957446808</c:v>
                </c:pt>
                <c:pt idx="212">
                  <c:v>1.0212765957446808</c:v>
                </c:pt>
                <c:pt idx="213">
                  <c:v>1.0212765957446808</c:v>
                </c:pt>
                <c:pt idx="214">
                  <c:v>1.0212765957446808</c:v>
                </c:pt>
                <c:pt idx="215">
                  <c:v>1.0212765957446808</c:v>
                </c:pt>
                <c:pt idx="216">
                  <c:v>1.0212765957446808</c:v>
                </c:pt>
                <c:pt idx="217">
                  <c:v>1.0212765957446808</c:v>
                </c:pt>
                <c:pt idx="218">
                  <c:v>1.0212765957446808</c:v>
                </c:pt>
                <c:pt idx="219">
                  <c:v>1.0212765957446808</c:v>
                </c:pt>
                <c:pt idx="220">
                  <c:v>1.0212765957446808</c:v>
                </c:pt>
                <c:pt idx="221">
                  <c:v>1.0212765957446808</c:v>
                </c:pt>
                <c:pt idx="222">
                  <c:v>1.0212765957446808</c:v>
                </c:pt>
                <c:pt idx="223">
                  <c:v>1.0212765957446808</c:v>
                </c:pt>
                <c:pt idx="224">
                  <c:v>1.0212765957446808</c:v>
                </c:pt>
                <c:pt idx="225">
                  <c:v>1.0212765957446808</c:v>
                </c:pt>
                <c:pt idx="226">
                  <c:v>1.0212765957446808</c:v>
                </c:pt>
                <c:pt idx="227">
                  <c:v>1.0212765957446808</c:v>
                </c:pt>
                <c:pt idx="228">
                  <c:v>1.0212765957446808</c:v>
                </c:pt>
                <c:pt idx="229">
                  <c:v>1.0212765957446808</c:v>
                </c:pt>
                <c:pt idx="230">
                  <c:v>1.0212765957446808</c:v>
                </c:pt>
                <c:pt idx="231">
                  <c:v>1.0212765957446808</c:v>
                </c:pt>
                <c:pt idx="232">
                  <c:v>1.0212765957446808</c:v>
                </c:pt>
                <c:pt idx="233">
                  <c:v>1.0212765957446808</c:v>
                </c:pt>
                <c:pt idx="234">
                  <c:v>1.0212765957446808</c:v>
                </c:pt>
                <c:pt idx="235">
                  <c:v>1.0212765957446808</c:v>
                </c:pt>
                <c:pt idx="236">
                  <c:v>1.0212765957446808</c:v>
                </c:pt>
                <c:pt idx="237">
                  <c:v>1.0212765957446808</c:v>
                </c:pt>
                <c:pt idx="238">
                  <c:v>1.0212765957446808</c:v>
                </c:pt>
                <c:pt idx="239">
                  <c:v>1.0212765957446808</c:v>
                </c:pt>
                <c:pt idx="240">
                  <c:v>1.0212765957446808</c:v>
                </c:pt>
                <c:pt idx="241">
                  <c:v>1.0212765957446808</c:v>
                </c:pt>
                <c:pt idx="242">
                  <c:v>1.0212765957446808</c:v>
                </c:pt>
                <c:pt idx="243">
                  <c:v>1.0212765957446808</c:v>
                </c:pt>
                <c:pt idx="244">
                  <c:v>1.0212765957446808</c:v>
                </c:pt>
                <c:pt idx="245">
                  <c:v>1.0212765957446808</c:v>
                </c:pt>
                <c:pt idx="246">
                  <c:v>1.0212765957446808</c:v>
                </c:pt>
                <c:pt idx="247">
                  <c:v>1.0212765957446808</c:v>
                </c:pt>
                <c:pt idx="248">
                  <c:v>1.0212765957446808</c:v>
                </c:pt>
                <c:pt idx="249">
                  <c:v>1.0212765957446808</c:v>
                </c:pt>
                <c:pt idx="250">
                  <c:v>1.0212765957446808</c:v>
                </c:pt>
                <c:pt idx="251">
                  <c:v>1.0212765957446808</c:v>
                </c:pt>
                <c:pt idx="252">
                  <c:v>1.0212765957446808</c:v>
                </c:pt>
                <c:pt idx="253">
                  <c:v>1.0212765957446808</c:v>
                </c:pt>
                <c:pt idx="254">
                  <c:v>1.0212765957446808</c:v>
                </c:pt>
                <c:pt idx="255">
                  <c:v>1.0212765957446808</c:v>
                </c:pt>
                <c:pt idx="256">
                  <c:v>1.0212765957446808</c:v>
                </c:pt>
                <c:pt idx="257">
                  <c:v>1.0212765957446808</c:v>
                </c:pt>
                <c:pt idx="258">
                  <c:v>1.0212765957446808</c:v>
                </c:pt>
                <c:pt idx="259">
                  <c:v>1.0212765957446808</c:v>
                </c:pt>
                <c:pt idx="260">
                  <c:v>1.0212765957446808</c:v>
                </c:pt>
                <c:pt idx="261">
                  <c:v>1.0212765957446808</c:v>
                </c:pt>
                <c:pt idx="262">
                  <c:v>1.0212765957446808</c:v>
                </c:pt>
                <c:pt idx="263">
                  <c:v>1.0212765957446808</c:v>
                </c:pt>
                <c:pt idx="264">
                  <c:v>1.0212765957446808</c:v>
                </c:pt>
                <c:pt idx="265">
                  <c:v>1.0212765957446808</c:v>
                </c:pt>
                <c:pt idx="266">
                  <c:v>1.0212765957446808</c:v>
                </c:pt>
                <c:pt idx="267">
                  <c:v>1.0319148936170213</c:v>
                </c:pt>
                <c:pt idx="268">
                  <c:v>1.0319148936170213</c:v>
                </c:pt>
                <c:pt idx="269">
                  <c:v>1.0319148936170213</c:v>
                </c:pt>
                <c:pt idx="270">
                  <c:v>1.0319148936170213</c:v>
                </c:pt>
                <c:pt idx="271">
                  <c:v>1.0319148936170213</c:v>
                </c:pt>
                <c:pt idx="272">
                  <c:v>1.0319148936170213</c:v>
                </c:pt>
                <c:pt idx="273">
                  <c:v>1.0319148936170213</c:v>
                </c:pt>
                <c:pt idx="274">
                  <c:v>1.0319148936170213</c:v>
                </c:pt>
                <c:pt idx="275">
                  <c:v>1.0319148936170213</c:v>
                </c:pt>
                <c:pt idx="276">
                  <c:v>1.0319148936170213</c:v>
                </c:pt>
                <c:pt idx="277">
                  <c:v>1.0319148936170213</c:v>
                </c:pt>
                <c:pt idx="278">
                  <c:v>1.0319148936170213</c:v>
                </c:pt>
                <c:pt idx="279">
                  <c:v>1.0319148936170213</c:v>
                </c:pt>
                <c:pt idx="280">
                  <c:v>1.0319148936170213</c:v>
                </c:pt>
                <c:pt idx="281">
                  <c:v>1.0319148936170213</c:v>
                </c:pt>
                <c:pt idx="282">
                  <c:v>1</c:v>
                </c:pt>
                <c:pt idx="283">
                  <c:v>1</c:v>
                </c:pt>
                <c:pt idx="284">
                  <c:v>1.0106382978723405</c:v>
                </c:pt>
                <c:pt idx="285">
                  <c:v>1.0106382978723405</c:v>
                </c:pt>
                <c:pt idx="286">
                  <c:v>1.0106382978723405</c:v>
                </c:pt>
                <c:pt idx="287">
                  <c:v>1.0106382978723405</c:v>
                </c:pt>
                <c:pt idx="288">
                  <c:v>1.0106382978723405</c:v>
                </c:pt>
                <c:pt idx="289">
                  <c:v>1.0106382978723405</c:v>
                </c:pt>
                <c:pt idx="290">
                  <c:v>1.0106382978723405</c:v>
                </c:pt>
                <c:pt idx="291">
                  <c:v>1.0106382978723405</c:v>
                </c:pt>
                <c:pt idx="292">
                  <c:v>1.0106382978723405</c:v>
                </c:pt>
                <c:pt idx="293">
                  <c:v>1.0106382978723405</c:v>
                </c:pt>
                <c:pt idx="294">
                  <c:v>1.0106382978723405</c:v>
                </c:pt>
                <c:pt idx="295">
                  <c:v>1.0106382978723405</c:v>
                </c:pt>
                <c:pt idx="296">
                  <c:v>1.0106382978723405</c:v>
                </c:pt>
                <c:pt idx="297">
                  <c:v>1.0106382978723405</c:v>
                </c:pt>
                <c:pt idx="298">
                  <c:v>1.0106382978723405</c:v>
                </c:pt>
                <c:pt idx="299">
                  <c:v>1.0106382978723405</c:v>
                </c:pt>
                <c:pt idx="300">
                  <c:v>1.0106382978723405</c:v>
                </c:pt>
                <c:pt idx="301">
                  <c:v>1.0106382978723405</c:v>
                </c:pt>
                <c:pt idx="302">
                  <c:v>1.0106382978723405</c:v>
                </c:pt>
                <c:pt idx="303">
                  <c:v>1.0106382978723405</c:v>
                </c:pt>
                <c:pt idx="304">
                  <c:v>1.0106382978723405</c:v>
                </c:pt>
                <c:pt idx="305">
                  <c:v>1.0106382978723405</c:v>
                </c:pt>
                <c:pt idx="306">
                  <c:v>1.0106382978723405</c:v>
                </c:pt>
                <c:pt idx="307">
                  <c:v>1.0106382978723405</c:v>
                </c:pt>
                <c:pt idx="308">
                  <c:v>1.0106382978723405</c:v>
                </c:pt>
                <c:pt idx="309">
                  <c:v>1.0106382978723405</c:v>
                </c:pt>
                <c:pt idx="310">
                  <c:v>1.0106382978723405</c:v>
                </c:pt>
                <c:pt idx="311">
                  <c:v>1.0106382978723405</c:v>
                </c:pt>
                <c:pt idx="312">
                  <c:v>1.0106382978723405</c:v>
                </c:pt>
                <c:pt idx="313">
                  <c:v>1.0106382978723405</c:v>
                </c:pt>
                <c:pt idx="314">
                  <c:v>1.0106382978723405</c:v>
                </c:pt>
                <c:pt idx="315">
                  <c:v>1.0106382978723405</c:v>
                </c:pt>
                <c:pt idx="316">
                  <c:v>1.0106382978723405</c:v>
                </c:pt>
                <c:pt idx="317">
                  <c:v>1.0106382978723405</c:v>
                </c:pt>
                <c:pt idx="318">
                  <c:v>1.0106382978723405</c:v>
                </c:pt>
                <c:pt idx="319">
                  <c:v>1.0106382978723405</c:v>
                </c:pt>
                <c:pt idx="320">
                  <c:v>1.0106382978723405</c:v>
                </c:pt>
                <c:pt idx="321">
                  <c:v>1.0106382978723405</c:v>
                </c:pt>
                <c:pt idx="322">
                  <c:v>1.0106382978723405</c:v>
                </c:pt>
                <c:pt idx="323">
                  <c:v>1.0106382978723405</c:v>
                </c:pt>
                <c:pt idx="324">
                  <c:v>1.0106382978723405</c:v>
                </c:pt>
                <c:pt idx="325">
                  <c:v>1.0106382978723405</c:v>
                </c:pt>
                <c:pt idx="326">
                  <c:v>1.0106382978723405</c:v>
                </c:pt>
                <c:pt idx="327">
                  <c:v>1.0106382978723405</c:v>
                </c:pt>
                <c:pt idx="328">
                  <c:v>1.0106382978723405</c:v>
                </c:pt>
                <c:pt idx="329">
                  <c:v>1.0106382978723405</c:v>
                </c:pt>
                <c:pt idx="330">
                  <c:v>1.0106382978723405</c:v>
                </c:pt>
                <c:pt idx="331">
                  <c:v>1.0106382978723405</c:v>
                </c:pt>
                <c:pt idx="332">
                  <c:v>1.0106382978723405</c:v>
                </c:pt>
                <c:pt idx="333">
                  <c:v>1.0106382978723405</c:v>
                </c:pt>
                <c:pt idx="334">
                  <c:v>1.0106382978723405</c:v>
                </c:pt>
                <c:pt idx="335">
                  <c:v>1.0106382978723405</c:v>
                </c:pt>
                <c:pt idx="336">
                  <c:v>1.0106382978723405</c:v>
                </c:pt>
                <c:pt idx="337">
                  <c:v>1.0106382978723405</c:v>
                </c:pt>
                <c:pt idx="338">
                  <c:v>1.0106382978723405</c:v>
                </c:pt>
                <c:pt idx="339">
                  <c:v>1.0106382978723405</c:v>
                </c:pt>
                <c:pt idx="340">
                  <c:v>1.0106382978723405</c:v>
                </c:pt>
                <c:pt idx="341">
                  <c:v>1.0106382978723405</c:v>
                </c:pt>
                <c:pt idx="342">
                  <c:v>1.0106382978723405</c:v>
                </c:pt>
                <c:pt idx="343">
                  <c:v>1.0106382978723405</c:v>
                </c:pt>
                <c:pt idx="344">
                  <c:v>1.0106382978723405</c:v>
                </c:pt>
                <c:pt idx="345">
                  <c:v>1.0106382978723405</c:v>
                </c:pt>
                <c:pt idx="346">
                  <c:v>1.0106382978723405</c:v>
                </c:pt>
                <c:pt idx="347">
                  <c:v>1.0106382978723405</c:v>
                </c:pt>
                <c:pt idx="348">
                  <c:v>1.0106382978723405</c:v>
                </c:pt>
                <c:pt idx="349">
                  <c:v>1.0106382978723405</c:v>
                </c:pt>
                <c:pt idx="350">
                  <c:v>1.0106382978723405</c:v>
                </c:pt>
                <c:pt idx="351">
                  <c:v>1.0106382978723405</c:v>
                </c:pt>
                <c:pt idx="352">
                  <c:v>1.0106382978723405</c:v>
                </c:pt>
                <c:pt idx="353">
                  <c:v>1.0106382978723405</c:v>
                </c:pt>
                <c:pt idx="354">
                  <c:v>1.0106382978723405</c:v>
                </c:pt>
                <c:pt idx="355">
                  <c:v>1.0106382978723405</c:v>
                </c:pt>
                <c:pt idx="356">
                  <c:v>1.0106382978723405</c:v>
                </c:pt>
                <c:pt idx="357">
                  <c:v>1.0106382978723405</c:v>
                </c:pt>
                <c:pt idx="358">
                  <c:v>1.0106382978723405</c:v>
                </c:pt>
                <c:pt idx="359">
                  <c:v>1.0106382978723405</c:v>
                </c:pt>
                <c:pt idx="360">
                  <c:v>1.0106382978723405</c:v>
                </c:pt>
                <c:pt idx="361">
                  <c:v>1.0106382978723405</c:v>
                </c:pt>
                <c:pt idx="362">
                  <c:v>1.0106382978723405</c:v>
                </c:pt>
                <c:pt idx="363">
                  <c:v>1.0106382978723405</c:v>
                </c:pt>
                <c:pt idx="364">
                  <c:v>1.0106382978723405</c:v>
                </c:pt>
                <c:pt idx="365">
                  <c:v>1.0106382978723405</c:v>
                </c:pt>
                <c:pt idx="366">
                  <c:v>1.0106382978723405</c:v>
                </c:pt>
                <c:pt idx="367">
                  <c:v>1.0106382978723405</c:v>
                </c:pt>
                <c:pt idx="368">
                  <c:v>1.0106382978723405</c:v>
                </c:pt>
                <c:pt idx="369">
                  <c:v>1.0106382978723405</c:v>
                </c:pt>
                <c:pt idx="370">
                  <c:v>1.0106382978723405</c:v>
                </c:pt>
                <c:pt idx="371">
                  <c:v>1.0106382978723405</c:v>
                </c:pt>
                <c:pt idx="372">
                  <c:v>1.0106382978723405</c:v>
                </c:pt>
                <c:pt idx="373">
                  <c:v>1.0106382978723405</c:v>
                </c:pt>
                <c:pt idx="374">
                  <c:v>1.0106382978723405</c:v>
                </c:pt>
                <c:pt idx="375">
                  <c:v>1.0106382978723405</c:v>
                </c:pt>
                <c:pt idx="376">
                  <c:v>1.0106382978723405</c:v>
                </c:pt>
                <c:pt idx="377">
                  <c:v>1.0106382978723405</c:v>
                </c:pt>
                <c:pt idx="378">
                  <c:v>1.0106382978723405</c:v>
                </c:pt>
                <c:pt idx="379">
                  <c:v>1.0106382978723405</c:v>
                </c:pt>
                <c:pt idx="380">
                  <c:v>1.0106382978723405</c:v>
                </c:pt>
                <c:pt idx="381">
                  <c:v>1.0106382978723405</c:v>
                </c:pt>
                <c:pt idx="382">
                  <c:v>1.0106382978723405</c:v>
                </c:pt>
                <c:pt idx="383">
                  <c:v>1.0106382978723405</c:v>
                </c:pt>
                <c:pt idx="384">
                  <c:v>1.0106382978723405</c:v>
                </c:pt>
                <c:pt idx="385">
                  <c:v>1.0106382978723405</c:v>
                </c:pt>
                <c:pt idx="386">
                  <c:v>1.0106382978723405</c:v>
                </c:pt>
                <c:pt idx="387">
                  <c:v>1.0106382978723405</c:v>
                </c:pt>
                <c:pt idx="388">
                  <c:v>1.0106382978723405</c:v>
                </c:pt>
                <c:pt idx="389">
                  <c:v>1.0106382978723405</c:v>
                </c:pt>
                <c:pt idx="390">
                  <c:v>1.0106382978723405</c:v>
                </c:pt>
                <c:pt idx="391">
                  <c:v>1.0106382978723405</c:v>
                </c:pt>
                <c:pt idx="392">
                  <c:v>1.0106382978723405</c:v>
                </c:pt>
                <c:pt idx="393">
                  <c:v>1.0106382978723405</c:v>
                </c:pt>
                <c:pt idx="394">
                  <c:v>1.0106382978723405</c:v>
                </c:pt>
                <c:pt idx="395">
                  <c:v>1.0106382978723405</c:v>
                </c:pt>
                <c:pt idx="396">
                  <c:v>1.0106382978723405</c:v>
                </c:pt>
                <c:pt idx="397">
                  <c:v>1.0106382978723405</c:v>
                </c:pt>
                <c:pt idx="398">
                  <c:v>1.0106382978723405</c:v>
                </c:pt>
                <c:pt idx="399">
                  <c:v>1.0106382978723405</c:v>
                </c:pt>
                <c:pt idx="400">
                  <c:v>1.0106382978723405</c:v>
                </c:pt>
                <c:pt idx="401">
                  <c:v>1.0106382978723405</c:v>
                </c:pt>
                <c:pt idx="402">
                  <c:v>1.0106382978723405</c:v>
                </c:pt>
                <c:pt idx="403">
                  <c:v>1.0106382978723405</c:v>
                </c:pt>
                <c:pt idx="404">
                  <c:v>1.0106382978723405</c:v>
                </c:pt>
                <c:pt idx="405">
                  <c:v>1.0106382978723405</c:v>
                </c:pt>
                <c:pt idx="406">
                  <c:v>1.0106382978723405</c:v>
                </c:pt>
                <c:pt idx="407">
                  <c:v>1.0106382978723405</c:v>
                </c:pt>
                <c:pt idx="408">
                  <c:v>1.0106382978723405</c:v>
                </c:pt>
                <c:pt idx="409">
                  <c:v>1.0106382978723405</c:v>
                </c:pt>
                <c:pt idx="410">
                  <c:v>1.0106382978723405</c:v>
                </c:pt>
                <c:pt idx="411">
                  <c:v>1.0106382978723405</c:v>
                </c:pt>
                <c:pt idx="412">
                  <c:v>1.0106382978723405</c:v>
                </c:pt>
                <c:pt idx="413">
                  <c:v>1.0106382978723405</c:v>
                </c:pt>
                <c:pt idx="414">
                  <c:v>1.0106382978723405</c:v>
                </c:pt>
                <c:pt idx="415">
                  <c:v>1.0106382978723405</c:v>
                </c:pt>
                <c:pt idx="416">
                  <c:v>1.0106382978723405</c:v>
                </c:pt>
                <c:pt idx="417">
                  <c:v>1.0106382978723405</c:v>
                </c:pt>
                <c:pt idx="418">
                  <c:v>1.0106382978723405</c:v>
                </c:pt>
                <c:pt idx="419">
                  <c:v>1.0106382978723405</c:v>
                </c:pt>
                <c:pt idx="420">
                  <c:v>1.0106382978723405</c:v>
                </c:pt>
                <c:pt idx="421">
                  <c:v>1.0106382978723405</c:v>
                </c:pt>
                <c:pt idx="422">
                  <c:v>1.0106382978723405</c:v>
                </c:pt>
                <c:pt idx="423">
                  <c:v>1.0106382978723405</c:v>
                </c:pt>
                <c:pt idx="424">
                  <c:v>1.0106382978723405</c:v>
                </c:pt>
                <c:pt idx="425">
                  <c:v>1.0106382978723405</c:v>
                </c:pt>
                <c:pt idx="426">
                  <c:v>1.0106382978723405</c:v>
                </c:pt>
                <c:pt idx="427">
                  <c:v>1.0106382978723405</c:v>
                </c:pt>
                <c:pt idx="428">
                  <c:v>1.0106382978723405</c:v>
                </c:pt>
                <c:pt idx="429">
                  <c:v>1.0106382978723405</c:v>
                </c:pt>
                <c:pt idx="430">
                  <c:v>1.0106382978723405</c:v>
                </c:pt>
                <c:pt idx="431">
                  <c:v>1.0106382978723405</c:v>
                </c:pt>
                <c:pt idx="432">
                  <c:v>1.0106382978723405</c:v>
                </c:pt>
                <c:pt idx="433">
                  <c:v>1.0106382978723405</c:v>
                </c:pt>
                <c:pt idx="434">
                  <c:v>1.0106382978723405</c:v>
                </c:pt>
                <c:pt idx="435">
                  <c:v>1.0106382978723405</c:v>
                </c:pt>
                <c:pt idx="436">
                  <c:v>1.0106382978723405</c:v>
                </c:pt>
                <c:pt idx="437">
                  <c:v>1.0106382978723405</c:v>
                </c:pt>
                <c:pt idx="438">
                  <c:v>1.0106382978723405</c:v>
                </c:pt>
                <c:pt idx="439">
                  <c:v>1.0106382978723405</c:v>
                </c:pt>
                <c:pt idx="440">
                  <c:v>1.0106382978723405</c:v>
                </c:pt>
                <c:pt idx="441">
                  <c:v>1.0106382978723405</c:v>
                </c:pt>
                <c:pt idx="442">
                  <c:v>1.0106382978723405</c:v>
                </c:pt>
                <c:pt idx="443">
                  <c:v>1.0106382978723405</c:v>
                </c:pt>
                <c:pt idx="444">
                  <c:v>1.0106382978723405</c:v>
                </c:pt>
                <c:pt idx="445">
                  <c:v>1.0106382978723405</c:v>
                </c:pt>
                <c:pt idx="446">
                  <c:v>1.0106382978723405</c:v>
                </c:pt>
                <c:pt idx="447">
                  <c:v>1.0106382978723405</c:v>
                </c:pt>
                <c:pt idx="448">
                  <c:v>1.0106382978723405</c:v>
                </c:pt>
                <c:pt idx="449">
                  <c:v>1.0106382978723405</c:v>
                </c:pt>
                <c:pt idx="450">
                  <c:v>1.0106382978723405</c:v>
                </c:pt>
                <c:pt idx="451">
                  <c:v>1.0106382978723405</c:v>
                </c:pt>
                <c:pt idx="452">
                  <c:v>1.0106382978723405</c:v>
                </c:pt>
                <c:pt idx="453">
                  <c:v>1.0106382978723405</c:v>
                </c:pt>
                <c:pt idx="454">
                  <c:v>1.0106382978723405</c:v>
                </c:pt>
                <c:pt idx="455">
                  <c:v>1.0106382978723405</c:v>
                </c:pt>
                <c:pt idx="456">
                  <c:v>1.0106382978723405</c:v>
                </c:pt>
                <c:pt idx="457">
                  <c:v>1.0106382978723405</c:v>
                </c:pt>
                <c:pt idx="458">
                  <c:v>1.0106382978723405</c:v>
                </c:pt>
                <c:pt idx="459">
                  <c:v>1.0106382978723405</c:v>
                </c:pt>
                <c:pt idx="460">
                  <c:v>1.0106382978723405</c:v>
                </c:pt>
                <c:pt idx="461">
                  <c:v>1.0106382978723405</c:v>
                </c:pt>
                <c:pt idx="462">
                  <c:v>1.0106382978723405</c:v>
                </c:pt>
                <c:pt idx="463">
                  <c:v>1.0106382978723405</c:v>
                </c:pt>
                <c:pt idx="464">
                  <c:v>1.0106382978723405</c:v>
                </c:pt>
                <c:pt idx="465">
                  <c:v>1.0106382978723405</c:v>
                </c:pt>
                <c:pt idx="466">
                  <c:v>1.0106382978723405</c:v>
                </c:pt>
                <c:pt idx="467">
                  <c:v>1.0106382978723405</c:v>
                </c:pt>
                <c:pt idx="468">
                  <c:v>1.0106382978723405</c:v>
                </c:pt>
                <c:pt idx="469">
                  <c:v>1.0106382978723405</c:v>
                </c:pt>
                <c:pt idx="470">
                  <c:v>1.0106382978723405</c:v>
                </c:pt>
                <c:pt idx="471">
                  <c:v>1.0106382978723405</c:v>
                </c:pt>
                <c:pt idx="472">
                  <c:v>1.0106382978723405</c:v>
                </c:pt>
                <c:pt idx="473">
                  <c:v>1.0106382978723405</c:v>
                </c:pt>
                <c:pt idx="474">
                  <c:v>1.0106382978723405</c:v>
                </c:pt>
                <c:pt idx="475">
                  <c:v>1.0106382978723405</c:v>
                </c:pt>
                <c:pt idx="476">
                  <c:v>1.0106382978723405</c:v>
                </c:pt>
                <c:pt idx="477">
                  <c:v>1.0106382978723405</c:v>
                </c:pt>
                <c:pt idx="478">
                  <c:v>1.0106382978723405</c:v>
                </c:pt>
                <c:pt idx="479">
                  <c:v>1.0106382978723405</c:v>
                </c:pt>
                <c:pt idx="480">
                  <c:v>1.0106382978723405</c:v>
                </c:pt>
                <c:pt idx="481">
                  <c:v>1.0106382978723405</c:v>
                </c:pt>
                <c:pt idx="482">
                  <c:v>1.0106382978723405</c:v>
                </c:pt>
                <c:pt idx="483">
                  <c:v>1.0106382978723405</c:v>
                </c:pt>
                <c:pt idx="484">
                  <c:v>1.0106382978723405</c:v>
                </c:pt>
                <c:pt idx="485">
                  <c:v>1.0106382978723405</c:v>
                </c:pt>
                <c:pt idx="486">
                  <c:v>1.0106382978723405</c:v>
                </c:pt>
                <c:pt idx="487">
                  <c:v>1.0106382978723405</c:v>
                </c:pt>
                <c:pt idx="488">
                  <c:v>1.0106382978723405</c:v>
                </c:pt>
                <c:pt idx="489">
                  <c:v>1.0106382978723405</c:v>
                </c:pt>
                <c:pt idx="490">
                  <c:v>1.0106382978723405</c:v>
                </c:pt>
                <c:pt idx="491">
                  <c:v>1.0106382978723405</c:v>
                </c:pt>
                <c:pt idx="492">
                  <c:v>1.0106382978723405</c:v>
                </c:pt>
                <c:pt idx="493">
                  <c:v>1.0106382978723405</c:v>
                </c:pt>
                <c:pt idx="494">
                  <c:v>1.0106382978723405</c:v>
                </c:pt>
                <c:pt idx="495">
                  <c:v>1.0106382978723405</c:v>
                </c:pt>
                <c:pt idx="496">
                  <c:v>1.0106382978723405</c:v>
                </c:pt>
                <c:pt idx="497">
                  <c:v>1.0106382978723405</c:v>
                </c:pt>
                <c:pt idx="498">
                  <c:v>1.0106382978723405</c:v>
                </c:pt>
                <c:pt idx="499">
                  <c:v>1.0106382978723405</c:v>
                </c:pt>
              </c:numCache>
            </c:numRef>
          </c:val>
          <c:smooth val="0"/>
          <c:extLst>
            <c:ext xmlns:c16="http://schemas.microsoft.com/office/drawing/2014/chart" uri="{C3380CC4-5D6E-409C-BE32-E72D297353CC}">
              <c16:uniqueId val="{00000000-05F8-45D4-83C8-154A3CE03442}"/>
            </c:ext>
          </c:extLst>
        </c:ser>
        <c:ser>
          <c:idx val="1"/>
          <c:order val="1"/>
          <c:tx>
            <c:strRef>
              <c:f>Sheet1!$H$1</c:f>
              <c:strCache>
                <c:ptCount val="1"/>
                <c:pt idx="0">
                  <c:v>成本函数</c:v>
                </c:pt>
              </c:strCache>
            </c:strRef>
          </c:tx>
          <c:spPr>
            <a:ln w="28575" cap="rnd">
              <a:solidFill>
                <a:schemeClr val="accent2"/>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Sheet1!$H$2:$H$501</c:f>
              <c:numCache>
                <c:formatCode>General</c:formatCode>
                <c:ptCount val="500"/>
                <c:pt idx="0">
                  <c:v>9.999900002397751E-6</c:v>
                </c:pt>
                <c:pt idx="1">
                  <c:v>9.999900002397751E-6</c:v>
                </c:pt>
                <c:pt idx="2">
                  <c:v>9.999900002397751E-6</c:v>
                </c:pt>
                <c:pt idx="3">
                  <c:v>9.999900002397751E-6</c:v>
                </c:pt>
                <c:pt idx="4">
                  <c:v>9.999900002397751E-6</c:v>
                </c:pt>
                <c:pt idx="5">
                  <c:v>9.999900002397751E-6</c:v>
                </c:pt>
                <c:pt idx="6">
                  <c:v>9.999900002397751E-6</c:v>
                </c:pt>
                <c:pt idx="7">
                  <c:v>0.70000299996999971</c:v>
                </c:pt>
                <c:pt idx="8">
                  <c:v>0.70000299996999971</c:v>
                </c:pt>
                <c:pt idx="9">
                  <c:v>0.70000299996999971</c:v>
                </c:pt>
                <c:pt idx="10">
                  <c:v>0.70000299996999971</c:v>
                </c:pt>
                <c:pt idx="11">
                  <c:v>0.70000299996999971</c:v>
                </c:pt>
                <c:pt idx="12">
                  <c:v>0.70000299996999971</c:v>
                </c:pt>
                <c:pt idx="13">
                  <c:v>0.70000299996999971</c:v>
                </c:pt>
                <c:pt idx="14">
                  <c:v>0.70000299996999971</c:v>
                </c:pt>
                <c:pt idx="15">
                  <c:v>0.70000299996999971</c:v>
                </c:pt>
                <c:pt idx="16">
                  <c:v>0.70000299996999971</c:v>
                </c:pt>
                <c:pt idx="17">
                  <c:v>0.70000299996999971</c:v>
                </c:pt>
                <c:pt idx="18">
                  <c:v>0.70000299996999971</c:v>
                </c:pt>
                <c:pt idx="19">
                  <c:v>0.70000299996999971</c:v>
                </c:pt>
                <c:pt idx="20">
                  <c:v>0.70000299996999971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0.70000299996999971</c:v>
                </c:pt>
                <c:pt idx="283">
                  <c:v>0.70000299996999971</c:v>
                </c:pt>
                <c:pt idx="284">
                  <c:v>0.70000299996999971</c:v>
                </c:pt>
                <c:pt idx="285">
                  <c:v>0.70000299996999971</c:v>
                </c:pt>
                <c:pt idx="286">
                  <c:v>0.70000299996999971</c:v>
                </c:pt>
                <c:pt idx="287">
                  <c:v>0.70000299996999971</c:v>
                </c:pt>
                <c:pt idx="288">
                  <c:v>0.70000299996999971</c:v>
                </c:pt>
                <c:pt idx="289">
                  <c:v>0.70000299996999971</c:v>
                </c:pt>
                <c:pt idx="290">
                  <c:v>0.70000299996999971</c:v>
                </c:pt>
                <c:pt idx="291">
                  <c:v>0.70000299996999971</c:v>
                </c:pt>
                <c:pt idx="292">
                  <c:v>0.70000299996999971</c:v>
                </c:pt>
                <c:pt idx="293">
                  <c:v>0.70000299996999971</c:v>
                </c:pt>
                <c:pt idx="294">
                  <c:v>0.70000299996999971</c:v>
                </c:pt>
                <c:pt idx="295">
                  <c:v>0.70000299996999971</c:v>
                </c:pt>
                <c:pt idx="296">
                  <c:v>0.70000299996999971</c:v>
                </c:pt>
                <c:pt idx="297">
                  <c:v>0.70000299996999971</c:v>
                </c:pt>
                <c:pt idx="298">
                  <c:v>0.70000299996999971</c:v>
                </c:pt>
                <c:pt idx="299">
                  <c:v>0.70000299996999971</c:v>
                </c:pt>
                <c:pt idx="300">
                  <c:v>0.70000299996999971</c:v>
                </c:pt>
                <c:pt idx="301">
                  <c:v>0.70000299996999971</c:v>
                </c:pt>
                <c:pt idx="302">
                  <c:v>0.70000299996999971</c:v>
                </c:pt>
                <c:pt idx="303">
                  <c:v>0.70000299996999971</c:v>
                </c:pt>
                <c:pt idx="304">
                  <c:v>0.70000299996999971</c:v>
                </c:pt>
                <c:pt idx="305">
                  <c:v>0.70000299996999971</c:v>
                </c:pt>
                <c:pt idx="306">
                  <c:v>0.70000299996999971</c:v>
                </c:pt>
                <c:pt idx="307">
                  <c:v>0.70000299996999971</c:v>
                </c:pt>
                <c:pt idx="308">
                  <c:v>0.70000299996999971</c:v>
                </c:pt>
                <c:pt idx="309">
                  <c:v>0.70000299996999971</c:v>
                </c:pt>
                <c:pt idx="310">
                  <c:v>0.70000299996999971</c:v>
                </c:pt>
                <c:pt idx="311">
                  <c:v>0.70000299996999971</c:v>
                </c:pt>
                <c:pt idx="312">
                  <c:v>0.70000299996999971</c:v>
                </c:pt>
                <c:pt idx="313">
                  <c:v>0.70000299996999971</c:v>
                </c:pt>
                <c:pt idx="314">
                  <c:v>0.70000299996999971</c:v>
                </c:pt>
                <c:pt idx="315">
                  <c:v>0.70000299996999971</c:v>
                </c:pt>
                <c:pt idx="316">
                  <c:v>0.70000299996999971</c:v>
                </c:pt>
                <c:pt idx="317">
                  <c:v>0.70000299996999971</c:v>
                </c:pt>
                <c:pt idx="318">
                  <c:v>0.70000299996999971</c:v>
                </c:pt>
                <c:pt idx="319">
                  <c:v>0.70000299996999971</c:v>
                </c:pt>
                <c:pt idx="320">
                  <c:v>0.70000299996999971</c:v>
                </c:pt>
                <c:pt idx="321">
                  <c:v>0.70000299996999971</c:v>
                </c:pt>
                <c:pt idx="322">
                  <c:v>0.70000299996999971</c:v>
                </c:pt>
                <c:pt idx="323">
                  <c:v>0.70000299996999971</c:v>
                </c:pt>
                <c:pt idx="324">
                  <c:v>0.70000299996999971</c:v>
                </c:pt>
                <c:pt idx="325">
                  <c:v>0.70000299996999971</c:v>
                </c:pt>
                <c:pt idx="326">
                  <c:v>0.70000299996999971</c:v>
                </c:pt>
                <c:pt idx="327">
                  <c:v>0.70000299996999971</c:v>
                </c:pt>
                <c:pt idx="328">
                  <c:v>0.70000299996999971</c:v>
                </c:pt>
                <c:pt idx="329">
                  <c:v>0.70000299996999971</c:v>
                </c:pt>
                <c:pt idx="330">
                  <c:v>0.70000299996999971</c:v>
                </c:pt>
                <c:pt idx="331">
                  <c:v>0.70000299996999971</c:v>
                </c:pt>
                <c:pt idx="332">
                  <c:v>0.70000299996999971</c:v>
                </c:pt>
                <c:pt idx="333">
                  <c:v>0.70000299996999971</c:v>
                </c:pt>
                <c:pt idx="334">
                  <c:v>0.70000299996999971</c:v>
                </c:pt>
                <c:pt idx="335">
                  <c:v>0.70000299996999971</c:v>
                </c:pt>
                <c:pt idx="336">
                  <c:v>0.70000299996999971</c:v>
                </c:pt>
                <c:pt idx="337">
                  <c:v>0.70000299996999971</c:v>
                </c:pt>
                <c:pt idx="338">
                  <c:v>0.70000299996999971</c:v>
                </c:pt>
                <c:pt idx="339">
                  <c:v>0.70000299996999971</c:v>
                </c:pt>
                <c:pt idx="340">
                  <c:v>0.70000299996999971</c:v>
                </c:pt>
                <c:pt idx="341">
                  <c:v>0.70000299996999971</c:v>
                </c:pt>
                <c:pt idx="342">
                  <c:v>0.70000299996999971</c:v>
                </c:pt>
                <c:pt idx="343">
                  <c:v>0.70000299996999971</c:v>
                </c:pt>
                <c:pt idx="344">
                  <c:v>0.70000299996999971</c:v>
                </c:pt>
                <c:pt idx="345">
                  <c:v>0.70000299996999971</c:v>
                </c:pt>
                <c:pt idx="346">
                  <c:v>0.70000299996999971</c:v>
                </c:pt>
                <c:pt idx="347">
                  <c:v>0.70000299996999971</c:v>
                </c:pt>
                <c:pt idx="348">
                  <c:v>0.70000299996999971</c:v>
                </c:pt>
                <c:pt idx="349">
                  <c:v>0.70000299996999971</c:v>
                </c:pt>
                <c:pt idx="350">
                  <c:v>0.70000299996999971</c:v>
                </c:pt>
                <c:pt idx="351">
                  <c:v>0.70000299996999971</c:v>
                </c:pt>
                <c:pt idx="352">
                  <c:v>0.70000299996999971</c:v>
                </c:pt>
                <c:pt idx="353">
                  <c:v>0.70000299996999971</c:v>
                </c:pt>
                <c:pt idx="354">
                  <c:v>0.70000299996999971</c:v>
                </c:pt>
                <c:pt idx="355">
                  <c:v>0.70000299996999971</c:v>
                </c:pt>
                <c:pt idx="356">
                  <c:v>0.70000299996999971</c:v>
                </c:pt>
                <c:pt idx="357">
                  <c:v>0.70000299996999971</c:v>
                </c:pt>
                <c:pt idx="358">
                  <c:v>0.70000299996999971</c:v>
                </c:pt>
                <c:pt idx="359">
                  <c:v>0.70000299996999971</c:v>
                </c:pt>
                <c:pt idx="360">
                  <c:v>0.70000299996999971</c:v>
                </c:pt>
                <c:pt idx="361">
                  <c:v>0.70000299996999971</c:v>
                </c:pt>
                <c:pt idx="362">
                  <c:v>0.70000299996999971</c:v>
                </c:pt>
                <c:pt idx="363">
                  <c:v>0.70000299996999971</c:v>
                </c:pt>
                <c:pt idx="364">
                  <c:v>0.70000299996999971</c:v>
                </c:pt>
                <c:pt idx="365">
                  <c:v>0.70000299996999971</c:v>
                </c:pt>
                <c:pt idx="366">
                  <c:v>0.70000299996999971</c:v>
                </c:pt>
                <c:pt idx="367">
                  <c:v>0.70000299996999971</c:v>
                </c:pt>
                <c:pt idx="368">
                  <c:v>0.70000299996999971</c:v>
                </c:pt>
                <c:pt idx="369">
                  <c:v>0.70000299996999971</c:v>
                </c:pt>
                <c:pt idx="370">
                  <c:v>0.70000299996999971</c:v>
                </c:pt>
                <c:pt idx="371">
                  <c:v>0.70000299996999971</c:v>
                </c:pt>
                <c:pt idx="372">
                  <c:v>0.70000299996999971</c:v>
                </c:pt>
                <c:pt idx="373">
                  <c:v>0.70000299996999971</c:v>
                </c:pt>
                <c:pt idx="374">
                  <c:v>0.70000299996999971</c:v>
                </c:pt>
                <c:pt idx="375">
                  <c:v>0.70000299996999971</c:v>
                </c:pt>
                <c:pt idx="376">
                  <c:v>0.70000299996999971</c:v>
                </c:pt>
                <c:pt idx="377">
                  <c:v>0.70000299996999971</c:v>
                </c:pt>
                <c:pt idx="378">
                  <c:v>0.70000299996999971</c:v>
                </c:pt>
                <c:pt idx="379">
                  <c:v>0.70000299996999971</c:v>
                </c:pt>
                <c:pt idx="380">
                  <c:v>0.70000299996999971</c:v>
                </c:pt>
                <c:pt idx="381">
                  <c:v>0.70000299996999971</c:v>
                </c:pt>
                <c:pt idx="382">
                  <c:v>0.70000299996999971</c:v>
                </c:pt>
                <c:pt idx="383">
                  <c:v>0.70000299996999971</c:v>
                </c:pt>
                <c:pt idx="384">
                  <c:v>0.70000299996999971</c:v>
                </c:pt>
                <c:pt idx="385">
                  <c:v>0.70000299996999971</c:v>
                </c:pt>
                <c:pt idx="386">
                  <c:v>0.70000299996999971</c:v>
                </c:pt>
                <c:pt idx="387">
                  <c:v>0.70000299996999971</c:v>
                </c:pt>
                <c:pt idx="388">
                  <c:v>0.70000299996999971</c:v>
                </c:pt>
                <c:pt idx="389">
                  <c:v>0.70000299996999971</c:v>
                </c:pt>
                <c:pt idx="390">
                  <c:v>0.70000299996999971</c:v>
                </c:pt>
                <c:pt idx="391">
                  <c:v>0.70000299996999971</c:v>
                </c:pt>
                <c:pt idx="392">
                  <c:v>0.70000299996999971</c:v>
                </c:pt>
                <c:pt idx="393">
                  <c:v>0.70000299996999971</c:v>
                </c:pt>
                <c:pt idx="394">
                  <c:v>0.70000299996999971</c:v>
                </c:pt>
                <c:pt idx="395">
                  <c:v>0.70000299996999971</c:v>
                </c:pt>
                <c:pt idx="396">
                  <c:v>0.70000299996999971</c:v>
                </c:pt>
                <c:pt idx="397">
                  <c:v>0.70000299996999971</c:v>
                </c:pt>
                <c:pt idx="398">
                  <c:v>0.70000299996999971</c:v>
                </c:pt>
                <c:pt idx="399">
                  <c:v>0.70000299996999971</c:v>
                </c:pt>
                <c:pt idx="400">
                  <c:v>0.70000299996999971</c:v>
                </c:pt>
                <c:pt idx="401">
                  <c:v>0.70000299996999971</c:v>
                </c:pt>
                <c:pt idx="402">
                  <c:v>0.70000299996999971</c:v>
                </c:pt>
                <c:pt idx="403">
                  <c:v>0.70000299996999971</c:v>
                </c:pt>
                <c:pt idx="404">
                  <c:v>0.70000299996999971</c:v>
                </c:pt>
                <c:pt idx="405">
                  <c:v>0.70000299996999971</c:v>
                </c:pt>
                <c:pt idx="406">
                  <c:v>0.70000299996999971</c:v>
                </c:pt>
                <c:pt idx="407">
                  <c:v>0.70000299996999971</c:v>
                </c:pt>
                <c:pt idx="408">
                  <c:v>0.70000299996999971</c:v>
                </c:pt>
                <c:pt idx="409">
                  <c:v>0.70000299996999971</c:v>
                </c:pt>
                <c:pt idx="410">
                  <c:v>0.70000299996999971</c:v>
                </c:pt>
                <c:pt idx="411">
                  <c:v>0.70000299996999971</c:v>
                </c:pt>
                <c:pt idx="412">
                  <c:v>0.70000299996999971</c:v>
                </c:pt>
                <c:pt idx="413">
                  <c:v>0.70000299996999971</c:v>
                </c:pt>
                <c:pt idx="414">
                  <c:v>0.70000299996999971</c:v>
                </c:pt>
                <c:pt idx="415">
                  <c:v>0.70000299996999971</c:v>
                </c:pt>
                <c:pt idx="416">
                  <c:v>0.70000299996999971</c:v>
                </c:pt>
                <c:pt idx="417">
                  <c:v>0.70000299996999971</c:v>
                </c:pt>
                <c:pt idx="418">
                  <c:v>0.70000299996999971</c:v>
                </c:pt>
                <c:pt idx="419">
                  <c:v>0.70000299996999971</c:v>
                </c:pt>
                <c:pt idx="420">
                  <c:v>0.70000299996999971</c:v>
                </c:pt>
                <c:pt idx="421">
                  <c:v>0.70000299996999971</c:v>
                </c:pt>
                <c:pt idx="422">
                  <c:v>0.70000299996999971</c:v>
                </c:pt>
                <c:pt idx="423">
                  <c:v>0.70000299996999971</c:v>
                </c:pt>
                <c:pt idx="424">
                  <c:v>0.70000299996999971</c:v>
                </c:pt>
                <c:pt idx="425">
                  <c:v>0.70000299996999971</c:v>
                </c:pt>
                <c:pt idx="426">
                  <c:v>0.70000299996999971</c:v>
                </c:pt>
                <c:pt idx="427">
                  <c:v>0.70000299996999971</c:v>
                </c:pt>
                <c:pt idx="428">
                  <c:v>0.70000299996999971</c:v>
                </c:pt>
                <c:pt idx="429">
                  <c:v>0.70000299996999971</c:v>
                </c:pt>
                <c:pt idx="430">
                  <c:v>0.70000299996999971</c:v>
                </c:pt>
                <c:pt idx="431">
                  <c:v>0.70000299996999971</c:v>
                </c:pt>
                <c:pt idx="432">
                  <c:v>0.70000299996999971</c:v>
                </c:pt>
                <c:pt idx="433">
                  <c:v>0.70000299996999971</c:v>
                </c:pt>
                <c:pt idx="434">
                  <c:v>0.70000299996999971</c:v>
                </c:pt>
                <c:pt idx="435">
                  <c:v>0.70000299996999971</c:v>
                </c:pt>
                <c:pt idx="436">
                  <c:v>0.70000299996999971</c:v>
                </c:pt>
                <c:pt idx="437">
                  <c:v>0.70000299996999971</c:v>
                </c:pt>
                <c:pt idx="438">
                  <c:v>0.70000299996999971</c:v>
                </c:pt>
                <c:pt idx="439">
                  <c:v>0.70000299996999971</c:v>
                </c:pt>
                <c:pt idx="440">
                  <c:v>0.70000299996999971</c:v>
                </c:pt>
                <c:pt idx="441">
                  <c:v>0.70000299996999971</c:v>
                </c:pt>
                <c:pt idx="442">
                  <c:v>0.70000299996999971</c:v>
                </c:pt>
                <c:pt idx="443">
                  <c:v>0.70000299996999971</c:v>
                </c:pt>
                <c:pt idx="444">
                  <c:v>0.70000299996999971</c:v>
                </c:pt>
                <c:pt idx="445">
                  <c:v>0.70000299996999971</c:v>
                </c:pt>
                <c:pt idx="446">
                  <c:v>0.70000299996999971</c:v>
                </c:pt>
                <c:pt idx="447">
                  <c:v>0.70000299996999971</c:v>
                </c:pt>
                <c:pt idx="448">
                  <c:v>0.70000299996999971</c:v>
                </c:pt>
                <c:pt idx="449">
                  <c:v>0.70000299996999971</c:v>
                </c:pt>
                <c:pt idx="450">
                  <c:v>0.70000299996999971</c:v>
                </c:pt>
                <c:pt idx="451">
                  <c:v>0.70000299996999971</c:v>
                </c:pt>
                <c:pt idx="452">
                  <c:v>0.70000299996999971</c:v>
                </c:pt>
                <c:pt idx="453">
                  <c:v>0.70000299996999971</c:v>
                </c:pt>
                <c:pt idx="454">
                  <c:v>0.70000299996999971</c:v>
                </c:pt>
                <c:pt idx="455">
                  <c:v>0.70000299996999971</c:v>
                </c:pt>
                <c:pt idx="456">
                  <c:v>0.70000299996999971</c:v>
                </c:pt>
                <c:pt idx="457">
                  <c:v>0.70000299996999971</c:v>
                </c:pt>
                <c:pt idx="458">
                  <c:v>0.70000299996999971</c:v>
                </c:pt>
                <c:pt idx="459">
                  <c:v>0.70000299996999971</c:v>
                </c:pt>
                <c:pt idx="460">
                  <c:v>0.70000299996999971</c:v>
                </c:pt>
                <c:pt idx="461">
                  <c:v>0.70000299996999971</c:v>
                </c:pt>
                <c:pt idx="462">
                  <c:v>0.70000299996999971</c:v>
                </c:pt>
                <c:pt idx="463">
                  <c:v>0.70000299996999971</c:v>
                </c:pt>
                <c:pt idx="464">
                  <c:v>0.70000299996999971</c:v>
                </c:pt>
                <c:pt idx="465">
                  <c:v>0.70000299996999971</c:v>
                </c:pt>
                <c:pt idx="466">
                  <c:v>0.70000299996999971</c:v>
                </c:pt>
                <c:pt idx="467">
                  <c:v>0.70000299996999971</c:v>
                </c:pt>
                <c:pt idx="468">
                  <c:v>0.70000299996999971</c:v>
                </c:pt>
                <c:pt idx="469">
                  <c:v>0.70000299996999971</c:v>
                </c:pt>
                <c:pt idx="470">
                  <c:v>0.70000299996999971</c:v>
                </c:pt>
                <c:pt idx="471">
                  <c:v>0.70000299996999971</c:v>
                </c:pt>
                <c:pt idx="472">
                  <c:v>0.70000299996999971</c:v>
                </c:pt>
                <c:pt idx="473">
                  <c:v>0.70000299996999971</c:v>
                </c:pt>
                <c:pt idx="474">
                  <c:v>0.70000299996999971</c:v>
                </c:pt>
                <c:pt idx="475">
                  <c:v>0.70000299996999971</c:v>
                </c:pt>
                <c:pt idx="476">
                  <c:v>0.70000299996999971</c:v>
                </c:pt>
                <c:pt idx="477">
                  <c:v>0.70000299996999971</c:v>
                </c:pt>
                <c:pt idx="478">
                  <c:v>0.70000299996999971</c:v>
                </c:pt>
                <c:pt idx="479">
                  <c:v>0.70000299996999971</c:v>
                </c:pt>
                <c:pt idx="480">
                  <c:v>0.70000299996999971</c:v>
                </c:pt>
                <c:pt idx="481">
                  <c:v>0.70000299996999971</c:v>
                </c:pt>
                <c:pt idx="482">
                  <c:v>0.70000299996999971</c:v>
                </c:pt>
                <c:pt idx="483">
                  <c:v>0.70000299996999971</c:v>
                </c:pt>
                <c:pt idx="484">
                  <c:v>0.70000299996999971</c:v>
                </c:pt>
                <c:pt idx="485">
                  <c:v>0.70000299996999971</c:v>
                </c:pt>
                <c:pt idx="486">
                  <c:v>0.70000299996999971</c:v>
                </c:pt>
                <c:pt idx="487">
                  <c:v>0.70000299996999971</c:v>
                </c:pt>
                <c:pt idx="488">
                  <c:v>0.70000299996999971</c:v>
                </c:pt>
                <c:pt idx="489">
                  <c:v>0.70000299996999971</c:v>
                </c:pt>
                <c:pt idx="490">
                  <c:v>0.70000299996999971</c:v>
                </c:pt>
                <c:pt idx="491">
                  <c:v>0.70000299996999971</c:v>
                </c:pt>
                <c:pt idx="492">
                  <c:v>0.70000299996999971</c:v>
                </c:pt>
                <c:pt idx="493">
                  <c:v>0.70000299996999971</c:v>
                </c:pt>
                <c:pt idx="494">
                  <c:v>0.70000299996999971</c:v>
                </c:pt>
                <c:pt idx="495">
                  <c:v>0.70000299996999971</c:v>
                </c:pt>
                <c:pt idx="496">
                  <c:v>0.70000299996999971</c:v>
                </c:pt>
                <c:pt idx="497">
                  <c:v>0.70000299996999971</c:v>
                </c:pt>
                <c:pt idx="498">
                  <c:v>0.70000299996999971</c:v>
                </c:pt>
                <c:pt idx="499">
                  <c:v>0.70000299996999971</c:v>
                </c:pt>
              </c:numCache>
            </c:numRef>
          </c:val>
          <c:smooth val="0"/>
          <c:extLst>
            <c:ext xmlns:c16="http://schemas.microsoft.com/office/drawing/2014/chart" uri="{C3380CC4-5D6E-409C-BE32-E72D297353CC}">
              <c16:uniqueId val="{00000001-05F8-45D4-83C8-154A3CE03442}"/>
            </c:ext>
          </c:extLst>
        </c:ser>
        <c:ser>
          <c:idx val="2"/>
          <c:order val="2"/>
          <c:tx>
            <c:strRef>
              <c:f>Sheet1!$I$1</c:f>
              <c:strCache>
                <c:ptCount val="1"/>
                <c:pt idx="0">
                  <c:v>总适应度值</c:v>
                </c:pt>
              </c:strCache>
            </c:strRef>
          </c:tx>
          <c:spPr>
            <a:ln w="28575" cap="rnd">
              <a:solidFill>
                <a:schemeClr val="accent3"/>
              </a:solidFill>
              <a:round/>
            </a:ln>
            <a:effectLst/>
          </c:spPr>
          <c:marker>
            <c:symbol val="none"/>
          </c:marker>
          <c:cat>
            <c:numRef>
              <c:f>Sheet1!$F$2:$F$501</c:f>
              <c:numCache>
                <c:formatCode>General</c:formatCode>
                <c:ptCount val="5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numCache>
            </c:numRef>
          </c:cat>
          <c:val>
            <c:numRef>
              <c:f>Sheet1!$I$2:$I$501</c:f>
              <c:numCache>
                <c:formatCode>General</c:formatCode>
                <c:ptCount val="500"/>
                <c:pt idx="0">
                  <c:v>9.094613257905601E-2</c:v>
                </c:pt>
                <c:pt idx="1">
                  <c:v>0.24080580214691666</c:v>
                </c:pt>
                <c:pt idx="2">
                  <c:v>0.24080580214691666</c:v>
                </c:pt>
                <c:pt idx="3">
                  <c:v>0.24080580214691666</c:v>
                </c:pt>
                <c:pt idx="4">
                  <c:v>0.24080580214691666</c:v>
                </c:pt>
                <c:pt idx="5">
                  <c:v>0.24080580214691666</c:v>
                </c:pt>
                <c:pt idx="6">
                  <c:v>0.24080580214691666</c:v>
                </c:pt>
                <c:pt idx="7">
                  <c:v>0.30596350400297456</c:v>
                </c:pt>
                <c:pt idx="8">
                  <c:v>0.30596350400297456</c:v>
                </c:pt>
                <c:pt idx="9">
                  <c:v>0.30596350400297456</c:v>
                </c:pt>
                <c:pt idx="10">
                  <c:v>0.30596350400297456</c:v>
                </c:pt>
                <c:pt idx="11">
                  <c:v>0.30596350400297456</c:v>
                </c:pt>
                <c:pt idx="12">
                  <c:v>0.30596350400297456</c:v>
                </c:pt>
                <c:pt idx="13">
                  <c:v>0.30596350400297456</c:v>
                </c:pt>
                <c:pt idx="14">
                  <c:v>0.30596350400297456</c:v>
                </c:pt>
                <c:pt idx="15">
                  <c:v>0.30596350400297456</c:v>
                </c:pt>
                <c:pt idx="16">
                  <c:v>0.30596350400297456</c:v>
                </c:pt>
                <c:pt idx="17">
                  <c:v>0.30596350400297456</c:v>
                </c:pt>
                <c:pt idx="18">
                  <c:v>0.30596350400297456</c:v>
                </c:pt>
                <c:pt idx="19">
                  <c:v>0.30596350400297456</c:v>
                </c:pt>
                <c:pt idx="20">
                  <c:v>0.30596350400297456</c:v>
                </c:pt>
                <c:pt idx="21">
                  <c:v>0.4743426831816831</c:v>
                </c:pt>
                <c:pt idx="22">
                  <c:v>0.4743426831816831</c:v>
                </c:pt>
                <c:pt idx="23">
                  <c:v>0.4743426831816831</c:v>
                </c:pt>
                <c:pt idx="24">
                  <c:v>0.4743426831816831</c:v>
                </c:pt>
                <c:pt idx="25">
                  <c:v>0.4743426831816831</c:v>
                </c:pt>
                <c:pt idx="26">
                  <c:v>0.4743426831816831</c:v>
                </c:pt>
                <c:pt idx="27">
                  <c:v>0.4743426831816831</c:v>
                </c:pt>
                <c:pt idx="28">
                  <c:v>0.4743426831816831</c:v>
                </c:pt>
                <c:pt idx="29">
                  <c:v>0.4743426831816831</c:v>
                </c:pt>
                <c:pt idx="30">
                  <c:v>0.4743426831816831</c:v>
                </c:pt>
                <c:pt idx="31">
                  <c:v>0.4743426831816831</c:v>
                </c:pt>
                <c:pt idx="32">
                  <c:v>0.4743426831816831</c:v>
                </c:pt>
                <c:pt idx="33">
                  <c:v>0.4743426831816831</c:v>
                </c:pt>
                <c:pt idx="34">
                  <c:v>0.4743426831816831</c:v>
                </c:pt>
                <c:pt idx="35">
                  <c:v>0.4743426831816831</c:v>
                </c:pt>
                <c:pt idx="36">
                  <c:v>0.4743426831816831</c:v>
                </c:pt>
                <c:pt idx="37">
                  <c:v>0.4743426831816831</c:v>
                </c:pt>
                <c:pt idx="38">
                  <c:v>0.4743426831816831</c:v>
                </c:pt>
                <c:pt idx="39">
                  <c:v>0.4743426831816831</c:v>
                </c:pt>
                <c:pt idx="40">
                  <c:v>0.4743426831816831</c:v>
                </c:pt>
                <c:pt idx="41">
                  <c:v>0.4743426831816831</c:v>
                </c:pt>
                <c:pt idx="42">
                  <c:v>0.4743426831816831</c:v>
                </c:pt>
                <c:pt idx="43">
                  <c:v>0.4743426831816831</c:v>
                </c:pt>
                <c:pt idx="44">
                  <c:v>0.4743426831816831</c:v>
                </c:pt>
                <c:pt idx="45">
                  <c:v>0.4743426831816831</c:v>
                </c:pt>
                <c:pt idx="46">
                  <c:v>0.4743426831816831</c:v>
                </c:pt>
                <c:pt idx="47">
                  <c:v>0.4743426831816831</c:v>
                </c:pt>
                <c:pt idx="48">
                  <c:v>0.4743426831816831</c:v>
                </c:pt>
                <c:pt idx="49">
                  <c:v>0.4743426831816831</c:v>
                </c:pt>
                <c:pt idx="50">
                  <c:v>0.4743426831816831</c:v>
                </c:pt>
                <c:pt idx="51">
                  <c:v>0.4743426831816831</c:v>
                </c:pt>
                <c:pt idx="52">
                  <c:v>0.4743426831816831</c:v>
                </c:pt>
                <c:pt idx="53">
                  <c:v>0.4743426831816831</c:v>
                </c:pt>
                <c:pt idx="54">
                  <c:v>0.4743426831816831</c:v>
                </c:pt>
                <c:pt idx="55">
                  <c:v>0.4743426831816831</c:v>
                </c:pt>
                <c:pt idx="56">
                  <c:v>0.4743426831816831</c:v>
                </c:pt>
                <c:pt idx="57">
                  <c:v>0.4743426831816831</c:v>
                </c:pt>
                <c:pt idx="58">
                  <c:v>0.4743426831816831</c:v>
                </c:pt>
                <c:pt idx="59">
                  <c:v>0.4743426831816831</c:v>
                </c:pt>
                <c:pt idx="60">
                  <c:v>0.4743426831816831</c:v>
                </c:pt>
                <c:pt idx="61">
                  <c:v>0.4743426831816831</c:v>
                </c:pt>
                <c:pt idx="62">
                  <c:v>0.4743426831816831</c:v>
                </c:pt>
                <c:pt idx="63">
                  <c:v>0.4743426831816831</c:v>
                </c:pt>
                <c:pt idx="64">
                  <c:v>0.4743426831816831</c:v>
                </c:pt>
                <c:pt idx="65">
                  <c:v>0.4743426831816831</c:v>
                </c:pt>
                <c:pt idx="66">
                  <c:v>0.4743426831816831</c:v>
                </c:pt>
                <c:pt idx="67">
                  <c:v>0.4743426831816831</c:v>
                </c:pt>
                <c:pt idx="68">
                  <c:v>0.4743426831816831</c:v>
                </c:pt>
                <c:pt idx="69">
                  <c:v>0.59813451260084205</c:v>
                </c:pt>
                <c:pt idx="70">
                  <c:v>0.59813451260084205</c:v>
                </c:pt>
                <c:pt idx="71">
                  <c:v>0.59813451260084205</c:v>
                </c:pt>
                <c:pt idx="72">
                  <c:v>0.59813451260084205</c:v>
                </c:pt>
                <c:pt idx="73">
                  <c:v>0.59813451260084205</c:v>
                </c:pt>
                <c:pt idx="74">
                  <c:v>0.59813451260084205</c:v>
                </c:pt>
                <c:pt idx="75">
                  <c:v>0.59813451260084205</c:v>
                </c:pt>
                <c:pt idx="76">
                  <c:v>0.59813451260084205</c:v>
                </c:pt>
                <c:pt idx="77">
                  <c:v>0.59813451260084205</c:v>
                </c:pt>
                <c:pt idx="78">
                  <c:v>0.59813451260084205</c:v>
                </c:pt>
                <c:pt idx="79">
                  <c:v>0.59813451260084205</c:v>
                </c:pt>
                <c:pt idx="80">
                  <c:v>0.59813451260084205</c:v>
                </c:pt>
                <c:pt idx="81">
                  <c:v>0.59813451260084205</c:v>
                </c:pt>
                <c:pt idx="82">
                  <c:v>0.59813451260084205</c:v>
                </c:pt>
                <c:pt idx="83">
                  <c:v>0.59813451260084205</c:v>
                </c:pt>
                <c:pt idx="84">
                  <c:v>0.59813451260084205</c:v>
                </c:pt>
                <c:pt idx="85">
                  <c:v>0.59813451260084205</c:v>
                </c:pt>
                <c:pt idx="86">
                  <c:v>0.59813451260084205</c:v>
                </c:pt>
                <c:pt idx="87">
                  <c:v>0.59813451260084205</c:v>
                </c:pt>
                <c:pt idx="88">
                  <c:v>0.59813451260084205</c:v>
                </c:pt>
                <c:pt idx="89">
                  <c:v>0.77384735440518582</c:v>
                </c:pt>
                <c:pt idx="90">
                  <c:v>0.77384735440518582</c:v>
                </c:pt>
                <c:pt idx="91">
                  <c:v>0.77384735440518582</c:v>
                </c:pt>
                <c:pt idx="92">
                  <c:v>0.77384735440518582</c:v>
                </c:pt>
                <c:pt idx="93">
                  <c:v>0.77384735440518582</c:v>
                </c:pt>
                <c:pt idx="94">
                  <c:v>0.77384735440518582</c:v>
                </c:pt>
                <c:pt idx="95">
                  <c:v>0.77384735440518582</c:v>
                </c:pt>
                <c:pt idx="96">
                  <c:v>0.77384735440518582</c:v>
                </c:pt>
                <c:pt idx="97">
                  <c:v>0.77384735440518582</c:v>
                </c:pt>
                <c:pt idx="98">
                  <c:v>0.77384735440518582</c:v>
                </c:pt>
                <c:pt idx="99">
                  <c:v>0.77384735440518582</c:v>
                </c:pt>
                <c:pt idx="100">
                  <c:v>0.77384735440518582</c:v>
                </c:pt>
                <c:pt idx="101">
                  <c:v>0.77384735440518582</c:v>
                </c:pt>
                <c:pt idx="102">
                  <c:v>0.77384735440518582</c:v>
                </c:pt>
                <c:pt idx="103">
                  <c:v>0.77384735440518582</c:v>
                </c:pt>
                <c:pt idx="104">
                  <c:v>0.77384735440518582</c:v>
                </c:pt>
                <c:pt idx="105">
                  <c:v>0.77384735440518582</c:v>
                </c:pt>
                <c:pt idx="106">
                  <c:v>0.77384735440518582</c:v>
                </c:pt>
                <c:pt idx="107">
                  <c:v>0.77384735440518582</c:v>
                </c:pt>
                <c:pt idx="108">
                  <c:v>0.77384735440518582</c:v>
                </c:pt>
                <c:pt idx="109">
                  <c:v>0.77384735440518582</c:v>
                </c:pt>
                <c:pt idx="110">
                  <c:v>0.77384735440518582</c:v>
                </c:pt>
                <c:pt idx="111">
                  <c:v>0.77384735440518582</c:v>
                </c:pt>
                <c:pt idx="112">
                  <c:v>0.77384735440518582</c:v>
                </c:pt>
                <c:pt idx="113">
                  <c:v>0.77384735440518582</c:v>
                </c:pt>
                <c:pt idx="114">
                  <c:v>0.77384735440518582</c:v>
                </c:pt>
                <c:pt idx="115">
                  <c:v>0.77384735440518582</c:v>
                </c:pt>
                <c:pt idx="116">
                  <c:v>0.77384735440518582</c:v>
                </c:pt>
                <c:pt idx="117">
                  <c:v>0.77384735440518582</c:v>
                </c:pt>
                <c:pt idx="118">
                  <c:v>0.77384735440518582</c:v>
                </c:pt>
                <c:pt idx="119">
                  <c:v>0.77384735440518582</c:v>
                </c:pt>
                <c:pt idx="120">
                  <c:v>0.77384735440518582</c:v>
                </c:pt>
                <c:pt idx="121">
                  <c:v>0.77384735440518582</c:v>
                </c:pt>
                <c:pt idx="122">
                  <c:v>0.77384735440518582</c:v>
                </c:pt>
                <c:pt idx="123">
                  <c:v>0.77384735440518582</c:v>
                </c:pt>
                <c:pt idx="124">
                  <c:v>0.77384735440518582</c:v>
                </c:pt>
                <c:pt idx="125">
                  <c:v>0.77384735440518582</c:v>
                </c:pt>
                <c:pt idx="126">
                  <c:v>0.8882868184456183</c:v>
                </c:pt>
                <c:pt idx="127">
                  <c:v>0.8882868184456183</c:v>
                </c:pt>
                <c:pt idx="128">
                  <c:v>0.8882868184456183</c:v>
                </c:pt>
                <c:pt idx="129">
                  <c:v>0.8882868184456183</c:v>
                </c:pt>
                <c:pt idx="130">
                  <c:v>0.8882868184456183</c:v>
                </c:pt>
                <c:pt idx="131">
                  <c:v>0.8882868184456183</c:v>
                </c:pt>
                <c:pt idx="132">
                  <c:v>0.8882868184456183</c:v>
                </c:pt>
                <c:pt idx="133">
                  <c:v>0.8882868184456183</c:v>
                </c:pt>
                <c:pt idx="134">
                  <c:v>0.8882868184456183</c:v>
                </c:pt>
                <c:pt idx="135">
                  <c:v>0.8882868184456183</c:v>
                </c:pt>
                <c:pt idx="136">
                  <c:v>0.8882868184456183</c:v>
                </c:pt>
                <c:pt idx="137">
                  <c:v>0.8882868184456183</c:v>
                </c:pt>
                <c:pt idx="138">
                  <c:v>0.8882868184456183</c:v>
                </c:pt>
                <c:pt idx="139">
                  <c:v>0.8882868184456183</c:v>
                </c:pt>
                <c:pt idx="140">
                  <c:v>0.8882868184456183</c:v>
                </c:pt>
                <c:pt idx="141">
                  <c:v>0.8882868184456183</c:v>
                </c:pt>
                <c:pt idx="142">
                  <c:v>0.8882868184456183</c:v>
                </c:pt>
                <c:pt idx="143">
                  <c:v>0.8882868184456183</c:v>
                </c:pt>
                <c:pt idx="144">
                  <c:v>0.8882868184456183</c:v>
                </c:pt>
                <c:pt idx="145">
                  <c:v>0.8882868184456183</c:v>
                </c:pt>
                <c:pt idx="146">
                  <c:v>0.8882868184456183</c:v>
                </c:pt>
                <c:pt idx="147">
                  <c:v>0.8882868184456183</c:v>
                </c:pt>
                <c:pt idx="148">
                  <c:v>0.8882868184456183</c:v>
                </c:pt>
                <c:pt idx="149">
                  <c:v>0.8882868184456183</c:v>
                </c:pt>
                <c:pt idx="150">
                  <c:v>0.8882868184456183</c:v>
                </c:pt>
                <c:pt idx="151">
                  <c:v>0.8882868184456183</c:v>
                </c:pt>
                <c:pt idx="152">
                  <c:v>0.8882868184456183</c:v>
                </c:pt>
                <c:pt idx="153">
                  <c:v>0.8882868184456183</c:v>
                </c:pt>
                <c:pt idx="154">
                  <c:v>0.8882868184456183</c:v>
                </c:pt>
                <c:pt idx="155">
                  <c:v>0.8882868184456183</c:v>
                </c:pt>
                <c:pt idx="156">
                  <c:v>0.8882868184456183</c:v>
                </c:pt>
                <c:pt idx="157">
                  <c:v>0.8882868184456183</c:v>
                </c:pt>
                <c:pt idx="158">
                  <c:v>0.8882868184456183</c:v>
                </c:pt>
                <c:pt idx="159">
                  <c:v>0.8882868184456183</c:v>
                </c:pt>
                <c:pt idx="160">
                  <c:v>0.8882868184456183</c:v>
                </c:pt>
                <c:pt idx="161">
                  <c:v>0.8882868184456183</c:v>
                </c:pt>
                <c:pt idx="162">
                  <c:v>0.8882868184456183</c:v>
                </c:pt>
                <c:pt idx="163">
                  <c:v>0.8882868184456183</c:v>
                </c:pt>
                <c:pt idx="164">
                  <c:v>0.8882868184456183</c:v>
                </c:pt>
                <c:pt idx="165">
                  <c:v>0.8882868184456183</c:v>
                </c:pt>
                <c:pt idx="166">
                  <c:v>0.8882868184456183</c:v>
                </c:pt>
                <c:pt idx="167">
                  <c:v>0.8882868184456183</c:v>
                </c:pt>
                <c:pt idx="168">
                  <c:v>0.8882868184456183</c:v>
                </c:pt>
                <c:pt idx="169">
                  <c:v>0.8882868184456183</c:v>
                </c:pt>
                <c:pt idx="170">
                  <c:v>0.8882868184456183</c:v>
                </c:pt>
                <c:pt idx="171">
                  <c:v>0.8882868184456183</c:v>
                </c:pt>
                <c:pt idx="172">
                  <c:v>0.8882868184456183</c:v>
                </c:pt>
                <c:pt idx="173">
                  <c:v>0.8882868184456183</c:v>
                </c:pt>
                <c:pt idx="174">
                  <c:v>0.8882868184456183</c:v>
                </c:pt>
                <c:pt idx="175">
                  <c:v>0.8882868184456183</c:v>
                </c:pt>
                <c:pt idx="176">
                  <c:v>0.8882868184456183</c:v>
                </c:pt>
                <c:pt idx="177">
                  <c:v>0.8882868184456183</c:v>
                </c:pt>
                <c:pt idx="178">
                  <c:v>0.8882868184456183</c:v>
                </c:pt>
                <c:pt idx="179">
                  <c:v>0.8882868184456183</c:v>
                </c:pt>
                <c:pt idx="180">
                  <c:v>0.8882868184456183</c:v>
                </c:pt>
                <c:pt idx="181">
                  <c:v>0.8882868184456183</c:v>
                </c:pt>
                <c:pt idx="182">
                  <c:v>0.8882868184456183</c:v>
                </c:pt>
                <c:pt idx="183">
                  <c:v>0.8882868184456183</c:v>
                </c:pt>
                <c:pt idx="184">
                  <c:v>0.8882868184456183</c:v>
                </c:pt>
                <c:pt idx="185">
                  <c:v>0.8882868184456183</c:v>
                </c:pt>
                <c:pt idx="186">
                  <c:v>0.8882868184456183</c:v>
                </c:pt>
                <c:pt idx="187">
                  <c:v>0.8882868184456183</c:v>
                </c:pt>
                <c:pt idx="188">
                  <c:v>0.8882868184456183</c:v>
                </c:pt>
                <c:pt idx="189">
                  <c:v>0.8882868184456183</c:v>
                </c:pt>
                <c:pt idx="190">
                  <c:v>0.8882868184456183</c:v>
                </c:pt>
                <c:pt idx="191">
                  <c:v>0.8882868184456183</c:v>
                </c:pt>
                <c:pt idx="192">
                  <c:v>0.91387523359028044</c:v>
                </c:pt>
                <c:pt idx="193">
                  <c:v>0.91387523359028044</c:v>
                </c:pt>
                <c:pt idx="194">
                  <c:v>0.91387523359028044</c:v>
                </c:pt>
                <c:pt idx="195">
                  <c:v>0.91387523359028044</c:v>
                </c:pt>
                <c:pt idx="196">
                  <c:v>0.91387523359028044</c:v>
                </c:pt>
                <c:pt idx="197">
                  <c:v>0.91387523359028044</c:v>
                </c:pt>
                <c:pt idx="198">
                  <c:v>0.91387523359028044</c:v>
                </c:pt>
                <c:pt idx="199">
                  <c:v>0.91387523359028044</c:v>
                </c:pt>
                <c:pt idx="200">
                  <c:v>0.91387523359028044</c:v>
                </c:pt>
                <c:pt idx="201">
                  <c:v>0.91387523359028044</c:v>
                </c:pt>
                <c:pt idx="202">
                  <c:v>0.91387523359028044</c:v>
                </c:pt>
                <c:pt idx="203">
                  <c:v>0.91387523359028044</c:v>
                </c:pt>
                <c:pt idx="204">
                  <c:v>0.91387523359028044</c:v>
                </c:pt>
                <c:pt idx="205">
                  <c:v>0.91387523359028044</c:v>
                </c:pt>
                <c:pt idx="206">
                  <c:v>0.91387523359028044</c:v>
                </c:pt>
                <c:pt idx="207">
                  <c:v>0.91387523359028044</c:v>
                </c:pt>
                <c:pt idx="208">
                  <c:v>0.91387523359028044</c:v>
                </c:pt>
                <c:pt idx="209">
                  <c:v>0.91387523359028044</c:v>
                </c:pt>
                <c:pt idx="210">
                  <c:v>0.91387523359028044</c:v>
                </c:pt>
                <c:pt idx="211">
                  <c:v>0.91387523359028044</c:v>
                </c:pt>
                <c:pt idx="212">
                  <c:v>0.91387523359028044</c:v>
                </c:pt>
                <c:pt idx="213">
                  <c:v>0.91387523359028044</c:v>
                </c:pt>
                <c:pt idx="214">
                  <c:v>0.91387523359028044</c:v>
                </c:pt>
                <c:pt idx="215">
                  <c:v>0.91387523359028044</c:v>
                </c:pt>
                <c:pt idx="216">
                  <c:v>0.91387523359028044</c:v>
                </c:pt>
                <c:pt idx="217">
                  <c:v>0.91387523359028044</c:v>
                </c:pt>
                <c:pt idx="218">
                  <c:v>0.91387523359028044</c:v>
                </c:pt>
                <c:pt idx="219">
                  <c:v>0.91387523359028044</c:v>
                </c:pt>
                <c:pt idx="220">
                  <c:v>0.91387523359028044</c:v>
                </c:pt>
                <c:pt idx="221">
                  <c:v>0.91387523359028044</c:v>
                </c:pt>
                <c:pt idx="222">
                  <c:v>0.91387523359028044</c:v>
                </c:pt>
                <c:pt idx="223">
                  <c:v>0.91387523359028044</c:v>
                </c:pt>
                <c:pt idx="224">
                  <c:v>0.91387523359028044</c:v>
                </c:pt>
                <c:pt idx="225">
                  <c:v>0.91387523359028044</c:v>
                </c:pt>
                <c:pt idx="226">
                  <c:v>0.91387523359028044</c:v>
                </c:pt>
                <c:pt idx="227">
                  <c:v>0.91387523359028044</c:v>
                </c:pt>
                <c:pt idx="228">
                  <c:v>0.91387523359028044</c:v>
                </c:pt>
                <c:pt idx="229">
                  <c:v>0.91387523359028044</c:v>
                </c:pt>
                <c:pt idx="230">
                  <c:v>0.91387523359028044</c:v>
                </c:pt>
                <c:pt idx="231">
                  <c:v>0.91387523359028044</c:v>
                </c:pt>
                <c:pt idx="232">
                  <c:v>0.91387523359028044</c:v>
                </c:pt>
                <c:pt idx="233">
                  <c:v>0.91387523359028044</c:v>
                </c:pt>
                <c:pt idx="234">
                  <c:v>0.91387523359028044</c:v>
                </c:pt>
                <c:pt idx="235">
                  <c:v>0.91387523359028044</c:v>
                </c:pt>
                <c:pt idx="236">
                  <c:v>0.91387523359028044</c:v>
                </c:pt>
                <c:pt idx="237">
                  <c:v>0.91387523359028044</c:v>
                </c:pt>
                <c:pt idx="238">
                  <c:v>0.91387523359028044</c:v>
                </c:pt>
                <c:pt idx="239">
                  <c:v>0.91387523359028044</c:v>
                </c:pt>
                <c:pt idx="240">
                  <c:v>0.91387523359028044</c:v>
                </c:pt>
                <c:pt idx="241">
                  <c:v>0.91387523359028044</c:v>
                </c:pt>
                <c:pt idx="242">
                  <c:v>0.91387523359028044</c:v>
                </c:pt>
                <c:pt idx="243">
                  <c:v>0.91387523359028044</c:v>
                </c:pt>
                <c:pt idx="244">
                  <c:v>0.91387523359028044</c:v>
                </c:pt>
                <c:pt idx="245">
                  <c:v>0.91387523359028044</c:v>
                </c:pt>
                <c:pt idx="246">
                  <c:v>0.91387523359028044</c:v>
                </c:pt>
                <c:pt idx="247">
                  <c:v>0.91387523359028044</c:v>
                </c:pt>
                <c:pt idx="248">
                  <c:v>0.91387523359028044</c:v>
                </c:pt>
                <c:pt idx="249">
                  <c:v>0.91387523359028044</c:v>
                </c:pt>
                <c:pt idx="250">
                  <c:v>0.91387523359028044</c:v>
                </c:pt>
                <c:pt idx="251">
                  <c:v>0.91387523359028044</c:v>
                </c:pt>
                <c:pt idx="252">
                  <c:v>0.91387523359028044</c:v>
                </c:pt>
                <c:pt idx="253">
                  <c:v>0.91387523359028044</c:v>
                </c:pt>
                <c:pt idx="254">
                  <c:v>0.91387523359028044</c:v>
                </c:pt>
                <c:pt idx="255">
                  <c:v>0.91387523359028044</c:v>
                </c:pt>
                <c:pt idx="256">
                  <c:v>0.91387523359028044</c:v>
                </c:pt>
                <c:pt idx="257">
                  <c:v>0.91387523359028044</c:v>
                </c:pt>
                <c:pt idx="258">
                  <c:v>0.91387523359028044</c:v>
                </c:pt>
                <c:pt idx="259">
                  <c:v>0.91387523359028044</c:v>
                </c:pt>
                <c:pt idx="260">
                  <c:v>0.91387523359028044</c:v>
                </c:pt>
                <c:pt idx="261">
                  <c:v>0.91387523359028044</c:v>
                </c:pt>
                <c:pt idx="262">
                  <c:v>0.91387523359028044</c:v>
                </c:pt>
                <c:pt idx="263">
                  <c:v>0.91387523359028044</c:v>
                </c:pt>
                <c:pt idx="264">
                  <c:v>0.91387523359028044</c:v>
                </c:pt>
                <c:pt idx="265">
                  <c:v>0.91387523359028044</c:v>
                </c:pt>
                <c:pt idx="266">
                  <c:v>0.91387523359028044</c:v>
                </c:pt>
                <c:pt idx="267">
                  <c:v>0.92669090795383957</c:v>
                </c:pt>
                <c:pt idx="268">
                  <c:v>0.92669090795383957</c:v>
                </c:pt>
                <c:pt idx="269">
                  <c:v>0.92669090795383957</c:v>
                </c:pt>
                <c:pt idx="270">
                  <c:v>0.92669090795383957</c:v>
                </c:pt>
                <c:pt idx="271">
                  <c:v>0.92669090795383957</c:v>
                </c:pt>
                <c:pt idx="272">
                  <c:v>0.92669090795383957</c:v>
                </c:pt>
                <c:pt idx="273">
                  <c:v>0.92669090795383957</c:v>
                </c:pt>
                <c:pt idx="274">
                  <c:v>0.92669090795383957</c:v>
                </c:pt>
                <c:pt idx="275">
                  <c:v>0.92669090795383957</c:v>
                </c:pt>
                <c:pt idx="276">
                  <c:v>0.92669090795383957</c:v>
                </c:pt>
                <c:pt idx="277">
                  <c:v>0.92669090795383957</c:v>
                </c:pt>
                <c:pt idx="278">
                  <c:v>0.92669090795383957</c:v>
                </c:pt>
                <c:pt idx="279">
                  <c:v>0.92669090795383957</c:v>
                </c:pt>
                <c:pt idx="280">
                  <c:v>0.92669090795383957</c:v>
                </c:pt>
                <c:pt idx="281">
                  <c:v>0.92669090795383957</c:v>
                </c:pt>
                <c:pt idx="282">
                  <c:v>0.98721212364715272</c:v>
                </c:pt>
                <c:pt idx="283">
                  <c:v>0.98721212364715272</c:v>
                </c:pt>
                <c:pt idx="284">
                  <c:v>0.99999917562240737</c:v>
                </c:pt>
                <c:pt idx="285">
                  <c:v>0.99999917562240737</c:v>
                </c:pt>
                <c:pt idx="286">
                  <c:v>0.99999917562240737</c:v>
                </c:pt>
                <c:pt idx="287">
                  <c:v>0.99999917562240737</c:v>
                </c:pt>
                <c:pt idx="288">
                  <c:v>0.99999917562240737</c:v>
                </c:pt>
                <c:pt idx="289">
                  <c:v>0.99999917562240737</c:v>
                </c:pt>
                <c:pt idx="290">
                  <c:v>0.99999917562240737</c:v>
                </c:pt>
                <c:pt idx="291">
                  <c:v>0.99999917562240737</c:v>
                </c:pt>
                <c:pt idx="292">
                  <c:v>0.99999917562240737</c:v>
                </c:pt>
                <c:pt idx="293">
                  <c:v>0.99999917562240737</c:v>
                </c:pt>
                <c:pt idx="294">
                  <c:v>0.99999917562240737</c:v>
                </c:pt>
                <c:pt idx="295">
                  <c:v>0.99999917562240737</c:v>
                </c:pt>
                <c:pt idx="296">
                  <c:v>0.99999917562240737</c:v>
                </c:pt>
                <c:pt idx="297">
                  <c:v>0.99999917562240737</c:v>
                </c:pt>
                <c:pt idx="298">
                  <c:v>0.99999917562240737</c:v>
                </c:pt>
                <c:pt idx="299">
                  <c:v>0.99999917562240737</c:v>
                </c:pt>
                <c:pt idx="300">
                  <c:v>0.99999917562240737</c:v>
                </c:pt>
                <c:pt idx="301">
                  <c:v>0.99999917562240737</c:v>
                </c:pt>
                <c:pt idx="302">
                  <c:v>0.99999917562240737</c:v>
                </c:pt>
                <c:pt idx="303">
                  <c:v>0.99999917562240737</c:v>
                </c:pt>
                <c:pt idx="304">
                  <c:v>0.99999917562240737</c:v>
                </c:pt>
                <c:pt idx="305">
                  <c:v>0.99999917562240737</c:v>
                </c:pt>
                <c:pt idx="306">
                  <c:v>0.99999917562240737</c:v>
                </c:pt>
                <c:pt idx="307">
                  <c:v>0.99999917562240737</c:v>
                </c:pt>
                <c:pt idx="308">
                  <c:v>0.99999917562240737</c:v>
                </c:pt>
                <c:pt idx="309">
                  <c:v>0.99999917562240737</c:v>
                </c:pt>
                <c:pt idx="310">
                  <c:v>0.99999917562240737</c:v>
                </c:pt>
                <c:pt idx="311">
                  <c:v>0.99999917562240737</c:v>
                </c:pt>
                <c:pt idx="312">
                  <c:v>0.99999917562240737</c:v>
                </c:pt>
                <c:pt idx="313">
                  <c:v>0.99999917562240737</c:v>
                </c:pt>
                <c:pt idx="314">
                  <c:v>0.99999917562240737</c:v>
                </c:pt>
                <c:pt idx="315">
                  <c:v>0.99999917562240737</c:v>
                </c:pt>
                <c:pt idx="316">
                  <c:v>0.99999917562240737</c:v>
                </c:pt>
                <c:pt idx="317">
                  <c:v>0.99999917562240737</c:v>
                </c:pt>
                <c:pt idx="318">
                  <c:v>0.99999917562240737</c:v>
                </c:pt>
                <c:pt idx="319">
                  <c:v>0.99999917562240737</c:v>
                </c:pt>
                <c:pt idx="320">
                  <c:v>0.99999917562240737</c:v>
                </c:pt>
                <c:pt idx="321">
                  <c:v>0.99999917562240737</c:v>
                </c:pt>
                <c:pt idx="322">
                  <c:v>0.99999917562240737</c:v>
                </c:pt>
                <c:pt idx="323">
                  <c:v>0.99999917562240737</c:v>
                </c:pt>
                <c:pt idx="324">
                  <c:v>0.99999917562240737</c:v>
                </c:pt>
                <c:pt idx="325">
                  <c:v>0.99999917562240737</c:v>
                </c:pt>
                <c:pt idx="326">
                  <c:v>0.99999917562240737</c:v>
                </c:pt>
                <c:pt idx="327">
                  <c:v>0.99999917562240737</c:v>
                </c:pt>
                <c:pt idx="328">
                  <c:v>0.99999917562240737</c:v>
                </c:pt>
                <c:pt idx="329">
                  <c:v>0.99999917562240737</c:v>
                </c:pt>
                <c:pt idx="330">
                  <c:v>0.99999917562240737</c:v>
                </c:pt>
                <c:pt idx="331">
                  <c:v>0.99999917562240737</c:v>
                </c:pt>
                <c:pt idx="332">
                  <c:v>0.99999917562240737</c:v>
                </c:pt>
                <c:pt idx="333">
                  <c:v>0.99999917562240737</c:v>
                </c:pt>
                <c:pt idx="334">
                  <c:v>0.99999917562240737</c:v>
                </c:pt>
                <c:pt idx="335">
                  <c:v>0.99999917562240737</c:v>
                </c:pt>
                <c:pt idx="336">
                  <c:v>0.99999917562240737</c:v>
                </c:pt>
                <c:pt idx="337">
                  <c:v>0.99999917562240737</c:v>
                </c:pt>
                <c:pt idx="338">
                  <c:v>0.99999917562240737</c:v>
                </c:pt>
                <c:pt idx="339">
                  <c:v>0.99999917562240737</c:v>
                </c:pt>
                <c:pt idx="340">
                  <c:v>0.99999917562240737</c:v>
                </c:pt>
                <c:pt idx="341">
                  <c:v>0.99999917562240737</c:v>
                </c:pt>
                <c:pt idx="342">
                  <c:v>0.99999917562240737</c:v>
                </c:pt>
                <c:pt idx="343">
                  <c:v>0.99999917562240737</c:v>
                </c:pt>
                <c:pt idx="344">
                  <c:v>0.99999917562240737</c:v>
                </c:pt>
                <c:pt idx="345">
                  <c:v>0.99999917562240737</c:v>
                </c:pt>
                <c:pt idx="346">
                  <c:v>0.99999917562240737</c:v>
                </c:pt>
                <c:pt idx="347">
                  <c:v>0.99999917562240737</c:v>
                </c:pt>
                <c:pt idx="348">
                  <c:v>0.99999917562240737</c:v>
                </c:pt>
                <c:pt idx="349">
                  <c:v>0.99999917562240737</c:v>
                </c:pt>
                <c:pt idx="350">
                  <c:v>0.99999917562240737</c:v>
                </c:pt>
                <c:pt idx="351">
                  <c:v>0.99999917562240737</c:v>
                </c:pt>
                <c:pt idx="352">
                  <c:v>0.99999917562240737</c:v>
                </c:pt>
                <c:pt idx="353">
                  <c:v>0.99999917562240737</c:v>
                </c:pt>
                <c:pt idx="354">
                  <c:v>0.99999917562240737</c:v>
                </c:pt>
                <c:pt idx="355">
                  <c:v>0.99999917562240737</c:v>
                </c:pt>
                <c:pt idx="356">
                  <c:v>0.99999917562240737</c:v>
                </c:pt>
                <c:pt idx="357">
                  <c:v>0.99999917562240737</c:v>
                </c:pt>
                <c:pt idx="358">
                  <c:v>0.99999917562240737</c:v>
                </c:pt>
                <c:pt idx="359">
                  <c:v>0.99999917562240737</c:v>
                </c:pt>
                <c:pt idx="360">
                  <c:v>0.99999917562240737</c:v>
                </c:pt>
                <c:pt idx="361">
                  <c:v>0.99999917562240737</c:v>
                </c:pt>
                <c:pt idx="362">
                  <c:v>0.99999917562240737</c:v>
                </c:pt>
                <c:pt idx="363">
                  <c:v>0.99999917562240737</c:v>
                </c:pt>
                <c:pt idx="364">
                  <c:v>0.99999917562240737</c:v>
                </c:pt>
                <c:pt idx="365">
                  <c:v>0.99999917562240737</c:v>
                </c:pt>
                <c:pt idx="366">
                  <c:v>0.99999917562240737</c:v>
                </c:pt>
                <c:pt idx="367">
                  <c:v>0.99999917562240737</c:v>
                </c:pt>
                <c:pt idx="368">
                  <c:v>0.99999917562240737</c:v>
                </c:pt>
                <c:pt idx="369">
                  <c:v>0.99999917562240737</c:v>
                </c:pt>
                <c:pt idx="370">
                  <c:v>0.99999917562240737</c:v>
                </c:pt>
                <c:pt idx="371">
                  <c:v>0.99999917562240737</c:v>
                </c:pt>
                <c:pt idx="372">
                  <c:v>0.99999917562240737</c:v>
                </c:pt>
                <c:pt idx="373">
                  <c:v>0.99999917562240737</c:v>
                </c:pt>
                <c:pt idx="374">
                  <c:v>0.99999917562240737</c:v>
                </c:pt>
                <c:pt idx="375">
                  <c:v>0.99999917562240737</c:v>
                </c:pt>
                <c:pt idx="376">
                  <c:v>0.99999917562240737</c:v>
                </c:pt>
                <c:pt idx="377">
                  <c:v>0.99999917562240737</c:v>
                </c:pt>
                <c:pt idx="378">
                  <c:v>0.99999917562240737</c:v>
                </c:pt>
                <c:pt idx="379">
                  <c:v>0.99999917562240737</c:v>
                </c:pt>
                <c:pt idx="380">
                  <c:v>0.99999917562240737</c:v>
                </c:pt>
                <c:pt idx="381">
                  <c:v>0.99999917562240737</c:v>
                </c:pt>
                <c:pt idx="382">
                  <c:v>0.99999917562240737</c:v>
                </c:pt>
                <c:pt idx="383">
                  <c:v>0.99999917562240737</c:v>
                </c:pt>
                <c:pt idx="384">
                  <c:v>0.99999917562240737</c:v>
                </c:pt>
                <c:pt idx="385">
                  <c:v>0.99999917562240737</c:v>
                </c:pt>
                <c:pt idx="386">
                  <c:v>0.99999917562240737</c:v>
                </c:pt>
                <c:pt idx="387">
                  <c:v>0.99999917562240737</c:v>
                </c:pt>
                <c:pt idx="388">
                  <c:v>0.99999917562240737</c:v>
                </c:pt>
                <c:pt idx="389">
                  <c:v>0.99999917562240737</c:v>
                </c:pt>
                <c:pt idx="390">
                  <c:v>0.99999917562240737</c:v>
                </c:pt>
                <c:pt idx="391">
                  <c:v>0.99999917562240737</c:v>
                </c:pt>
                <c:pt idx="392">
                  <c:v>0.99999917562240737</c:v>
                </c:pt>
                <c:pt idx="393">
                  <c:v>0.99999917562240737</c:v>
                </c:pt>
                <c:pt idx="394">
                  <c:v>0.99999917562240737</c:v>
                </c:pt>
                <c:pt idx="395">
                  <c:v>0.99999917562240737</c:v>
                </c:pt>
                <c:pt idx="396">
                  <c:v>0.99999917562240737</c:v>
                </c:pt>
                <c:pt idx="397">
                  <c:v>0.99999917562240737</c:v>
                </c:pt>
                <c:pt idx="398">
                  <c:v>0.99999917562240737</c:v>
                </c:pt>
                <c:pt idx="399">
                  <c:v>0.99999917562240737</c:v>
                </c:pt>
                <c:pt idx="400">
                  <c:v>0.99999917562240737</c:v>
                </c:pt>
                <c:pt idx="401">
                  <c:v>0.99999917562240737</c:v>
                </c:pt>
                <c:pt idx="402">
                  <c:v>0.99999917562240737</c:v>
                </c:pt>
                <c:pt idx="403">
                  <c:v>0.99999917562240737</c:v>
                </c:pt>
                <c:pt idx="404">
                  <c:v>0.99999917562240737</c:v>
                </c:pt>
                <c:pt idx="405">
                  <c:v>0.99999917562240737</c:v>
                </c:pt>
                <c:pt idx="406">
                  <c:v>0.99999917562240737</c:v>
                </c:pt>
                <c:pt idx="407">
                  <c:v>0.99999917562240737</c:v>
                </c:pt>
                <c:pt idx="408">
                  <c:v>0.99999917562240737</c:v>
                </c:pt>
                <c:pt idx="409">
                  <c:v>0.99999917562240737</c:v>
                </c:pt>
                <c:pt idx="410">
                  <c:v>0.99999917562240737</c:v>
                </c:pt>
                <c:pt idx="411">
                  <c:v>0.99999917562240737</c:v>
                </c:pt>
                <c:pt idx="412">
                  <c:v>0.99999917562240737</c:v>
                </c:pt>
                <c:pt idx="413">
                  <c:v>0.99999917562240737</c:v>
                </c:pt>
                <c:pt idx="414">
                  <c:v>0.99999917562240737</c:v>
                </c:pt>
                <c:pt idx="415">
                  <c:v>0.99999917562240737</c:v>
                </c:pt>
                <c:pt idx="416">
                  <c:v>0.99999917562240737</c:v>
                </c:pt>
                <c:pt idx="417">
                  <c:v>0.99999917562240737</c:v>
                </c:pt>
                <c:pt idx="418">
                  <c:v>0.99999917562240737</c:v>
                </c:pt>
                <c:pt idx="419">
                  <c:v>0.99999917562240737</c:v>
                </c:pt>
                <c:pt idx="420">
                  <c:v>0.99999917562240737</c:v>
                </c:pt>
                <c:pt idx="421">
                  <c:v>0.99999917562240737</c:v>
                </c:pt>
                <c:pt idx="422">
                  <c:v>0.99999917562240737</c:v>
                </c:pt>
                <c:pt idx="423">
                  <c:v>0.99999917562240737</c:v>
                </c:pt>
                <c:pt idx="424">
                  <c:v>0.99999917562240737</c:v>
                </c:pt>
                <c:pt idx="425">
                  <c:v>0.99999917562240737</c:v>
                </c:pt>
                <c:pt idx="426">
                  <c:v>0.99999917562240737</c:v>
                </c:pt>
                <c:pt idx="427">
                  <c:v>0.99999917562240737</c:v>
                </c:pt>
                <c:pt idx="428">
                  <c:v>0.99999917562240737</c:v>
                </c:pt>
                <c:pt idx="429">
                  <c:v>0.99999917562240737</c:v>
                </c:pt>
                <c:pt idx="430">
                  <c:v>0.99999917562240737</c:v>
                </c:pt>
                <c:pt idx="431">
                  <c:v>0.99999917562240737</c:v>
                </c:pt>
                <c:pt idx="432">
                  <c:v>0.99999917562240737</c:v>
                </c:pt>
                <c:pt idx="433">
                  <c:v>0.99999917562240737</c:v>
                </c:pt>
                <c:pt idx="434">
                  <c:v>0.99999917562240737</c:v>
                </c:pt>
                <c:pt idx="435">
                  <c:v>0.99999917562240737</c:v>
                </c:pt>
                <c:pt idx="436">
                  <c:v>0.99999917562240737</c:v>
                </c:pt>
                <c:pt idx="437">
                  <c:v>0.99999917562240737</c:v>
                </c:pt>
                <c:pt idx="438">
                  <c:v>0.99999917562240737</c:v>
                </c:pt>
                <c:pt idx="439">
                  <c:v>0.99999917562240737</c:v>
                </c:pt>
                <c:pt idx="440">
                  <c:v>0.99999917562240737</c:v>
                </c:pt>
                <c:pt idx="441">
                  <c:v>0.99999917562240737</c:v>
                </c:pt>
                <c:pt idx="442">
                  <c:v>0.99999917562240737</c:v>
                </c:pt>
                <c:pt idx="443">
                  <c:v>0.99999917562240737</c:v>
                </c:pt>
                <c:pt idx="444">
                  <c:v>0.99999917562240737</c:v>
                </c:pt>
                <c:pt idx="445">
                  <c:v>0.99999917562240737</c:v>
                </c:pt>
                <c:pt idx="446">
                  <c:v>0.99999917562240737</c:v>
                </c:pt>
                <c:pt idx="447">
                  <c:v>0.99999917562240737</c:v>
                </c:pt>
                <c:pt idx="448">
                  <c:v>0.99999917562240737</c:v>
                </c:pt>
                <c:pt idx="449">
                  <c:v>0.99999917562240737</c:v>
                </c:pt>
                <c:pt idx="450">
                  <c:v>0.99999917562240737</c:v>
                </c:pt>
                <c:pt idx="451">
                  <c:v>0.99999917562240737</c:v>
                </c:pt>
                <c:pt idx="452">
                  <c:v>0.99999917562240737</c:v>
                </c:pt>
                <c:pt idx="453">
                  <c:v>0.99999917562240737</c:v>
                </c:pt>
                <c:pt idx="454">
                  <c:v>0.99999917562240737</c:v>
                </c:pt>
                <c:pt idx="455">
                  <c:v>0.99999917562240737</c:v>
                </c:pt>
                <c:pt idx="456">
                  <c:v>0.99999917562240737</c:v>
                </c:pt>
                <c:pt idx="457">
                  <c:v>0.99999917562240737</c:v>
                </c:pt>
                <c:pt idx="458">
                  <c:v>0.99999917562240737</c:v>
                </c:pt>
                <c:pt idx="459">
                  <c:v>0.99999917562240737</c:v>
                </c:pt>
                <c:pt idx="460">
                  <c:v>0.99999917562240737</c:v>
                </c:pt>
                <c:pt idx="461">
                  <c:v>0.99999917562240737</c:v>
                </c:pt>
                <c:pt idx="462">
                  <c:v>0.99999917562240737</c:v>
                </c:pt>
                <c:pt idx="463">
                  <c:v>0.99999917562240737</c:v>
                </c:pt>
                <c:pt idx="464">
                  <c:v>0.99999917562240737</c:v>
                </c:pt>
                <c:pt idx="465">
                  <c:v>0.99999917562240737</c:v>
                </c:pt>
                <c:pt idx="466">
                  <c:v>0.99999917562240737</c:v>
                </c:pt>
                <c:pt idx="467">
                  <c:v>0.99999917562240737</c:v>
                </c:pt>
                <c:pt idx="468">
                  <c:v>0.99999917562240737</c:v>
                </c:pt>
                <c:pt idx="469">
                  <c:v>0.99999917562240737</c:v>
                </c:pt>
                <c:pt idx="470">
                  <c:v>0.99999917562240737</c:v>
                </c:pt>
                <c:pt idx="471">
                  <c:v>0.99999917562240737</c:v>
                </c:pt>
                <c:pt idx="472">
                  <c:v>0.99999917562240737</c:v>
                </c:pt>
                <c:pt idx="473">
                  <c:v>0.99999917562240737</c:v>
                </c:pt>
                <c:pt idx="474">
                  <c:v>0.99999917562240737</c:v>
                </c:pt>
                <c:pt idx="475">
                  <c:v>0.99999917562240737</c:v>
                </c:pt>
                <c:pt idx="476">
                  <c:v>0.99999917562240737</c:v>
                </c:pt>
                <c:pt idx="477">
                  <c:v>0.99999917562240737</c:v>
                </c:pt>
                <c:pt idx="478">
                  <c:v>0.99999917562240737</c:v>
                </c:pt>
                <c:pt idx="479">
                  <c:v>0.99999917562240737</c:v>
                </c:pt>
                <c:pt idx="480">
                  <c:v>0.99999917562240737</c:v>
                </c:pt>
                <c:pt idx="481">
                  <c:v>0.99999917562240737</c:v>
                </c:pt>
                <c:pt idx="482">
                  <c:v>0.99999917562240737</c:v>
                </c:pt>
                <c:pt idx="483">
                  <c:v>0.99999917562240737</c:v>
                </c:pt>
                <c:pt idx="484">
                  <c:v>0.99999917562240737</c:v>
                </c:pt>
                <c:pt idx="485">
                  <c:v>0.99999917562240737</c:v>
                </c:pt>
                <c:pt idx="486">
                  <c:v>0.99999917562240737</c:v>
                </c:pt>
                <c:pt idx="487">
                  <c:v>0.99999917562240737</c:v>
                </c:pt>
                <c:pt idx="488">
                  <c:v>0.99999917562240737</c:v>
                </c:pt>
                <c:pt idx="489">
                  <c:v>0.99999917562240737</c:v>
                </c:pt>
                <c:pt idx="490">
                  <c:v>0.99999917562240737</c:v>
                </c:pt>
                <c:pt idx="491">
                  <c:v>0.99999917562240737</c:v>
                </c:pt>
                <c:pt idx="492">
                  <c:v>0.99999917562240737</c:v>
                </c:pt>
                <c:pt idx="493">
                  <c:v>0.99999917562240737</c:v>
                </c:pt>
                <c:pt idx="494">
                  <c:v>0.99999917562240737</c:v>
                </c:pt>
                <c:pt idx="495">
                  <c:v>0.99999917562240737</c:v>
                </c:pt>
                <c:pt idx="496">
                  <c:v>0.99999917562240737</c:v>
                </c:pt>
                <c:pt idx="497">
                  <c:v>0.99999917562240737</c:v>
                </c:pt>
                <c:pt idx="498">
                  <c:v>0.99999917562240737</c:v>
                </c:pt>
                <c:pt idx="499">
                  <c:v>0.99999917562240737</c:v>
                </c:pt>
              </c:numCache>
            </c:numRef>
          </c:val>
          <c:smooth val="0"/>
          <c:extLst>
            <c:ext xmlns:c16="http://schemas.microsoft.com/office/drawing/2014/chart" uri="{C3380CC4-5D6E-409C-BE32-E72D297353CC}">
              <c16:uniqueId val="{00000002-05F8-45D4-83C8-154A3CE03442}"/>
            </c:ext>
          </c:extLst>
        </c:ser>
        <c:dLbls>
          <c:showLegendKey val="0"/>
          <c:showVal val="0"/>
          <c:showCatName val="0"/>
          <c:showSerName val="0"/>
          <c:showPercent val="0"/>
          <c:showBubbleSize val="0"/>
        </c:dLbls>
        <c:smooth val="0"/>
        <c:axId val="121661743"/>
        <c:axId val="2034034287"/>
      </c:lineChart>
      <c:catAx>
        <c:axId val="121661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4034287"/>
        <c:crosses val="autoZero"/>
        <c:auto val="1"/>
        <c:lblAlgn val="ctr"/>
        <c:lblOffset val="100"/>
        <c:noMultiLvlLbl val="0"/>
      </c:catAx>
      <c:valAx>
        <c:axId val="2034034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1661743"/>
        <c:crosses val="autoZero"/>
        <c:crossBetween val="between"/>
      </c:valAx>
      <c:spPr>
        <a:noFill/>
        <a:ln>
          <a:noFill/>
        </a:ln>
        <a:effectLst/>
      </c:spPr>
    </c:plotArea>
    <c:legend>
      <c:legendPos val="b"/>
      <c:layout>
        <c:manualLayout>
          <c:xMode val="edge"/>
          <c:yMode val="edge"/>
          <c:x val="0.16947009730185794"/>
          <c:y val="7.8040712335518778E-2"/>
          <c:w val="0.69120000000000004"/>
          <c:h val="9.3720828594677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560DA-D68B-4BFE-9831-A1AEE35BB3F6}" type="datetimeFigureOut">
              <a:rPr lang="zh-CN" altLang="en-US" smtClean="0"/>
              <a:t>2020/5/17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88BFC-CB27-4328-8DEC-4B00AE6D142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更多模板请关注：https://haosc.taobao.com</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13</a:t>
            </a:fld>
            <a:endParaRPr lang="zh-CN" altLang="en-US"/>
          </a:p>
        </p:txBody>
      </p:sp>
    </p:spTree>
    <p:extLst>
      <p:ext uri="{BB962C8B-B14F-4D97-AF65-F5344CB8AC3E}">
        <p14:creationId xmlns:p14="http://schemas.microsoft.com/office/powerpoint/2010/main" val="4294626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14</a:t>
            </a:fld>
            <a:endParaRPr lang="zh-CN" altLang="en-US"/>
          </a:p>
        </p:txBody>
      </p:sp>
    </p:spTree>
    <p:extLst>
      <p:ext uri="{BB962C8B-B14F-4D97-AF65-F5344CB8AC3E}">
        <p14:creationId xmlns:p14="http://schemas.microsoft.com/office/powerpoint/2010/main" val="4131320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15</a:t>
            </a:fld>
            <a:endParaRPr lang="zh-CN" altLang="en-US"/>
          </a:p>
        </p:txBody>
      </p:sp>
    </p:spTree>
    <p:extLst>
      <p:ext uri="{BB962C8B-B14F-4D97-AF65-F5344CB8AC3E}">
        <p14:creationId xmlns:p14="http://schemas.microsoft.com/office/powerpoint/2010/main" val="249841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16</a:t>
            </a:fld>
            <a:endParaRPr lang="zh-CN" altLang="en-US"/>
          </a:p>
        </p:txBody>
      </p:sp>
    </p:spTree>
    <p:extLst>
      <p:ext uri="{BB962C8B-B14F-4D97-AF65-F5344CB8AC3E}">
        <p14:creationId xmlns:p14="http://schemas.microsoft.com/office/powerpoint/2010/main" val="3441588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17</a:t>
            </a:fld>
            <a:endParaRPr lang="zh-CN" altLang="en-US"/>
          </a:p>
        </p:txBody>
      </p:sp>
    </p:spTree>
    <p:extLst>
      <p:ext uri="{BB962C8B-B14F-4D97-AF65-F5344CB8AC3E}">
        <p14:creationId xmlns:p14="http://schemas.microsoft.com/office/powerpoint/2010/main" val="4024538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18</a:t>
            </a:fld>
            <a:endParaRPr lang="zh-CN" altLang="en-US"/>
          </a:p>
        </p:txBody>
      </p:sp>
    </p:spTree>
    <p:extLst>
      <p:ext uri="{BB962C8B-B14F-4D97-AF65-F5344CB8AC3E}">
        <p14:creationId xmlns:p14="http://schemas.microsoft.com/office/powerpoint/2010/main" val="1349658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19</a:t>
            </a:fld>
            <a:endParaRPr lang="zh-CN" altLang="en-US"/>
          </a:p>
        </p:txBody>
      </p:sp>
    </p:spTree>
    <p:extLst>
      <p:ext uri="{BB962C8B-B14F-4D97-AF65-F5344CB8AC3E}">
        <p14:creationId xmlns:p14="http://schemas.microsoft.com/office/powerpoint/2010/main" val="237281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20</a:t>
            </a:fld>
            <a:endParaRPr lang="zh-CN" altLang="en-US"/>
          </a:p>
        </p:txBody>
      </p:sp>
    </p:spTree>
    <p:extLst>
      <p:ext uri="{BB962C8B-B14F-4D97-AF65-F5344CB8AC3E}">
        <p14:creationId xmlns:p14="http://schemas.microsoft.com/office/powerpoint/2010/main" val="2753753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21</a:t>
            </a:fld>
            <a:endParaRPr lang="zh-CN" altLang="en-US"/>
          </a:p>
        </p:txBody>
      </p:sp>
    </p:spTree>
    <p:extLst>
      <p:ext uri="{BB962C8B-B14F-4D97-AF65-F5344CB8AC3E}">
        <p14:creationId xmlns:p14="http://schemas.microsoft.com/office/powerpoint/2010/main" val="746398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22</a:t>
            </a:fld>
            <a:endParaRPr lang="zh-CN" altLang="en-US"/>
          </a:p>
        </p:txBody>
      </p:sp>
    </p:spTree>
    <p:extLst>
      <p:ext uri="{BB962C8B-B14F-4D97-AF65-F5344CB8AC3E}">
        <p14:creationId xmlns:p14="http://schemas.microsoft.com/office/powerpoint/2010/main" val="686375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23</a:t>
            </a:fld>
            <a:endParaRPr lang="zh-CN" altLang="en-US"/>
          </a:p>
        </p:txBody>
      </p:sp>
    </p:spTree>
    <p:extLst>
      <p:ext uri="{BB962C8B-B14F-4D97-AF65-F5344CB8AC3E}">
        <p14:creationId xmlns:p14="http://schemas.microsoft.com/office/powerpoint/2010/main" val="1542722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24</a:t>
            </a:fld>
            <a:endParaRPr lang="zh-CN" altLang="en-US"/>
          </a:p>
        </p:txBody>
      </p:sp>
    </p:spTree>
    <p:extLst>
      <p:ext uri="{BB962C8B-B14F-4D97-AF65-F5344CB8AC3E}">
        <p14:creationId xmlns:p14="http://schemas.microsoft.com/office/powerpoint/2010/main" val="303788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25</a:t>
            </a:fld>
            <a:endParaRPr lang="zh-CN" altLang="en-US"/>
          </a:p>
        </p:txBody>
      </p:sp>
    </p:spTree>
    <p:extLst>
      <p:ext uri="{BB962C8B-B14F-4D97-AF65-F5344CB8AC3E}">
        <p14:creationId xmlns:p14="http://schemas.microsoft.com/office/powerpoint/2010/main" val="1158473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27</a:t>
            </a:fld>
            <a:endParaRPr lang="zh-CN" altLang="en-US"/>
          </a:p>
        </p:txBody>
      </p:sp>
    </p:spTree>
    <p:extLst>
      <p:ext uri="{BB962C8B-B14F-4D97-AF65-F5344CB8AC3E}">
        <p14:creationId xmlns:p14="http://schemas.microsoft.com/office/powerpoint/2010/main" val="1064969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28</a:t>
            </a:fld>
            <a:endParaRPr lang="zh-CN" altLang="en-US"/>
          </a:p>
        </p:txBody>
      </p:sp>
    </p:spTree>
    <p:extLst>
      <p:ext uri="{BB962C8B-B14F-4D97-AF65-F5344CB8AC3E}">
        <p14:creationId xmlns:p14="http://schemas.microsoft.com/office/powerpoint/2010/main" val="1297976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29</a:t>
            </a:fld>
            <a:endParaRPr lang="zh-CN" altLang="en-US"/>
          </a:p>
        </p:txBody>
      </p:sp>
    </p:spTree>
    <p:extLst>
      <p:ext uri="{BB962C8B-B14F-4D97-AF65-F5344CB8AC3E}">
        <p14:creationId xmlns:p14="http://schemas.microsoft.com/office/powerpoint/2010/main" val="312476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30</a:t>
            </a:fld>
            <a:endParaRPr lang="zh-CN" altLang="en-US"/>
          </a:p>
        </p:txBody>
      </p:sp>
    </p:spTree>
    <p:extLst>
      <p:ext uri="{BB962C8B-B14F-4D97-AF65-F5344CB8AC3E}">
        <p14:creationId xmlns:p14="http://schemas.microsoft.com/office/powerpoint/2010/main" val="3888094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31</a:t>
            </a:fld>
            <a:endParaRPr lang="zh-CN" altLang="en-US"/>
          </a:p>
        </p:txBody>
      </p:sp>
    </p:spTree>
    <p:extLst>
      <p:ext uri="{BB962C8B-B14F-4D97-AF65-F5344CB8AC3E}">
        <p14:creationId xmlns:p14="http://schemas.microsoft.com/office/powerpoint/2010/main" val="301828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32</a:t>
            </a:fld>
            <a:endParaRPr lang="zh-CN" altLang="en-US"/>
          </a:p>
        </p:txBody>
      </p:sp>
    </p:spTree>
    <p:extLst>
      <p:ext uri="{BB962C8B-B14F-4D97-AF65-F5344CB8AC3E}">
        <p14:creationId xmlns:p14="http://schemas.microsoft.com/office/powerpoint/2010/main" val="3253896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33</a:t>
            </a:fld>
            <a:endParaRPr lang="zh-CN" altLang="en-US"/>
          </a:p>
        </p:txBody>
      </p:sp>
    </p:spTree>
    <p:extLst>
      <p:ext uri="{BB962C8B-B14F-4D97-AF65-F5344CB8AC3E}">
        <p14:creationId xmlns:p14="http://schemas.microsoft.com/office/powerpoint/2010/main" val="2859077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36</a:t>
            </a:fld>
            <a:endParaRPr lang="zh-CN" altLang="en-US"/>
          </a:p>
        </p:txBody>
      </p:sp>
    </p:spTree>
    <p:extLst>
      <p:ext uri="{BB962C8B-B14F-4D97-AF65-F5344CB8AC3E}">
        <p14:creationId xmlns:p14="http://schemas.microsoft.com/office/powerpoint/2010/main" val="3019100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37</a:t>
            </a:fld>
            <a:endParaRPr lang="zh-CN" altLang="en-US"/>
          </a:p>
        </p:txBody>
      </p:sp>
    </p:spTree>
    <p:extLst>
      <p:ext uri="{BB962C8B-B14F-4D97-AF65-F5344CB8AC3E}">
        <p14:creationId xmlns:p14="http://schemas.microsoft.com/office/powerpoint/2010/main" val="3713905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38</a:t>
            </a:fld>
            <a:endParaRPr lang="zh-CN" altLang="en-US"/>
          </a:p>
        </p:txBody>
      </p:sp>
    </p:spTree>
    <p:extLst>
      <p:ext uri="{BB962C8B-B14F-4D97-AF65-F5344CB8AC3E}">
        <p14:creationId xmlns:p14="http://schemas.microsoft.com/office/powerpoint/2010/main" val="2384564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39</a:t>
            </a:fld>
            <a:endParaRPr lang="zh-CN" altLang="en-US"/>
          </a:p>
        </p:txBody>
      </p:sp>
    </p:spTree>
    <p:extLst>
      <p:ext uri="{BB962C8B-B14F-4D97-AF65-F5344CB8AC3E}">
        <p14:creationId xmlns:p14="http://schemas.microsoft.com/office/powerpoint/2010/main" val="1659953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众所周知，人类已经步入</a:t>
            </a:r>
            <a:r>
              <a:rPr lang="en-US" altLang="zh-CN" dirty="0"/>
              <a:t>5G</a:t>
            </a:r>
            <a:r>
              <a:rPr lang="zh-CN" altLang="en-US" dirty="0"/>
              <a:t>时代，由于信号频率的激增，导致每个基站的</a:t>
            </a:r>
            <a:r>
              <a:rPr lang="en-US" altLang="zh-CN" dirty="0"/>
              <a:t>5G</a:t>
            </a:r>
            <a:r>
              <a:rPr lang="zh-CN" altLang="en-US" dirty="0"/>
              <a:t>的覆盖范围很小，这种情况下，传统</a:t>
            </a:r>
            <a:r>
              <a:rPr lang="en-US" altLang="zh-CN" dirty="0"/>
              <a:t>4G</a:t>
            </a:r>
            <a:r>
              <a:rPr lang="zh-CN" altLang="en-US" dirty="0"/>
              <a:t>的小区分割基站选址方法不再适用。我们提出“宏</a:t>
            </a:r>
            <a:r>
              <a:rPr lang="en-US" altLang="zh-CN" dirty="0"/>
              <a:t>+</a:t>
            </a:r>
            <a:r>
              <a:rPr lang="zh-CN" altLang="en-US" dirty="0"/>
              <a:t>微”基站以及多种组网方式的选址模型，以期解决</a:t>
            </a:r>
            <a:r>
              <a:rPr lang="en-US" altLang="zh-CN" dirty="0"/>
              <a:t>5G</a:t>
            </a:r>
            <a:r>
              <a:rPr lang="zh-CN" altLang="en-US" dirty="0"/>
              <a:t>信号的覆盖率问题。</a:t>
            </a:r>
          </a:p>
        </p:txBody>
      </p:sp>
      <p:sp>
        <p:nvSpPr>
          <p:cNvPr id="4" name="灯片编号占位符 3"/>
          <p:cNvSpPr>
            <a:spLocks noGrp="1"/>
          </p:cNvSpPr>
          <p:nvPr>
            <p:ph type="sldNum" sz="quarter" idx="10"/>
          </p:nvPr>
        </p:nvSpPr>
        <p:spPr/>
        <p:txBody>
          <a:bodyPr/>
          <a:lstStyle/>
          <a:p>
            <a:fld id="{BBE88BFC-CB27-4328-8DEC-4B00AE6D1429}"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40</a:t>
            </a:fld>
            <a:endParaRPr lang="zh-CN" altLang="en-US"/>
          </a:p>
        </p:txBody>
      </p:sp>
    </p:spTree>
    <p:extLst>
      <p:ext uri="{BB962C8B-B14F-4D97-AF65-F5344CB8AC3E}">
        <p14:creationId xmlns:p14="http://schemas.microsoft.com/office/powerpoint/2010/main" val="1404684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42</a:t>
            </a:fld>
            <a:endParaRPr lang="zh-CN" altLang="en-US"/>
          </a:p>
        </p:txBody>
      </p:sp>
    </p:spTree>
    <p:extLst>
      <p:ext uri="{BB962C8B-B14F-4D97-AF65-F5344CB8AC3E}">
        <p14:creationId xmlns:p14="http://schemas.microsoft.com/office/powerpoint/2010/main" val="2635826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43</a:t>
            </a:fld>
            <a:endParaRPr lang="zh-CN" altLang="en-US"/>
          </a:p>
        </p:txBody>
      </p:sp>
    </p:spTree>
    <p:extLst>
      <p:ext uri="{BB962C8B-B14F-4D97-AF65-F5344CB8AC3E}">
        <p14:creationId xmlns:p14="http://schemas.microsoft.com/office/powerpoint/2010/main" val="102527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44</a:t>
            </a:fld>
            <a:endParaRPr lang="zh-CN" altLang="en-US"/>
          </a:p>
        </p:txBody>
      </p:sp>
    </p:spTree>
    <p:extLst>
      <p:ext uri="{BB962C8B-B14F-4D97-AF65-F5344CB8AC3E}">
        <p14:creationId xmlns:p14="http://schemas.microsoft.com/office/powerpoint/2010/main" val="1201494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45</a:t>
            </a:fld>
            <a:endParaRPr lang="zh-CN" altLang="en-US"/>
          </a:p>
        </p:txBody>
      </p:sp>
    </p:spTree>
    <p:extLst>
      <p:ext uri="{BB962C8B-B14F-4D97-AF65-F5344CB8AC3E}">
        <p14:creationId xmlns:p14="http://schemas.microsoft.com/office/powerpoint/2010/main" val="2325637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46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7</a:t>
            </a:fld>
            <a:endParaRPr lang="zh-CN" altLang="en-US"/>
          </a:p>
        </p:txBody>
      </p:sp>
    </p:spTree>
    <p:extLst>
      <p:ext uri="{BB962C8B-B14F-4D97-AF65-F5344CB8AC3E}">
        <p14:creationId xmlns:p14="http://schemas.microsoft.com/office/powerpoint/2010/main" val="279929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E88BFC-CB27-4328-8DEC-4B00AE6D1429}"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C57CCD4-9E52-4427-A4A5-1EDB3C13320A}" type="datetimeFigureOut">
              <a:rPr lang="zh-CN" altLang="en-US" smtClean="0"/>
              <a:t>2020/5/17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6EC70C-5DBB-4019-B0C3-758B74C275F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C57CCD4-9E52-4427-A4A5-1EDB3C13320A}" type="datetimeFigureOut">
              <a:rPr lang="zh-CN" altLang="en-US" smtClean="0"/>
              <a:t>2020/5/17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6EC70C-5DBB-4019-B0C3-758B74C275F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C57CCD4-9E52-4427-A4A5-1EDB3C13320A}" type="datetimeFigureOut">
              <a:rPr lang="zh-CN" altLang="en-US" smtClean="0"/>
              <a:t>2020/5/17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6EC70C-5DBB-4019-B0C3-758B74C275F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C57CCD4-9E52-4427-A4A5-1EDB3C13320A}" type="datetimeFigureOut">
              <a:rPr lang="zh-CN" altLang="en-US" smtClean="0"/>
              <a:t>2020/5/17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6EC70C-5DBB-4019-B0C3-758B74C275F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C57CCD4-9E52-4427-A4A5-1EDB3C13320A}" type="datetimeFigureOut">
              <a:rPr lang="zh-CN" altLang="en-US" smtClean="0"/>
              <a:t>2020/5/17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6EC70C-5DBB-4019-B0C3-758B74C275F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C57CCD4-9E52-4427-A4A5-1EDB3C13320A}" type="datetimeFigureOut">
              <a:rPr lang="zh-CN" altLang="en-US" smtClean="0"/>
              <a:t>2020/5/17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6EC70C-5DBB-4019-B0C3-758B74C275F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C57CCD4-9E52-4427-A4A5-1EDB3C13320A}" type="datetimeFigureOut">
              <a:rPr lang="zh-CN" altLang="en-US" smtClean="0"/>
              <a:t>2020/5/17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6EC70C-5DBB-4019-B0C3-758B74C275F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C57CCD4-9E52-4427-A4A5-1EDB3C13320A}" type="datetimeFigureOut">
              <a:rPr lang="zh-CN" altLang="en-US" smtClean="0"/>
              <a:t>2020/5/17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6EC70C-5DBB-4019-B0C3-758B74C275F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57CCD4-9E52-4427-A4A5-1EDB3C13320A}" type="datetimeFigureOut">
              <a:rPr lang="zh-CN" altLang="en-US" smtClean="0"/>
              <a:t>2020/5/17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6EC70C-5DBB-4019-B0C3-758B74C275F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C57CCD4-9E52-4427-A4A5-1EDB3C13320A}" type="datetimeFigureOut">
              <a:rPr lang="zh-CN" altLang="en-US" smtClean="0"/>
              <a:t>2020/5/17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6EC70C-5DBB-4019-B0C3-758B74C275F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C57CCD4-9E52-4427-A4A5-1EDB3C13320A}" type="datetimeFigureOut">
              <a:rPr lang="zh-CN" altLang="en-US" smtClean="0"/>
              <a:t>2020/5/17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6EC70C-5DBB-4019-B0C3-758B74C275F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57CCD4-9E52-4427-A4A5-1EDB3C13320A}" type="datetimeFigureOut">
              <a:rPr lang="zh-CN" altLang="en-US" smtClean="0"/>
              <a:t>2020/5/17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6EC70C-5DBB-4019-B0C3-758B74C275F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package" Target="../embeddings/Microsoft_Visio_Drawing.vsdx"/><Relationship Id="rId3" Type="http://schemas.openxmlformats.org/officeDocument/2006/relationships/notesSlide" Target="../notesSlides/notesSlide15.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8.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3144" t="571" r="21242" b="13905"/>
          <a:stretch>
            <a:fillRect/>
          </a:stretch>
        </p:blipFill>
        <p:spPr>
          <a:xfrm rot="16200000" flipV="1">
            <a:off x="1762295" y="-1754067"/>
            <a:ext cx="6858000" cy="10366133"/>
          </a:xfrm>
          <a:prstGeom prst="rect">
            <a:avLst/>
          </a:prstGeom>
        </p:spPr>
      </p:pic>
      <p:sp>
        <p:nvSpPr>
          <p:cNvPr id="7" name="文本框 6"/>
          <p:cNvSpPr txBox="1"/>
          <p:nvPr/>
        </p:nvSpPr>
        <p:spPr>
          <a:xfrm>
            <a:off x="86654" y="338373"/>
            <a:ext cx="7109099" cy="1734321"/>
          </a:xfrm>
          <a:prstGeom prst="rect">
            <a:avLst/>
          </a:prstGeom>
          <a:noFill/>
        </p:spPr>
        <p:txBody>
          <a:bodyPr wrap="square" rtlCol="0">
            <a:spAutoFit/>
          </a:bodyPr>
          <a:lstStyle/>
          <a:p>
            <a:pPr algn="ctr"/>
            <a:r>
              <a:rPr lang="zh-CN" altLang="en-US" sz="5335" dirty="0">
                <a:solidFill>
                  <a:schemeClr val="bg1"/>
                </a:solidFill>
                <a:latin typeface="幼圆" panose="02010509060101010101" pitchFamily="49" charset="-122"/>
                <a:ea typeface="幼圆" panose="02010509060101010101" pitchFamily="49" charset="-122"/>
              </a:rPr>
              <a:t>基于改进遗传算法</a:t>
            </a:r>
            <a:endParaRPr lang="en-US" altLang="zh-CN" sz="5335" dirty="0">
              <a:solidFill>
                <a:schemeClr val="bg1"/>
              </a:solidFill>
              <a:latin typeface="幼圆" panose="02010509060101010101" pitchFamily="49" charset="-122"/>
              <a:ea typeface="幼圆" panose="02010509060101010101" pitchFamily="49" charset="-122"/>
            </a:endParaRPr>
          </a:p>
          <a:p>
            <a:pPr algn="ctr"/>
            <a:r>
              <a:rPr lang="zh-CN" altLang="en-US" sz="5335" dirty="0">
                <a:solidFill>
                  <a:schemeClr val="bg1"/>
                </a:solidFill>
                <a:latin typeface="幼圆" panose="02010509060101010101" pitchFamily="49" charset="-122"/>
                <a:ea typeface="幼圆" panose="02010509060101010101" pitchFamily="49" charset="-122"/>
              </a:rPr>
              <a:t>的校园</a:t>
            </a:r>
            <a:r>
              <a:rPr lang="en-US" altLang="zh-CN" sz="5335" dirty="0">
                <a:solidFill>
                  <a:schemeClr val="bg1"/>
                </a:solidFill>
                <a:latin typeface="幼圆" panose="02010509060101010101" pitchFamily="49" charset="-122"/>
                <a:ea typeface="幼圆" panose="02010509060101010101" pitchFamily="49" charset="-122"/>
              </a:rPr>
              <a:t>5G</a:t>
            </a:r>
            <a:r>
              <a:rPr lang="zh-CN" altLang="en-US" sz="5335" dirty="0">
                <a:solidFill>
                  <a:schemeClr val="bg1"/>
                </a:solidFill>
                <a:latin typeface="幼圆" panose="02010509060101010101" pitchFamily="49" charset="-122"/>
                <a:ea typeface="幼圆" panose="02010509060101010101" pitchFamily="49" charset="-122"/>
              </a:rPr>
              <a:t>基站选址方案</a:t>
            </a:r>
          </a:p>
        </p:txBody>
      </p:sp>
      <p:sp>
        <p:nvSpPr>
          <p:cNvPr id="9" name="文本框 8"/>
          <p:cNvSpPr txBox="1"/>
          <p:nvPr/>
        </p:nvSpPr>
        <p:spPr>
          <a:xfrm>
            <a:off x="764312" y="3070674"/>
            <a:ext cx="4315605" cy="769441"/>
          </a:xfrm>
          <a:prstGeom prst="rect">
            <a:avLst/>
          </a:prstGeom>
          <a:noFill/>
          <a:effectLst/>
        </p:spPr>
        <p:txBody>
          <a:bodyPr wrap="none" rtlCol="0">
            <a:spAutoFit/>
          </a:bodyPr>
          <a:lstStyle/>
          <a:p>
            <a:pPr algn="l"/>
            <a:r>
              <a:rPr lang="zh-CN" altLang="en-US" sz="2000" b="1" dirty="0">
                <a:solidFill>
                  <a:schemeClr val="bg1"/>
                </a:solidFill>
                <a:latin typeface="幼圆" panose="02010509060101010101" pitchFamily="49" charset="-122"/>
                <a:ea typeface="幼圆" panose="02010509060101010101" pitchFamily="49" charset="-122"/>
              </a:rPr>
              <a:t>答辩人：雷尚霖</a:t>
            </a:r>
            <a:r>
              <a:rPr lang="en-US" altLang="zh-CN" sz="2000" b="1" dirty="0">
                <a:solidFill>
                  <a:schemeClr val="bg1"/>
                </a:solidFill>
                <a:latin typeface="幼圆" panose="02010509060101010101" pitchFamily="49" charset="-122"/>
                <a:ea typeface="幼圆" panose="02010509060101010101" pitchFamily="49" charset="-122"/>
              </a:rPr>
              <a:t>  </a:t>
            </a:r>
            <a:r>
              <a:rPr lang="zh-CN" altLang="en-US" sz="2000" b="1" dirty="0">
                <a:solidFill>
                  <a:schemeClr val="bg1"/>
                </a:solidFill>
                <a:latin typeface="幼圆" panose="02010509060101010101" pitchFamily="49" charset="-122"/>
                <a:ea typeface="幼圆" panose="02010509060101010101" pitchFamily="49" charset="-122"/>
              </a:rPr>
              <a:t>指导老师：周晓君</a:t>
            </a:r>
            <a:endParaRPr sz="2000" b="1" dirty="0">
              <a:solidFill>
                <a:schemeClr val="bg1"/>
              </a:solidFill>
              <a:latin typeface="幼圆" panose="02010509060101010101" pitchFamily="49" charset="-122"/>
              <a:ea typeface="幼圆" panose="02010509060101010101" pitchFamily="49" charset="-122"/>
            </a:endParaRPr>
          </a:p>
          <a:p>
            <a:endParaRPr lang="zh-CN" altLang="en-US" sz="2400" b="1" dirty="0">
              <a:solidFill>
                <a:schemeClr val="tx1">
                  <a:lumMod val="75000"/>
                  <a:lumOff val="25000"/>
                </a:schemeClr>
              </a:solidFill>
              <a:latin typeface="幼圆" panose="02010509060101010101" pitchFamily="49" charset="-122"/>
              <a:ea typeface="幼圆" panose="02010509060101010101" pitchFamily="49" charset="-122"/>
            </a:endParaRPr>
          </a:p>
        </p:txBody>
      </p:sp>
      <p:grpSp>
        <p:nvGrpSpPr>
          <p:cNvPr id="10" name="Group 4"/>
          <p:cNvGrpSpPr>
            <a:grpSpLocks noChangeAspect="1"/>
          </p:cNvGrpSpPr>
          <p:nvPr/>
        </p:nvGrpSpPr>
        <p:grpSpPr bwMode="auto">
          <a:xfrm>
            <a:off x="9227841" y="563103"/>
            <a:ext cx="2293040" cy="2135616"/>
            <a:chOff x="1164" y="687"/>
            <a:chExt cx="3219" cy="2998"/>
          </a:xfrm>
          <a:solidFill>
            <a:srgbClr val="017D91"/>
          </a:solidFill>
          <a:effectLst/>
        </p:grpSpPr>
        <p:sp>
          <p:nvSpPr>
            <p:cNvPr id="11"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2"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750"/>
                                        <p:tgtEl>
                                          <p:spTgt spid="5"/>
                                        </p:tgtEl>
                                      </p:cBhvr>
                                    </p:animEffect>
                                  </p:childTnLst>
                                </p:cTn>
                              </p:par>
                            </p:childTnLst>
                          </p:cTn>
                        </p:par>
                        <p:par>
                          <p:cTn id="8" fill="hold">
                            <p:stCondLst>
                              <p:cond delay="750"/>
                            </p:stCondLst>
                            <p:childTnLst>
                              <p:par>
                                <p:cTn id="9" presetID="5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Scale>
                                      <p:cBhvr>
                                        <p:cTn id="11"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0"/>
                                        </p:tgtEl>
                                        <p:attrNameLst>
                                          <p:attrName>ppt_x</p:attrName>
                                          <p:attrName>ppt_y</p:attrName>
                                        </p:attrNameLst>
                                      </p:cBhvr>
                                    </p:animMotion>
                                    <p:animEffect transition="in" filter="fade">
                                      <p:cBhvr>
                                        <p:cTn id="13" dur="1000"/>
                                        <p:tgtEl>
                                          <p:spTgt spid="10"/>
                                        </p:tgtEl>
                                      </p:cBhvr>
                                    </p:animEffect>
                                  </p:childTnLst>
                                </p:cTn>
                              </p:par>
                            </p:childTnLst>
                          </p:cTn>
                        </p:par>
                        <p:par>
                          <p:cTn id="14" fill="hold">
                            <p:stCondLst>
                              <p:cond delay="175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Effect transition="in" filter="fade">
                                      <p:cBhvr>
                                        <p:cTn id="19" dur="1000"/>
                                        <p:tgtEl>
                                          <p:spTgt spid="7"/>
                                        </p:tgtEl>
                                      </p:cBhvr>
                                    </p:animEffect>
                                  </p:childTnLst>
                                </p:cTn>
                              </p:par>
                            </p:childTnLst>
                          </p:cTn>
                        </p:par>
                        <p:par>
                          <p:cTn id="20" fill="hold">
                            <p:stCondLst>
                              <p:cond delay="275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a:off x="5463116" y="3786197"/>
            <a:ext cx="6728884" cy="307180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6889" t="53812" r="15389" b="29905"/>
          <a:stretch>
            <a:fillRect/>
          </a:stretch>
        </p:blipFill>
        <p:spPr>
          <a:xfrm rot="10800000" flipH="1">
            <a:off x="-1" y="-1"/>
            <a:ext cx="7485017" cy="3786197"/>
          </a:xfrm>
          <a:prstGeom prst="rect">
            <a:avLst/>
          </a:prstGeom>
        </p:spPr>
      </p:pic>
      <p:sp>
        <p:nvSpPr>
          <p:cNvPr id="4" name="文本框 3"/>
          <p:cNvSpPr txBox="1"/>
          <p:nvPr/>
        </p:nvSpPr>
        <p:spPr>
          <a:xfrm>
            <a:off x="1263745" y="94129"/>
            <a:ext cx="1550424" cy="1862048"/>
          </a:xfrm>
          <a:prstGeom prst="rect">
            <a:avLst/>
          </a:prstGeom>
          <a:noFill/>
        </p:spPr>
        <p:txBody>
          <a:bodyPr wrap="none" rtlCol="0">
            <a:spAutoFit/>
          </a:bodyPr>
          <a:lstStyle/>
          <a:p>
            <a:r>
              <a:rPr lang="en-US" altLang="zh-CN" sz="11500" b="1" dirty="0">
                <a:solidFill>
                  <a:schemeClr val="bg1"/>
                </a:solidFill>
                <a:latin typeface="Agency FB" panose="020B0503020202020204" pitchFamily="34" charset="0"/>
                <a:ea typeface="微软雅黑" panose="020B0503020204020204" pitchFamily="34" charset="-122"/>
              </a:rPr>
              <a:t>03</a:t>
            </a:r>
            <a:endParaRPr lang="zh-CN" altLang="en-US" sz="11500" b="1" dirty="0">
              <a:solidFill>
                <a:schemeClr val="bg1"/>
              </a:solidFill>
              <a:latin typeface="Agency FB" panose="020B0503020202020204" pitchFamily="34" charset="0"/>
              <a:ea typeface="微软雅黑" panose="020B0503020204020204" pitchFamily="34" charset="-122"/>
            </a:endParaRPr>
          </a:p>
        </p:txBody>
      </p:sp>
      <p:sp>
        <p:nvSpPr>
          <p:cNvPr id="5" name="文本框 4"/>
          <p:cNvSpPr txBox="1"/>
          <p:nvPr/>
        </p:nvSpPr>
        <p:spPr>
          <a:xfrm>
            <a:off x="3464141" y="3191858"/>
            <a:ext cx="5282215" cy="1107996"/>
          </a:xfrm>
          <a:prstGeom prst="rect">
            <a:avLst/>
          </a:prstGeom>
          <a:noFill/>
        </p:spPr>
        <p:txBody>
          <a:bodyPr wrap="none" rtlCol="0">
            <a:spAutoFit/>
          </a:bodyPr>
          <a:lstStyle/>
          <a:p>
            <a:pPr algn="ctr"/>
            <a:r>
              <a:rPr lang="zh-CN" altLang="en-US" sz="6600" b="1" dirty="0">
                <a:solidFill>
                  <a:srgbClr val="017D91"/>
                </a:solidFill>
                <a:latin typeface="幼圆" panose="02010509060101010101" pitchFamily="49" charset="-122"/>
                <a:ea typeface="幼圆" panose="02010509060101010101" pitchFamily="49" charset="-122"/>
              </a:rPr>
              <a:t>项目执行过程</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25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250"/>
                                        <p:tgtEl>
                                          <p:spTgt spid="2"/>
                                        </p:tgtEl>
                                      </p:cBhvr>
                                    </p:animEffect>
                                  </p:childTnLst>
                                </p:cTn>
                              </p:par>
                            </p:childTnLst>
                          </p:cTn>
                        </p:par>
                        <p:par>
                          <p:cTn id="11" fill="hold">
                            <p:stCondLst>
                              <p:cond delay="250"/>
                            </p:stCondLst>
                            <p:childTnLst>
                              <p:par>
                                <p:cTn id="12" presetID="5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Scale>
                                      <p:cBhvr>
                                        <p:cTn id="14" dur="25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250" decel="50000" fill="hold">
                                          <p:stCondLst>
                                            <p:cond delay="0"/>
                                          </p:stCondLst>
                                        </p:cTn>
                                        <p:tgtEl>
                                          <p:spTgt spid="4"/>
                                        </p:tgtEl>
                                        <p:attrNameLst>
                                          <p:attrName>ppt_x</p:attrName>
                                          <p:attrName>ppt_y</p:attrName>
                                        </p:attrNameLst>
                                      </p:cBhvr>
                                    </p:animMotion>
                                    <p:animEffect transition="in" filter="fade">
                                      <p:cBhvr>
                                        <p:cTn id="16" dur="250"/>
                                        <p:tgtEl>
                                          <p:spTgt spid="4"/>
                                        </p:tgtEl>
                                      </p:cBhvr>
                                    </p:animEffect>
                                  </p:childTnLst>
                                </p:cTn>
                              </p:par>
                            </p:childTnLst>
                          </p:cTn>
                        </p:par>
                        <p:par>
                          <p:cTn id="17" fill="hold">
                            <p:stCondLst>
                              <p:cond delay="500"/>
                            </p:stCondLst>
                            <p:childTnLst>
                              <p:par>
                                <p:cTn id="18" presetID="37"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anim calcmode="lin" valueType="num">
                                      <p:cBhvr>
                                        <p:cTn id="21" dur="250" fill="hold"/>
                                        <p:tgtEl>
                                          <p:spTgt spid="5"/>
                                        </p:tgtEl>
                                        <p:attrNameLst>
                                          <p:attrName>ppt_x</p:attrName>
                                        </p:attrNameLst>
                                      </p:cBhvr>
                                      <p:tavLst>
                                        <p:tav tm="0">
                                          <p:val>
                                            <p:strVal val="#ppt_x"/>
                                          </p:val>
                                        </p:tav>
                                        <p:tav tm="100000">
                                          <p:val>
                                            <p:strVal val="#ppt_x"/>
                                          </p:val>
                                        </p:tav>
                                      </p:tavLst>
                                    </p:anim>
                                    <p:anim calcmode="lin" valueType="num">
                                      <p:cBhvr>
                                        <p:cTn id="22" dur="225" decel="100000" fill="hold"/>
                                        <p:tgtEl>
                                          <p:spTgt spid="5"/>
                                        </p:tgtEl>
                                        <p:attrNameLst>
                                          <p:attrName>ppt_y</p:attrName>
                                        </p:attrNameLst>
                                      </p:cBhvr>
                                      <p:tavLst>
                                        <p:tav tm="0">
                                          <p:val>
                                            <p:strVal val="#ppt_y+1"/>
                                          </p:val>
                                        </p:tav>
                                        <p:tav tm="100000">
                                          <p:val>
                                            <p:strVal val="#ppt_y-.03"/>
                                          </p:val>
                                        </p:tav>
                                      </p:tavLst>
                                    </p:anim>
                                    <p:anim calcmode="lin" valueType="num">
                                      <p:cBhvr>
                                        <p:cTn id="23" dur="25" accel="100000" fill="hold">
                                          <p:stCondLst>
                                            <p:cond delay="225"/>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4158471" y="145804"/>
            <a:ext cx="3897221" cy="830997"/>
          </a:xfrm>
          <a:prstGeom prst="rect">
            <a:avLst/>
          </a:prstGeom>
          <a:noFill/>
          <a:effectLst/>
        </p:spPr>
        <p:txBody>
          <a:bodyPr wrap="none" rtlCol="0">
            <a:spAutoFit/>
          </a:bodyPr>
          <a:lstStyle/>
          <a:p>
            <a:pPr algn="ctr"/>
            <a:r>
              <a:rPr lang="zh-CN" altLang="en-US" sz="4800" b="1" dirty="0">
                <a:solidFill>
                  <a:srgbClr val="017D91"/>
                </a:solidFill>
                <a:latin typeface="幼圆" panose="02010509060101010101" pitchFamily="49" charset="-122"/>
                <a:ea typeface="幼圆" panose="02010509060101010101" pitchFamily="49" charset="-122"/>
              </a:rPr>
              <a:t>项目执行过程</a:t>
            </a:r>
          </a:p>
        </p:txBody>
      </p:sp>
      <p:grpSp>
        <p:nvGrpSpPr>
          <p:cNvPr id="7" name="组合 6"/>
          <p:cNvGrpSpPr/>
          <p:nvPr/>
        </p:nvGrpSpPr>
        <p:grpSpPr>
          <a:xfrm>
            <a:off x="1442625" y="2770634"/>
            <a:ext cx="2446347" cy="1851207"/>
            <a:chOff x="1442625" y="2882928"/>
            <a:chExt cx="2446347" cy="1851207"/>
          </a:xfrm>
        </p:grpSpPr>
        <p:sp>
          <p:nvSpPr>
            <p:cNvPr id="8" name="任意多边形 7"/>
            <p:cNvSpPr/>
            <p:nvPr/>
          </p:nvSpPr>
          <p:spPr>
            <a:xfrm>
              <a:off x="1442625" y="2882928"/>
              <a:ext cx="2446347" cy="1851207"/>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007C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9" name="矩形 8"/>
            <p:cNvSpPr/>
            <p:nvPr/>
          </p:nvSpPr>
          <p:spPr>
            <a:xfrm>
              <a:off x="3220817" y="4080064"/>
              <a:ext cx="598241" cy="584775"/>
            </a:xfrm>
            <a:prstGeom prst="rect">
              <a:avLst/>
            </a:prstGeom>
            <a:effectLst/>
          </p:spPr>
          <p:txBody>
            <a:bodyPr wrap="none">
              <a:spAutoFit/>
            </a:bodyPr>
            <a:lstStyle/>
            <a:p>
              <a:r>
                <a:rPr lang="en-US" altLang="zh-CN" sz="3200" b="1" dirty="0">
                  <a:solidFill>
                    <a:srgbClr val="FEFEFE"/>
                  </a:solidFill>
                  <a:latin typeface="方正姚体" panose="02010601030101010101" pitchFamily="2" charset="-122"/>
                  <a:ea typeface="方正姚体" panose="02010601030101010101" pitchFamily="2" charset="-122"/>
                </a:rPr>
                <a:t>01</a:t>
              </a:r>
              <a:endParaRPr lang="zh-CN" altLang="en-US" sz="3200" b="1" dirty="0">
                <a:solidFill>
                  <a:srgbClr val="FEFEFE"/>
                </a:solidFill>
                <a:latin typeface="方正姚体" panose="02010601030101010101" pitchFamily="2" charset="-122"/>
                <a:ea typeface="方正姚体" panose="02010601030101010101" pitchFamily="2" charset="-122"/>
              </a:endParaRPr>
            </a:p>
          </p:txBody>
        </p:sp>
        <p:sp>
          <p:nvSpPr>
            <p:cNvPr id="10" name="矩形 9"/>
            <p:cNvSpPr/>
            <p:nvPr/>
          </p:nvSpPr>
          <p:spPr>
            <a:xfrm rot="2700000">
              <a:off x="2399635" y="3508865"/>
              <a:ext cx="947695" cy="523220"/>
            </a:xfrm>
            <a:prstGeom prst="rect">
              <a:avLst/>
            </a:prstGeom>
            <a:effectLst/>
          </p:spPr>
          <p:txBody>
            <a:bodyPr wrap="none">
              <a:spAutoFit/>
            </a:bodyPr>
            <a:lstStyle/>
            <a:p>
              <a:r>
                <a:rPr lang="en-US" altLang="zh-CN" sz="2800" b="1" dirty="0">
                  <a:solidFill>
                    <a:srgbClr val="FEFEFE"/>
                  </a:solidFill>
                  <a:latin typeface="方正姚体" panose="02010601030101010101" pitchFamily="2" charset="-122"/>
                  <a:ea typeface="方正姚体" panose="02010601030101010101" pitchFamily="2" charset="-122"/>
                </a:rPr>
                <a:t>STEP</a:t>
              </a:r>
              <a:endParaRPr lang="zh-CN" altLang="en-US" sz="2800" dirty="0">
                <a:solidFill>
                  <a:srgbClr val="FEFEFE"/>
                </a:solidFill>
                <a:latin typeface="方正姚体" panose="02010601030101010101" pitchFamily="2" charset="-122"/>
                <a:ea typeface="方正姚体" panose="02010601030101010101" pitchFamily="2" charset="-122"/>
              </a:endParaRPr>
            </a:p>
          </p:txBody>
        </p:sp>
        <p:sp>
          <p:nvSpPr>
            <p:cNvPr id="11" name="Freeform 46"/>
            <p:cNvSpPr>
              <a:spLocks noEditPoints="1"/>
            </p:cNvSpPr>
            <p:nvPr/>
          </p:nvSpPr>
          <p:spPr bwMode="auto">
            <a:xfrm>
              <a:off x="2134145" y="3070144"/>
              <a:ext cx="390942" cy="390942"/>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10 w 144"/>
                <a:gd name="T11" fmla="*/ 91 h 144"/>
                <a:gd name="T12" fmla="*/ 108 w 144"/>
                <a:gd name="T13" fmla="*/ 93 h 144"/>
                <a:gd name="T14" fmla="*/ 84 w 144"/>
                <a:gd name="T15" fmla="*/ 93 h 144"/>
                <a:gd name="T16" fmla="*/ 84 w 144"/>
                <a:gd name="T17" fmla="*/ 100 h 144"/>
                <a:gd name="T18" fmla="*/ 101 w 144"/>
                <a:gd name="T19" fmla="*/ 100 h 144"/>
                <a:gd name="T20" fmla="*/ 103 w 144"/>
                <a:gd name="T21" fmla="*/ 102 h 144"/>
                <a:gd name="T22" fmla="*/ 103 w 144"/>
                <a:gd name="T23" fmla="*/ 108 h 144"/>
                <a:gd name="T24" fmla="*/ 101 w 144"/>
                <a:gd name="T25" fmla="*/ 110 h 144"/>
                <a:gd name="T26" fmla="*/ 43 w 144"/>
                <a:gd name="T27" fmla="*/ 110 h 144"/>
                <a:gd name="T28" fmla="*/ 41 w 144"/>
                <a:gd name="T29" fmla="*/ 108 h 144"/>
                <a:gd name="T30" fmla="*/ 41 w 144"/>
                <a:gd name="T31" fmla="*/ 102 h 144"/>
                <a:gd name="T32" fmla="*/ 43 w 144"/>
                <a:gd name="T33" fmla="*/ 100 h 144"/>
                <a:gd name="T34" fmla="*/ 60 w 144"/>
                <a:gd name="T35" fmla="*/ 100 h 144"/>
                <a:gd name="T36" fmla="*/ 60 w 144"/>
                <a:gd name="T37" fmla="*/ 93 h 144"/>
                <a:gd name="T38" fmla="*/ 36 w 144"/>
                <a:gd name="T39" fmla="*/ 93 h 144"/>
                <a:gd name="T40" fmla="*/ 34 w 144"/>
                <a:gd name="T41" fmla="*/ 91 h 144"/>
                <a:gd name="T42" fmla="*/ 34 w 144"/>
                <a:gd name="T43" fmla="*/ 37 h 144"/>
                <a:gd name="T44" fmla="*/ 36 w 144"/>
                <a:gd name="T45" fmla="*/ 35 h 144"/>
                <a:gd name="T46" fmla="*/ 108 w 144"/>
                <a:gd name="T47" fmla="*/ 35 h 144"/>
                <a:gd name="T48" fmla="*/ 110 w 144"/>
                <a:gd name="T49" fmla="*/ 37 h 144"/>
                <a:gd name="T50" fmla="*/ 110 w 144"/>
                <a:gd name="T51" fmla="*/ 9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91"/>
                  </a:moveTo>
                  <a:cubicBezTo>
                    <a:pt x="110" y="92"/>
                    <a:pt x="109" y="93"/>
                    <a:pt x="108" y="93"/>
                  </a:cubicBezTo>
                  <a:cubicBezTo>
                    <a:pt x="84" y="93"/>
                    <a:pt x="84" y="93"/>
                    <a:pt x="84" y="93"/>
                  </a:cubicBezTo>
                  <a:cubicBezTo>
                    <a:pt x="84" y="100"/>
                    <a:pt x="84" y="100"/>
                    <a:pt x="84" y="100"/>
                  </a:cubicBezTo>
                  <a:cubicBezTo>
                    <a:pt x="101" y="100"/>
                    <a:pt x="101" y="100"/>
                    <a:pt x="101" y="100"/>
                  </a:cubicBezTo>
                  <a:cubicBezTo>
                    <a:pt x="102" y="100"/>
                    <a:pt x="103" y="101"/>
                    <a:pt x="103" y="102"/>
                  </a:cubicBezTo>
                  <a:cubicBezTo>
                    <a:pt x="103" y="108"/>
                    <a:pt x="103" y="108"/>
                    <a:pt x="103" y="108"/>
                  </a:cubicBezTo>
                  <a:cubicBezTo>
                    <a:pt x="103" y="109"/>
                    <a:pt x="102" y="110"/>
                    <a:pt x="101" y="110"/>
                  </a:cubicBezTo>
                  <a:cubicBezTo>
                    <a:pt x="43" y="110"/>
                    <a:pt x="43" y="110"/>
                    <a:pt x="43" y="110"/>
                  </a:cubicBezTo>
                  <a:cubicBezTo>
                    <a:pt x="42" y="110"/>
                    <a:pt x="41" y="109"/>
                    <a:pt x="41" y="108"/>
                  </a:cubicBezTo>
                  <a:cubicBezTo>
                    <a:pt x="41" y="102"/>
                    <a:pt x="41" y="102"/>
                    <a:pt x="41" y="102"/>
                  </a:cubicBezTo>
                  <a:cubicBezTo>
                    <a:pt x="41" y="101"/>
                    <a:pt x="42" y="100"/>
                    <a:pt x="43" y="100"/>
                  </a:cubicBezTo>
                  <a:cubicBezTo>
                    <a:pt x="60" y="100"/>
                    <a:pt x="60" y="100"/>
                    <a:pt x="60" y="100"/>
                  </a:cubicBezTo>
                  <a:cubicBezTo>
                    <a:pt x="60" y="93"/>
                    <a:pt x="60" y="93"/>
                    <a:pt x="60" y="93"/>
                  </a:cubicBezTo>
                  <a:cubicBezTo>
                    <a:pt x="36" y="93"/>
                    <a:pt x="36" y="93"/>
                    <a:pt x="36" y="93"/>
                  </a:cubicBezTo>
                  <a:cubicBezTo>
                    <a:pt x="35" y="93"/>
                    <a:pt x="34" y="92"/>
                    <a:pt x="34" y="91"/>
                  </a:cubicBezTo>
                  <a:cubicBezTo>
                    <a:pt x="34" y="37"/>
                    <a:pt x="34" y="37"/>
                    <a:pt x="34" y="37"/>
                  </a:cubicBezTo>
                  <a:cubicBezTo>
                    <a:pt x="34" y="36"/>
                    <a:pt x="35" y="35"/>
                    <a:pt x="36" y="35"/>
                  </a:cubicBezTo>
                  <a:cubicBezTo>
                    <a:pt x="108" y="35"/>
                    <a:pt x="108" y="35"/>
                    <a:pt x="108" y="35"/>
                  </a:cubicBezTo>
                  <a:cubicBezTo>
                    <a:pt x="109" y="35"/>
                    <a:pt x="110" y="36"/>
                    <a:pt x="110" y="37"/>
                  </a:cubicBezTo>
                  <a:lnTo>
                    <a:pt x="110" y="91"/>
                  </a:lnTo>
                  <a:close/>
                </a:path>
              </a:pathLst>
            </a:custGeom>
            <a:solidFill>
              <a:srgbClr val="FEFEFE"/>
            </a:solidFill>
            <a:ln>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2" name="组合 11"/>
          <p:cNvGrpSpPr/>
          <p:nvPr/>
        </p:nvGrpSpPr>
        <p:grpSpPr>
          <a:xfrm>
            <a:off x="3764796" y="3696237"/>
            <a:ext cx="2446347" cy="1851207"/>
            <a:chOff x="3764796" y="3808531"/>
            <a:chExt cx="2446347" cy="1851207"/>
          </a:xfrm>
        </p:grpSpPr>
        <p:sp>
          <p:nvSpPr>
            <p:cNvPr id="13" name="任意多边形 12"/>
            <p:cNvSpPr/>
            <p:nvPr/>
          </p:nvSpPr>
          <p:spPr>
            <a:xfrm flipV="1">
              <a:off x="3764796" y="3808531"/>
              <a:ext cx="2446347" cy="1851207"/>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4" name="矩形 13"/>
            <p:cNvSpPr/>
            <p:nvPr/>
          </p:nvSpPr>
          <p:spPr>
            <a:xfrm>
              <a:off x="5529938" y="3837841"/>
              <a:ext cx="598241" cy="584775"/>
            </a:xfrm>
            <a:prstGeom prst="rect">
              <a:avLst/>
            </a:prstGeom>
            <a:effectLst/>
          </p:spPr>
          <p:txBody>
            <a:bodyPr wrap="none">
              <a:spAutoFit/>
            </a:bodyPr>
            <a:lstStyle/>
            <a:p>
              <a:r>
                <a:rPr lang="en-US" altLang="zh-CN" sz="3200" b="1" dirty="0">
                  <a:solidFill>
                    <a:schemeClr val="bg1"/>
                  </a:solidFill>
                  <a:latin typeface="方正姚体" panose="02010601030101010101" pitchFamily="2" charset="-122"/>
                  <a:ea typeface="方正姚体" panose="02010601030101010101" pitchFamily="2" charset="-122"/>
                </a:rPr>
                <a:t>02</a:t>
              </a:r>
              <a:endParaRPr lang="zh-CN" altLang="en-US" sz="3200" b="1" dirty="0">
                <a:solidFill>
                  <a:schemeClr val="bg1"/>
                </a:solidFill>
                <a:latin typeface="方正姚体" panose="02010601030101010101" pitchFamily="2" charset="-122"/>
                <a:ea typeface="方正姚体" panose="02010601030101010101" pitchFamily="2" charset="-122"/>
              </a:endParaRPr>
            </a:p>
          </p:txBody>
        </p:sp>
        <p:sp>
          <p:nvSpPr>
            <p:cNvPr id="15" name="矩形 14"/>
            <p:cNvSpPr/>
            <p:nvPr/>
          </p:nvSpPr>
          <p:spPr>
            <a:xfrm rot="18900000">
              <a:off x="4821412" y="4541640"/>
              <a:ext cx="947695" cy="523220"/>
            </a:xfrm>
            <a:prstGeom prst="rect">
              <a:avLst/>
            </a:prstGeom>
            <a:effectLst/>
          </p:spPr>
          <p:txBody>
            <a:bodyPr wrap="none">
              <a:spAutoFit/>
            </a:bodyPr>
            <a:lstStyle/>
            <a:p>
              <a:r>
                <a:rPr lang="en-US" altLang="zh-CN" sz="2800" b="1" dirty="0">
                  <a:solidFill>
                    <a:schemeClr val="bg1"/>
                  </a:solidFill>
                  <a:latin typeface="方正姚体" panose="02010601030101010101" pitchFamily="2" charset="-122"/>
                  <a:ea typeface="方正姚体" panose="02010601030101010101" pitchFamily="2" charset="-122"/>
                </a:rPr>
                <a:t>STEP</a:t>
              </a:r>
              <a:endParaRPr lang="zh-CN" altLang="en-US" sz="2800" dirty="0">
                <a:solidFill>
                  <a:schemeClr val="bg1"/>
                </a:solidFill>
                <a:latin typeface="方正姚体" panose="02010601030101010101" pitchFamily="2" charset="-122"/>
                <a:ea typeface="方正姚体" panose="02010601030101010101" pitchFamily="2" charset="-122"/>
              </a:endParaRPr>
            </a:p>
          </p:txBody>
        </p:sp>
        <p:sp>
          <p:nvSpPr>
            <p:cNvPr id="16" name="Freeform 52"/>
            <p:cNvSpPr>
              <a:spLocks noEditPoints="1"/>
            </p:cNvSpPr>
            <p:nvPr/>
          </p:nvSpPr>
          <p:spPr bwMode="auto">
            <a:xfrm>
              <a:off x="4440627" y="5072285"/>
              <a:ext cx="390942" cy="390942"/>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10 w 144"/>
                <a:gd name="T11" fmla="*/ 76 h 144"/>
                <a:gd name="T12" fmla="*/ 105 w 144"/>
                <a:gd name="T13" fmla="*/ 91 h 144"/>
                <a:gd name="T14" fmla="*/ 109 w 144"/>
                <a:gd name="T15" fmla="*/ 104 h 144"/>
                <a:gd name="T16" fmla="*/ 91 w 144"/>
                <a:gd name="T17" fmla="*/ 117 h 144"/>
                <a:gd name="T18" fmla="*/ 80 w 144"/>
                <a:gd name="T19" fmla="*/ 110 h 144"/>
                <a:gd name="T20" fmla="*/ 72 w 144"/>
                <a:gd name="T21" fmla="*/ 111 h 144"/>
                <a:gd name="T22" fmla="*/ 64 w 144"/>
                <a:gd name="T23" fmla="*/ 110 h 144"/>
                <a:gd name="T24" fmla="*/ 53 w 144"/>
                <a:gd name="T25" fmla="*/ 117 h 144"/>
                <a:gd name="T26" fmla="*/ 35 w 144"/>
                <a:gd name="T27" fmla="*/ 104 h 144"/>
                <a:gd name="T28" fmla="*/ 39 w 144"/>
                <a:gd name="T29" fmla="*/ 91 h 144"/>
                <a:gd name="T30" fmla="*/ 34 w 144"/>
                <a:gd name="T31" fmla="*/ 76 h 144"/>
                <a:gd name="T32" fmla="*/ 23 w 144"/>
                <a:gd name="T33" fmla="*/ 68 h 144"/>
                <a:gd name="T34" fmla="*/ 30 w 144"/>
                <a:gd name="T35" fmla="*/ 46 h 144"/>
                <a:gd name="T36" fmla="*/ 43 w 144"/>
                <a:gd name="T37" fmla="*/ 46 h 144"/>
                <a:gd name="T38" fmla="*/ 56 w 144"/>
                <a:gd name="T39" fmla="*/ 37 h 144"/>
                <a:gd name="T40" fmla="*/ 60 w 144"/>
                <a:gd name="T41" fmla="*/ 24 h 144"/>
                <a:gd name="T42" fmla="*/ 84 w 144"/>
                <a:gd name="T43" fmla="*/ 24 h 144"/>
                <a:gd name="T44" fmla="*/ 88 w 144"/>
                <a:gd name="T45" fmla="*/ 37 h 144"/>
                <a:gd name="T46" fmla="*/ 101 w 144"/>
                <a:gd name="T47" fmla="*/ 46 h 144"/>
                <a:gd name="T48" fmla="*/ 114 w 144"/>
                <a:gd name="T49" fmla="*/ 46 h 144"/>
                <a:gd name="T50" fmla="*/ 121 w 144"/>
                <a:gd name="T51" fmla="*/ 68 h 144"/>
                <a:gd name="T52" fmla="*/ 110 w 144"/>
                <a:gd name="T53" fmla="*/ 7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76"/>
                  </a:moveTo>
                  <a:cubicBezTo>
                    <a:pt x="110" y="81"/>
                    <a:pt x="108" y="87"/>
                    <a:pt x="105" y="91"/>
                  </a:cubicBezTo>
                  <a:cubicBezTo>
                    <a:pt x="109" y="104"/>
                    <a:pt x="109" y="104"/>
                    <a:pt x="109" y="104"/>
                  </a:cubicBezTo>
                  <a:cubicBezTo>
                    <a:pt x="91" y="117"/>
                    <a:pt x="91" y="117"/>
                    <a:pt x="91" y="117"/>
                  </a:cubicBezTo>
                  <a:cubicBezTo>
                    <a:pt x="80" y="110"/>
                    <a:pt x="80" y="110"/>
                    <a:pt x="80" y="110"/>
                  </a:cubicBezTo>
                  <a:cubicBezTo>
                    <a:pt x="78" y="110"/>
                    <a:pt x="75" y="111"/>
                    <a:pt x="72" y="111"/>
                  </a:cubicBezTo>
                  <a:cubicBezTo>
                    <a:pt x="69" y="111"/>
                    <a:pt x="66" y="110"/>
                    <a:pt x="64" y="110"/>
                  </a:cubicBezTo>
                  <a:cubicBezTo>
                    <a:pt x="53" y="117"/>
                    <a:pt x="53" y="117"/>
                    <a:pt x="53" y="117"/>
                  </a:cubicBezTo>
                  <a:cubicBezTo>
                    <a:pt x="35" y="104"/>
                    <a:pt x="35" y="104"/>
                    <a:pt x="35" y="104"/>
                  </a:cubicBezTo>
                  <a:cubicBezTo>
                    <a:pt x="39" y="91"/>
                    <a:pt x="39" y="91"/>
                    <a:pt x="39" y="91"/>
                  </a:cubicBezTo>
                  <a:cubicBezTo>
                    <a:pt x="36" y="87"/>
                    <a:pt x="34" y="81"/>
                    <a:pt x="34" y="76"/>
                  </a:cubicBezTo>
                  <a:cubicBezTo>
                    <a:pt x="23" y="68"/>
                    <a:pt x="23" y="68"/>
                    <a:pt x="23" y="68"/>
                  </a:cubicBezTo>
                  <a:cubicBezTo>
                    <a:pt x="30" y="46"/>
                    <a:pt x="30" y="46"/>
                    <a:pt x="30" y="46"/>
                  </a:cubicBezTo>
                  <a:cubicBezTo>
                    <a:pt x="43" y="46"/>
                    <a:pt x="43" y="46"/>
                    <a:pt x="43" y="46"/>
                  </a:cubicBezTo>
                  <a:cubicBezTo>
                    <a:pt x="47" y="42"/>
                    <a:pt x="51" y="39"/>
                    <a:pt x="56" y="37"/>
                  </a:cubicBezTo>
                  <a:cubicBezTo>
                    <a:pt x="60" y="24"/>
                    <a:pt x="60" y="24"/>
                    <a:pt x="60" y="24"/>
                  </a:cubicBezTo>
                  <a:cubicBezTo>
                    <a:pt x="84" y="24"/>
                    <a:pt x="84" y="24"/>
                    <a:pt x="84" y="24"/>
                  </a:cubicBezTo>
                  <a:cubicBezTo>
                    <a:pt x="88" y="37"/>
                    <a:pt x="88" y="37"/>
                    <a:pt x="88" y="37"/>
                  </a:cubicBezTo>
                  <a:cubicBezTo>
                    <a:pt x="93" y="39"/>
                    <a:pt x="97" y="42"/>
                    <a:pt x="101" y="46"/>
                  </a:cubicBezTo>
                  <a:cubicBezTo>
                    <a:pt x="114" y="46"/>
                    <a:pt x="114" y="46"/>
                    <a:pt x="114" y="46"/>
                  </a:cubicBezTo>
                  <a:cubicBezTo>
                    <a:pt x="121" y="68"/>
                    <a:pt x="121" y="68"/>
                    <a:pt x="121" y="68"/>
                  </a:cubicBezTo>
                  <a:lnTo>
                    <a:pt x="110" y="76"/>
                  </a:lnTo>
                  <a:close/>
                </a:path>
              </a:pathLst>
            </a:custGeom>
            <a:solidFill>
              <a:srgbClr val="FEFEFE"/>
            </a:solidFill>
            <a:ln>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7" name="组合 16"/>
          <p:cNvGrpSpPr/>
          <p:nvPr/>
        </p:nvGrpSpPr>
        <p:grpSpPr>
          <a:xfrm>
            <a:off x="8409137" y="3696237"/>
            <a:ext cx="2446347" cy="1851207"/>
            <a:chOff x="8409137" y="3808531"/>
            <a:chExt cx="2446347" cy="1851207"/>
          </a:xfrm>
        </p:grpSpPr>
        <p:sp>
          <p:nvSpPr>
            <p:cNvPr id="18" name="任意多边形 17"/>
            <p:cNvSpPr/>
            <p:nvPr/>
          </p:nvSpPr>
          <p:spPr>
            <a:xfrm flipV="1">
              <a:off x="8409137" y="3808531"/>
              <a:ext cx="2446347" cy="1851207"/>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9" name="矩形 18"/>
            <p:cNvSpPr/>
            <p:nvPr/>
          </p:nvSpPr>
          <p:spPr>
            <a:xfrm>
              <a:off x="10166730" y="3886517"/>
              <a:ext cx="598241" cy="584775"/>
            </a:xfrm>
            <a:prstGeom prst="rect">
              <a:avLst/>
            </a:prstGeom>
            <a:effectLst/>
          </p:spPr>
          <p:txBody>
            <a:bodyPr wrap="none">
              <a:spAutoFit/>
            </a:bodyPr>
            <a:lstStyle/>
            <a:p>
              <a:r>
                <a:rPr lang="en-US" altLang="zh-CN" sz="3200" b="1" dirty="0">
                  <a:solidFill>
                    <a:schemeClr val="bg1"/>
                  </a:solidFill>
                  <a:latin typeface="方正姚体" panose="02010601030101010101" pitchFamily="2" charset="-122"/>
                  <a:ea typeface="方正姚体" panose="02010601030101010101" pitchFamily="2" charset="-122"/>
                </a:rPr>
                <a:t>04</a:t>
              </a:r>
              <a:endParaRPr lang="zh-CN" altLang="en-US" sz="3200" b="1" dirty="0">
                <a:solidFill>
                  <a:schemeClr val="bg1"/>
                </a:solidFill>
                <a:latin typeface="方正姚体" panose="02010601030101010101" pitchFamily="2" charset="-122"/>
                <a:ea typeface="方正姚体" panose="02010601030101010101" pitchFamily="2" charset="-122"/>
              </a:endParaRPr>
            </a:p>
          </p:txBody>
        </p:sp>
        <p:sp>
          <p:nvSpPr>
            <p:cNvPr id="20" name="矩形 19"/>
            <p:cNvSpPr/>
            <p:nvPr/>
          </p:nvSpPr>
          <p:spPr>
            <a:xfrm rot="18900000">
              <a:off x="9415983" y="4513365"/>
              <a:ext cx="947695" cy="523220"/>
            </a:xfrm>
            <a:prstGeom prst="rect">
              <a:avLst/>
            </a:prstGeom>
            <a:effectLst/>
          </p:spPr>
          <p:txBody>
            <a:bodyPr wrap="none">
              <a:spAutoFit/>
            </a:bodyPr>
            <a:lstStyle/>
            <a:p>
              <a:r>
                <a:rPr lang="en-US" altLang="zh-CN" sz="2800" b="1" dirty="0">
                  <a:solidFill>
                    <a:schemeClr val="bg1"/>
                  </a:solidFill>
                  <a:latin typeface="方正姚体" panose="02010601030101010101" pitchFamily="2" charset="-122"/>
                  <a:ea typeface="方正姚体" panose="02010601030101010101" pitchFamily="2" charset="-122"/>
                </a:rPr>
                <a:t>STEP</a:t>
              </a:r>
              <a:endParaRPr lang="zh-CN" altLang="en-US" sz="2800" dirty="0">
                <a:solidFill>
                  <a:schemeClr val="bg1"/>
                </a:solidFill>
                <a:latin typeface="方正姚体" panose="02010601030101010101" pitchFamily="2" charset="-122"/>
                <a:ea typeface="方正姚体" panose="02010601030101010101" pitchFamily="2" charset="-122"/>
              </a:endParaRPr>
            </a:p>
          </p:txBody>
        </p:sp>
        <p:sp>
          <p:nvSpPr>
            <p:cNvPr id="21" name="Freeform 62"/>
            <p:cNvSpPr>
              <a:spLocks noEditPoints="1"/>
            </p:cNvSpPr>
            <p:nvPr/>
          </p:nvSpPr>
          <p:spPr bwMode="auto">
            <a:xfrm>
              <a:off x="9048353" y="5072285"/>
              <a:ext cx="390942" cy="390942"/>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50 w 144"/>
                <a:gd name="T11" fmla="*/ 107 h 144"/>
                <a:gd name="T12" fmla="*/ 48 w 144"/>
                <a:gd name="T13" fmla="*/ 110 h 144"/>
                <a:gd name="T14" fmla="*/ 33 w 144"/>
                <a:gd name="T15" fmla="*/ 110 h 144"/>
                <a:gd name="T16" fmla="*/ 30 w 144"/>
                <a:gd name="T17" fmla="*/ 107 h 144"/>
                <a:gd name="T18" fmla="*/ 30 w 144"/>
                <a:gd name="T19" fmla="*/ 76 h 144"/>
                <a:gd name="T20" fmla="*/ 33 w 144"/>
                <a:gd name="T21" fmla="*/ 74 h 144"/>
                <a:gd name="T22" fmla="*/ 48 w 144"/>
                <a:gd name="T23" fmla="*/ 74 h 144"/>
                <a:gd name="T24" fmla="*/ 50 w 144"/>
                <a:gd name="T25" fmla="*/ 76 h 144"/>
                <a:gd name="T26" fmla="*/ 50 w 144"/>
                <a:gd name="T27" fmla="*/ 107 h 144"/>
                <a:gd name="T28" fmla="*/ 80 w 144"/>
                <a:gd name="T29" fmla="*/ 107 h 144"/>
                <a:gd name="T30" fmla="*/ 77 w 144"/>
                <a:gd name="T31" fmla="*/ 110 h 144"/>
                <a:gd name="T32" fmla="*/ 63 w 144"/>
                <a:gd name="T33" fmla="*/ 110 h 144"/>
                <a:gd name="T34" fmla="*/ 60 w 144"/>
                <a:gd name="T35" fmla="*/ 107 h 144"/>
                <a:gd name="T36" fmla="*/ 60 w 144"/>
                <a:gd name="T37" fmla="*/ 55 h 144"/>
                <a:gd name="T38" fmla="*/ 63 w 144"/>
                <a:gd name="T39" fmla="*/ 52 h 144"/>
                <a:gd name="T40" fmla="*/ 77 w 144"/>
                <a:gd name="T41" fmla="*/ 52 h 144"/>
                <a:gd name="T42" fmla="*/ 80 w 144"/>
                <a:gd name="T43" fmla="*/ 55 h 144"/>
                <a:gd name="T44" fmla="*/ 80 w 144"/>
                <a:gd name="T45" fmla="*/ 107 h 144"/>
                <a:gd name="T46" fmla="*/ 110 w 144"/>
                <a:gd name="T47" fmla="*/ 107 h 144"/>
                <a:gd name="T48" fmla="*/ 107 w 144"/>
                <a:gd name="T49" fmla="*/ 110 h 144"/>
                <a:gd name="T50" fmla="*/ 92 w 144"/>
                <a:gd name="T51" fmla="*/ 110 h 144"/>
                <a:gd name="T52" fmla="*/ 89 w 144"/>
                <a:gd name="T53" fmla="*/ 107 h 144"/>
                <a:gd name="T54" fmla="*/ 89 w 144"/>
                <a:gd name="T55" fmla="*/ 32 h 144"/>
                <a:gd name="T56" fmla="*/ 92 w 144"/>
                <a:gd name="T57" fmla="*/ 29 h 144"/>
                <a:gd name="T58" fmla="*/ 107 w 144"/>
                <a:gd name="T59" fmla="*/ 29 h 144"/>
                <a:gd name="T60" fmla="*/ 110 w 144"/>
                <a:gd name="T61" fmla="*/ 32 h 144"/>
                <a:gd name="T62" fmla="*/ 110 w 144"/>
                <a:gd name="T63"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50" y="107"/>
                  </a:moveTo>
                  <a:cubicBezTo>
                    <a:pt x="50" y="109"/>
                    <a:pt x="49" y="110"/>
                    <a:pt x="48" y="110"/>
                  </a:cubicBezTo>
                  <a:cubicBezTo>
                    <a:pt x="33" y="110"/>
                    <a:pt x="33" y="110"/>
                    <a:pt x="33" y="110"/>
                  </a:cubicBezTo>
                  <a:cubicBezTo>
                    <a:pt x="31" y="110"/>
                    <a:pt x="30" y="109"/>
                    <a:pt x="30" y="107"/>
                  </a:cubicBezTo>
                  <a:cubicBezTo>
                    <a:pt x="30" y="76"/>
                    <a:pt x="30" y="76"/>
                    <a:pt x="30" y="76"/>
                  </a:cubicBezTo>
                  <a:cubicBezTo>
                    <a:pt x="30" y="75"/>
                    <a:pt x="31" y="74"/>
                    <a:pt x="33" y="74"/>
                  </a:cubicBezTo>
                  <a:cubicBezTo>
                    <a:pt x="48" y="74"/>
                    <a:pt x="48" y="74"/>
                    <a:pt x="48" y="74"/>
                  </a:cubicBezTo>
                  <a:cubicBezTo>
                    <a:pt x="49" y="74"/>
                    <a:pt x="50" y="75"/>
                    <a:pt x="50" y="76"/>
                  </a:cubicBezTo>
                  <a:lnTo>
                    <a:pt x="50" y="107"/>
                  </a:lnTo>
                  <a:close/>
                  <a:moveTo>
                    <a:pt x="80" y="107"/>
                  </a:moveTo>
                  <a:cubicBezTo>
                    <a:pt x="80" y="109"/>
                    <a:pt x="79" y="110"/>
                    <a:pt x="77" y="110"/>
                  </a:cubicBezTo>
                  <a:cubicBezTo>
                    <a:pt x="63" y="110"/>
                    <a:pt x="63" y="110"/>
                    <a:pt x="63" y="110"/>
                  </a:cubicBezTo>
                  <a:cubicBezTo>
                    <a:pt x="61" y="110"/>
                    <a:pt x="60" y="109"/>
                    <a:pt x="60" y="107"/>
                  </a:cubicBezTo>
                  <a:cubicBezTo>
                    <a:pt x="60" y="55"/>
                    <a:pt x="60" y="55"/>
                    <a:pt x="60" y="55"/>
                  </a:cubicBezTo>
                  <a:cubicBezTo>
                    <a:pt x="60" y="53"/>
                    <a:pt x="61" y="52"/>
                    <a:pt x="63" y="52"/>
                  </a:cubicBezTo>
                  <a:cubicBezTo>
                    <a:pt x="77" y="52"/>
                    <a:pt x="77" y="52"/>
                    <a:pt x="77" y="52"/>
                  </a:cubicBezTo>
                  <a:cubicBezTo>
                    <a:pt x="79" y="52"/>
                    <a:pt x="80" y="53"/>
                    <a:pt x="80" y="55"/>
                  </a:cubicBezTo>
                  <a:lnTo>
                    <a:pt x="80" y="107"/>
                  </a:lnTo>
                  <a:close/>
                  <a:moveTo>
                    <a:pt x="110" y="107"/>
                  </a:moveTo>
                  <a:cubicBezTo>
                    <a:pt x="110" y="109"/>
                    <a:pt x="108" y="110"/>
                    <a:pt x="107" y="110"/>
                  </a:cubicBezTo>
                  <a:cubicBezTo>
                    <a:pt x="92" y="110"/>
                    <a:pt x="92" y="110"/>
                    <a:pt x="92" y="110"/>
                  </a:cubicBezTo>
                  <a:cubicBezTo>
                    <a:pt x="91" y="110"/>
                    <a:pt x="89" y="109"/>
                    <a:pt x="89" y="107"/>
                  </a:cubicBezTo>
                  <a:cubicBezTo>
                    <a:pt x="89" y="32"/>
                    <a:pt x="89" y="32"/>
                    <a:pt x="89" y="32"/>
                  </a:cubicBezTo>
                  <a:cubicBezTo>
                    <a:pt x="89" y="30"/>
                    <a:pt x="91" y="29"/>
                    <a:pt x="92" y="29"/>
                  </a:cubicBezTo>
                  <a:cubicBezTo>
                    <a:pt x="107" y="29"/>
                    <a:pt x="107" y="29"/>
                    <a:pt x="107" y="29"/>
                  </a:cubicBezTo>
                  <a:cubicBezTo>
                    <a:pt x="108" y="29"/>
                    <a:pt x="110" y="30"/>
                    <a:pt x="110" y="32"/>
                  </a:cubicBezTo>
                  <a:lnTo>
                    <a:pt x="110" y="107"/>
                  </a:lnTo>
                  <a:close/>
                </a:path>
              </a:pathLst>
            </a:custGeom>
            <a:solidFill>
              <a:srgbClr val="FEFEFE"/>
            </a:solidFill>
            <a:ln>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22" name="组合 21"/>
          <p:cNvGrpSpPr/>
          <p:nvPr/>
        </p:nvGrpSpPr>
        <p:grpSpPr>
          <a:xfrm>
            <a:off x="6086967" y="2770634"/>
            <a:ext cx="2446347" cy="1851207"/>
            <a:chOff x="6086967" y="2882928"/>
            <a:chExt cx="2446347" cy="1851207"/>
          </a:xfrm>
        </p:grpSpPr>
        <p:sp>
          <p:nvSpPr>
            <p:cNvPr id="23" name="任意多边形 22"/>
            <p:cNvSpPr/>
            <p:nvPr/>
          </p:nvSpPr>
          <p:spPr>
            <a:xfrm>
              <a:off x="6086967" y="2882928"/>
              <a:ext cx="2446347" cy="1851207"/>
            </a:xfrm>
            <a:custGeom>
              <a:avLst/>
              <a:gdLst>
                <a:gd name="connsiteX0" fmla="*/ 1552486 w 1552486"/>
                <a:gd name="connsiteY0" fmla="*/ 1019798 h 1019798"/>
                <a:gd name="connsiteX1" fmla="*/ 1552486 w 1552486"/>
                <a:gd name="connsiteY1" fmla="*/ 393106 h 1019798"/>
                <a:gd name="connsiteX2" fmla="*/ 1449937 w 1552486"/>
                <a:gd name="connsiteY2" fmla="*/ 393106 h 1019798"/>
                <a:gd name="connsiteX3" fmla="*/ 1449937 w 1552486"/>
                <a:gd name="connsiteY3" fmla="*/ 435835 h 1019798"/>
                <a:gd name="connsiteX4" fmla="*/ 1014102 w 1552486"/>
                <a:gd name="connsiteY4" fmla="*/ 0 h 1019798"/>
                <a:gd name="connsiteX5" fmla="*/ 0 w 1552486"/>
                <a:gd name="connsiteY5" fmla="*/ 122489 h 1019798"/>
                <a:gd name="connsiteX6" fmla="*/ 301952 w 1552486"/>
                <a:gd name="connsiteY6" fmla="*/ 247828 h 1019798"/>
                <a:gd name="connsiteX7" fmla="*/ 968524 w 1552486"/>
                <a:gd name="connsiteY7" fmla="*/ 914400 h 1019798"/>
                <a:gd name="connsiteX8" fmla="*/ 928643 w 1552486"/>
                <a:gd name="connsiteY8" fmla="*/ 914400 h 1019798"/>
                <a:gd name="connsiteX9" fmla="*/ 928643 w 1552486"/>
                <a:gd name="connsiteY9" fmla="*/ 1019798 h 1019798"/>
                <a:gd name="connsiteX10" fmla="*/ 1552486 w 1552486"/>
                <a:gd name="connsiteY10" fmla="*/ 1019798 h 1019798"/>
                <a:gd name="connsiteX0-1" fmla="*/ 1552486 w 1552486"/>
                <a:gd name="connsiteY0-2" fmla="*/ 1019798 h 1019798"/>
                <a:gd name="connsiteX1-3" fmla="*/ 1552486 w 1552486"/>
                <a:gd name="connsiteY1-4" fmla="*/ 393106 h 1019798"/>
                <a:gd name="connsiteX2-5" fmla="*/ 1449937 w 1552486"/>
                <a:gd name="connsiteY2-6" fmla="*/ 393106 h 1019798"/>
                <a:gd name="connsiteX3-7" fmla="*/ 1449937 w 1552486"/>
                <a:gd name="connsiteY3-8" fmla="*/ 435835 h 1019798"/>
                <a:gd name="connsiteX4-9" fmla="*/ 1014102 w 1552486"/>
                <a:gd name="connsiteY4-10" fmla="*/ 0 h 1019798"/>
                <a:gd name="connsiteX5-11" fmla="*/ 0 w 1552486"/>
                <a:gd name="connsiteY5-12" fmla="*/ 122489 h 1019798"/>
                <a:gd name="connsiteX6-13" fmla="*/ 301952 w 1552486"/>
                <a:gd name="connsiteY6-14" fmla="*/ 247828 h 1019798"/>
                <a:gd name="connsiteX7-15" fmla="*/ 968524 w 1552486"/>
                <a:gd name="connsiteY7-16" fmla="*/ 914400 h 1019798"/>
                <a:gd name="connsiteX8-17" fmla="*/ 928643 w 1552486"/>
                <a:gd name="connsiteY8-18" fmla="*/ 914400 h 1019798"/>
                <a:gd name="connsiteX9-19" fmla="*/ 928643 w 1552486"/>
                <a:gd name="connsiteY9-20" fmla="*/ 1019798 h 1019798"/>
                <a:gd name="connsiteX10-21" fmla="*/ 1552486 w 1552486"/>
                <a:gd name="connsiteY10-22" fmla="*/ 1019798 h 1019798"/>
                <a:gd name="connsiteX0-23" fmla="*/ 1552486 w 1552486"/>
                <a:gd name="connsiteY0-24" fmla="*/ 1019798 h 1019798"/>
                <a:gd name="connsiteX1-25" fmla="*/ 1552486 w 1552486"/>
                <a:gd name="connsiteY1-26" fmla="*/ 393106 h 1019798"/>
                <a:gd name="connsiteX2-27" fmla="*/ 1449937 w 1552486"/>
                <a:gd name="connsiteY2-28" fmla="*/ 393106 h 1019798"/>
                <a:gd name="connsiteX3-29" fmla="*/ 1449937 w 1552486"/>
                <a:gd name="connsiteY3-30" fmla="*/ 435835 h 1019798"/>
                <a:gd name="connsiteX4-31" fmla="*/ 1014102 w 1552486"/>
                <a:gd name="connsiteY4-32" fmla="*/ 0 h 1019798"/>
                <a:gd name="connsiteX5-33" fmla="*/ 0 w 1552486"/>
                <a:gd name="connsiteY5-34" fmla="*/ 122489 h 1019798"/>
                <a:gd name="connsiteX6-35" fmla="*/ 301952 w 1552486"/>
                <a:gd name="connsiteY6-36" fmla="*/ 247828 h 1019798"/>
                <a:gd name="connsiteX7-37" fmla="*/ 968524 w 1552486"/>
                <a:gd name="connsiteY7-38" fmla="*/ 914400 h 1019798"/>
                <a:gd name="connsiteX8-39" fmla="*/ 928643 w 1552486"/>
                <a:gd name="connsiteY8-40" fmla="*/ 914400 h 1019798"/>
                <a:gd name="connsiteX9-41" fmla="*/ 928643 w 1552486"/>
                <a:gd name="connsiteY9-42" fmla="*/ 1019798 h 1019798"/>
                <a:gd name="connsiteX10-43" fmla="*/ 1552486 w 1552486"/>
                <a:gd name="connsiteY10-44" fmla="*/ 1019798 h 1019798"/>
                <a:gd name="connsiteX0-45" fmla="*/ 1552486 w 1552486"/>
                <a:gd name="connsiteY0-46" fmla="*/ 1019798 h 1019798"/>
                <a:gd name="connsiteX1-47" fmla="*/ 1552486 w 1552486"/>
                <a:gd name="connsiteY1-48" fmla="*/ 393106 h 1019798"/>
                <a:gd name="connsiteX2-49" fmla="*/ 1449937 w 1552486"/>
                <a:gd name="connsiteY2-50" fmla="*/ 393106 h 1019798"/>
                <a:gd name="connsiteX3-51" fmla="*/ 1449937 w 1552486"/>
                <a:gd name="connsiteY3-52" fmla="*/ 435835 h 1019798"/>
                <a:gd name="connsiteX4-53" fmla="*/ 1014102 w 1552486"/>
                <a:gd name="connsiteY4-54" fmla="*/ 0 h 1019798"/>
                <a:gd name="connsiteX5-55" fmla="*/ 0 w 1552486"/>
                <a:gd name="connsiteY5-56" fmla="*/ 122489 h 1019798"/>
                <a:gd name="connsiteX6-57" fmla="*/ 301952 w 1552486"/>
                <a:gd name="connsiteY6-58" fmla="*/ 247828 h 1019798"/>
                <a:gd name="connsiteX7-59" fmla="*/ 977070 w 1552486"/>
                <a:gd name="connsiteY7-60" fmla="*/ 914400 h 1019798"/>
                <a:gd name="connsiteX8-61" fmla="*/ 928643 w 1552486"/>
                <a:gd name="connsiteY8-62" fmla="*/ 914400 h 1019798"/>
                <a:gd name="connsiteX9-63" fmla="*/ 928643 w 1552486"/>
                <a:gd name="connsiteY9-64" fmla="*/ 1019798 h 1019798"/>
                <a:gd name="connsiteX10-65" fmla="*/ 1552486 w 1552486"/>
                <a:gd name="connsiteY10-66" fmla="*/ 1019798 h 1019798"/>
                <a:gd name="connsiteX0-67" fmla="*/ 1552486 w 1552486"/>
                <a:gd name="connsiteY0-68" fmla="*/ 1067086 h 1067086"/>
                <a:gd name="connsiteX1-69" fmla="*/ 1552486 w 1552486"/>
                <a:gd name="connsiteY1-70" fmla="*/ 440394 h 1067086"/>
                <a:gd name="connsiteX2-71" fmla="*/ 1449937 w 1552486"/>
                <a:gd name="connsiteY2-72" fmla="*/ 440394 h 1067086"/>
                <a:gd name="connsiteX3-73" fmla="*/ 1449937 w 1552486"/>
                <a:gd name="connsiteY3-74" fmla="*/ 483123 h 1067086"/>
                <a:gd name="connsiteX4-75" fmla="*/ 1014102 w 1552486"/>
                <a:gd name="connsiteY4-76" fmla="*/ 47288 h 1067086"/>
                <a:gd name="connsiteX5-77" fmla="*/ 0 w 1552486"/>
                <a:gd name="connsiteY5-78" fmla="*/ 169777 h 1067086"/>
                <a:gd name="connsiteX6-79" fmla="*/ 301952 w 1552486"/>
                <a:gd name="connsiteY6-80" fmla="*/ 295116 h 1067086"/>
                <a:gd name="connsiteX7-81" fmla="*/ 977070 w 1552486"/>
                <a:gd name="connsiteY7-82" fmla="*/ 961688 h 1067086"/>
                <a:gd name="connsiteX8-83" fmla="*/ 928643 w 1552486"/>
                <a:gd name="connsiteY8-84" fmla="*/ 961688 h 1067086"/>
                <a:gd name="connsiteX9-85" fmla="*/ 928643 w 1552486"/>
                <a:gd name="connsiteY9-86" fmla="*/ 1067086 h 1067086"/>
                <a:gd name="connsiteX10-87" fmla="*/ 1552486 w 1552486"/>
                <a:gd name="connsiteY10-88" fmla="*/ 1067086 h 1067086"/>
                <a:gd name="connsiteX0-89" fmla="*/ 1552486 w 1552486"/>
                <a:gd name="connsiteY0-90" fmla="*/ 1174802 h 1174802"/>
                <a:gd name="connsiteX1-91" fmla="*/ 1552486 w 1552486"/>
                <a:gd name="connsiteY1-92" fmla="*/ 548110 h 1174802"/>
                <a:gd name="connsiteX2-93" fmla="*/ 1449937 w 1552486"/>
                <a:gd name="connsiteY2-94" fmla="*/ 548110 h 1174802"/>
                <a:gd name="connsiteX3-95" fmla="*/ 1449937 w 1552486"/>
                <a:gd name="connsiteY3-96" fmla="*/ 590839 h 1174802"/>
                <a:gd name="connsiteX4-97" fmla="*/ 1014102 w 1552486"/>
                <a:gd name="connsiteY4-98" fmla="*/ 155004 h 1174802"/>
                <a:gd name="connsiteX5-99" fmla="*/ 0 w 1552486"/>
                <a:gd name="connsiteY5-100" fmla="*/ 277493 h 1174802"/>
                <a:gd name="connsiteX6-101" fmla="*/ 301952 w 1552486"/>
                <a:gd name="connsiteY6-102" fmla="*/ 402832 h 1174802"/>
                <a:gd name="connsiteX7-103" fmla="*/ 977070 w 1552486"/>
                <a:gd name="connsiteY7-104" fmla="*/ 1069404 h 1174802"/>
                <a:gd name="connsiteX8-105" fmla="*/ 928643 w 1552486"/>
                <a:gd name="connsiteY8-106" fmla="*/ 1069404 h 1174802"/>
                <a:gd name="connsiteX9-107" fmla="*/ 928643 w 1552486"/>
                <a:gd name="connsiteY9-108" fmla="*/ 1174802 h 1174802"/>
                <a:gd name="connsiteX10-109" fmla="*/ 1552486 w 1552486"/>
                <a:gd name="connsiteY10-110" fmla="*/ 1174802 h 11748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1552486" h="1174802">
                  <a:moveTo>
                    <a:pt x="1552486" y="1174802"/>
                  </a:moveTo>
                  <a:lnTo>
                    <a:pt x="1552486" y="548110"/>
                  </a:lnTo>
                  <a:lnTo>
                    <a:pt x="1449937" y="548110"/>
                  </a:lnTo>
                  <a:lnTo>
                    <a:pt x="1449937" y="590839"/>
                  </a:lnTo>
                  <a:lnTo>
                    <a:pt x="1014102" y="155004"/>
                  </a:lnTo>
                  <a:cubicBezTo>
                    <a:pt x="764374" y="-89025"/>
                    <a:pt x="312397" y="-42499"/>
                    <a:pt x="0" y="277493"/>
                  </a:cubicBezTo>
                  <a:cubicBezTo>
                    <a:pt x="126288" y="250906"/>
                    <a:pt x="258273" y="363901"/>
                    <a:pt x="301952" y="402832"/>
                  </a:cubicBezTo>
                  <a:lnTo>
                    <a:pt x="977070" y="1069404"/>
                  </a:lnTo>
                  <a:lnTo>
                    <a:pt x="928643" y="1069404"/>
                  </a:lnTo>
                  <a:lnTo>
                    <a:pt x="928643" y="1174802"/>
                  </a:lnTo>
                  <a:lnTo>
                    <a:pt x="1552486" y="1174802"/>
                  </a:lnTo>
                  <a:close/>
                </a:path>
              </a:pathLst>
            </a:custGeom>
            <a:solidFill>
              <a:srgbClr val="007C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4" name="矩形 23"/>
            <p:cNvSpPr/>
            <p:nvPr/>
          </p:nvSpPr>
          <p:spPr>
            <a:xfrm>
              <a:off x="7844559" y="4079672"/>
              <a:ext cx="598241" cy="584775"/>
            </a:xfrm>
            <a:prstGeom prst="rect">
              <a:avLst/>
            </a:prstGeom>
            <a:effectLst/>
          </p:spPr>
          <p:txBody>
            <a:bodyPr wrap="none">
              <a:spAutoFit/>
            </a:bodyPr>
            <a:lstStyle/>
            <a:p>
              <a:r>
                <a:rPr lang="en-US" altLang="zh-CN" sz="3200" b="1" dirty="0">
                  <a:solidFill>
                    <a:prstClr val="white"/>
                  </a:solidFill>
                  <a:latin typeface="方正姚体" panose="02010601030101010101" pitchFamily="2" charset="-122"/>
                  <a:ea typeface="方正姚体" panose="02010601030101010101" pitchFamily="2" charset="-122"/>
                </a:rPr>
                <a:t>03</a:t>
              </a:r>
              <a:endParaRPr lang="zh-CN" altLang="en-US" sz="3200" b="1" dirty="0">
                <a:solidFill>
                  <a:prstClr val="white"/>
                </a:solidFill>
                <a:latin typeface="方正姚体" panose="02010601030101010101" pitchFamily="2" charset="-122"/>
                <a:ea typeface="方正姚体" panose="02010601030101010101" pitchFamily="2" charset="-122"/>
              </a:endParaRPr>
            </a:p>
          </p:txBody>
        </p:sp>
        <p:sp>
          <p:nvSpPr>
            <p:cNvPr id="25" name="矩形 24"/>
            <p:cNvSpPr/>
            <p:nvPr/>
          </p:nvSpPr>
          <p:spPr>
            <a:xfrm rot="2700000">
              <a:off x="6994206" y="3480590"/>
              <a:ext cx="947695" cy="523220"/>
            </a:xfrm>
            <a:prstGeom prst="rect">
              <a:avLst/>
            </a:prstGeom>
            <a:effectLst/>
          </p:spPr>
          <p:txBody>
            <a:bodyPr wrap="none">
              <a:spAutoFit/>
            </a:bodyPr>
            <a:lstStyle/>
            <a:p>
              <a:r>
                <a:rPr lang="en-US" altLang="zh-CN" sz="2800" b="1" dirty="0">
                  <a:solidFill>
                    <a:prstClr val="white"/>
                  </a:solidFill>
                  <a:latin typeface="方正姚体" panose="02010601030101010101" pitchFamily="2" charset="-122"/>
                  <a:ea typeface="方正姚体" panose="02010601030101010101" pitchFamily="2" charset="-122"/>
                </a:rPr>
                <a:t>STEP</a:t>
              </a:r>
              <a:endParaRPr lang="zh-CN" altLang="en-US" sz="2800" dirty="0">
                <a:solidFill>
                  <a:prstClr val="white"/>
                </a:solidFill>
                <a:latin typeface="方正姚体" panose="02010601030101010101" pitchFamily="2" charset="-122"/>
                <a:ea typeface="方正姚体" panose="02010601030101010101" pitchFamily="2" charset="-122"/>
              </a:endParaRPr>
            </a:p>
          </p:txBody>
        </p:sp>
        <p:sp>
          <p:nvSpPr>
            <p:cNvPr id="26" name="Freeform 76"/>
            <p:cNvSpPr>
              <a:spLocks noEditPoints="1"/>
            </p:cNvSpPr>
            <p:nvPr/>
          </p:nvSpPr>
          <p:spPr bwMode="auto">
            <a:xfrm>
              <a:off x="6723727" y="3070144"/>
              <a:ext cx="390942" cy="390942"/>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52 w 144"/>
                <a:gd name="T11" fmla="*/ 34 h 144"/>
                <a:gd name="T12" fmla="*/ 62 w 144"/>
                <a:gd name="T13" fmla="*/ 44 h 144"/>
                <a:gd name="T14" fmla="*/ 52 w 144"/>
                <a:gd name="T15" fmla="*/ 54 h 144"/>
                <a:gd name="T16" fmla="*/ 42 w 144"/>
                <a:gd name="T17" fmla="*/ 44 h 144"/>
                <a:gd name="T18" fmla="*/ 52 w 144"/>
                <a:gd name="T19" fmla="*/ 34 h 144"/>
                <a:gd name="T20" fmla="*/ 88 w 144"/>
                <a:gd name="T21" fmla="*/ 94 h 144"/>
                <a:gd name="T22" fmla="*/ 55 w 144"/>
                <a:gd name="T23" fmla="*/ 121 h 144"/>
                <a:gd name="T24" fmla="*/ 29 w 144"/>
                <a:gd name="T25" fmla="*/ 88 h 144"/>
                <a:gd name="T26" fmla="*/ 62 w 144"/>
                <a:gd name="T27" fmla="*/ 62 h 144"/>
                <a:gd name="T28" fmla="*/ 88 w 144"/>
                <a:gd name="T29" fmla="*/ 94 h 144"/>
                <a:gd name="T30" fmla="*/ 89 w 144"/>
                <a:gd name="T31" fmla="*/ 59 h 144"/>
                <a:gd name="T32" fmla="*/ 73 w 144"/>
                <a:gd name="T33" fmla="*/ 40 h 144"/>
                <a:gd name="T34" fmla="*/ 92 w 144"/>
                <a:gd name="T35" fmla="*/ 24 h 144"/>
                <a:gd name="T36" fmla="*/ 108 w 144"/>
                <a:gd name="T37" fmla="*/ 44 h 144"/>
                <a:gd name="T38" fmla="*/ 89 w 144"/>
                <a:gd name="T39" fmla="*/ 59 h 144"/>
                <a:gd name="T40" fmla="*/ 108 w 144"/>
                <a:gd name="T41" fmla="*/ 94 h 144"/>
                <a:gd name="T42" fmla="*/ 96 w 144"/>
                <a:gd name="T43" fmla="*/ 79 h 144"/>
                <a:gd name="T44" fmla="*/ 111 w 144"/>
                <a:gd name="T45" fmla="*/ 67 h 144"/>
                <a:gd name="T46" fmla="*/ 123 w 144"/>
                <a:gd name="T47" fmla="*/ 82 h 144"/>
                <a:gd name="T48" fmla="*/ 108 w 144"/>
                <a:gd name="T49" fmla="*/ 9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52" y="34"/>
                  </a:moveTo>
                  <a:cubicBezTo>
                    <a:pt x="58" y="34"/>
                    <a:pt x="62" y="38"/>
                    <a:pt x="62" y="44"/>
                  </a:cubicBezTo>
                  <a:cubicBezTo>
                    <a:pt x="62" y="49"/>
                    <a:pt x="58" y="54"/>
                    <a:pt x="52" y="54"/>
                  </a:cubicBezTo>
                  <a:cubicBezTo>
                    <a:pt x="47" y="54"/>
                    <a:pt x="42" y="49"/>
                    <a:pt x="42" y="44"/>
                  </a:cubicBezTo>
                  <a:cubicBezTo>
                    <a:pt x="42" y="38"/>
                    <a:pt x="47" y="34"/>
                    <a:pt x="52" y="34"/>
                  </a:cubicBezTo>
                  <a:close/>
                  <a:moveTo>
                    <a:pt x="88" y="94"/>
                  </a:moveTo>
                  <a:cubicBezTo>
                    <a:pt x="86" y="111"/>
                    <a:pt x="72" y="122"/>
                    <a:pt x="55" y="121"/>
                  </a:cubicBezTo>
                  <a:cubicBezTo>
                    <a:pt x="39" y="119"/>
                    <a:pt x="27" y="104"/>
                    <a:pt x="29" y="88"/>
                  </a:cubicBezTo>
                  <a:cubicBezTo>
                    <a:pt x="31" y="72"/>
                    <a:pt x="45" y="60"/>
                    <a:pt x="62" y="62"/>
                  </a:cubicBezTo>
                  <a:cubicBezTo>
                    <a:pt x="78" y="64"/>
                    <a:pt x="90" y="78"/>
                    <a:pt x="88" y="94"/>
                  </a:cubicBezTo>
                  <a:close/>
                  <a:moveTo>
                    <a:pt x="89" y="59"/>
                  </a:moveTo>
                  <a:cubicBezTo>
                    <a:pt x="79" y="58"/>
                    <a:pt x="72" y="50"/>
                    <a:pt x="73" y="40"/>
                  </a:cubicBezTo>
                  <a:cubicBezTo>
                    <a:pt x="74" y="30"/>
                    <a:pt x="83" y="23"/>
                    <a:pt x="92" y="24"/>
                  </a:cubicBezTo>
                  <a:cubicBezTo>
                    <a:pt x="102" y="25"/>
                    <a:pt x="109" y="34"/>
                    <a:pt x="108" y="44"/>
                  </a:cubicBezTo>
                  <a:cubicBezTo>
                    <a:pt x="107" y="53"/>
                    <a:pt x="98" y="60"/>
                    <a:pt x="89" y="59"/>
                  </a:cubicBezTo>
                  <a:close/>
                  <a:moveTo>
                    <a:pt x="108" y="94"/>
                  </a:moveTo>
                  <a:cubicBezTo>
                    <a:pt x="101" y="93"/>
                    <a:pt x="95" y="86"/>
                    <a:pt x="96" y="79"/>
                  </a:cubicBezTo>
                  <a:cubicBezTo>
                    <a:pt x="97" y="71"/>
                    <a:pt x="104" y="66"/>
                    <a:pt x="111" y="67"/>
                  </a:cubicBezTo>
                  <a:cubicBezTo>
                    <a:pt x="119" y="68"/>
                    <a:pt x="124" y="74"/>
                    <a:pt x="123" y="82"/>
                  </a:cubicBezTo>
                  <a:cubicBezTo>
                    <a:pt x="123" y="89"/>
                    <a:pt x="116" y="95"/>
                    <a:pt x="108" y="94"/>
                  </a:cubicBezTo>
                  <a:close/>
                </a:path>
              </a:pathLst>
            </a:custGeom>
            <a:solidFill>
              <a:schemeClr val="bg1"/>
            </a:solidFill>
            <a:ln>
              <a:noFill/>
            </a:ln>
            <a:effectLst/>
          </p:spPr>
          <p:txBody>
            <a:bodyPr vert="horz" wrap="square" lIns="91440" tIns="45720" rIns="91440" bIns="45720" numCol="1" anchor="t" anchorCtr="0" compatLnSpc="1"/>
            <a:lstStyle/>
            <a:p>
              <a:endParaRPr lang="zh-CN" altLang="en-US">
                <a:solidFill>
                  <a:prstClr val="black"/>
                </a:solidFill>
              </a:endParaRPr>
            </a:p>
          </p:txBody>
        </p:sp>
      </p:grpSp>
      <p:sp>
        <p:nvSpPr>
          <p:cNvPr id="27" name="文本框 26"/>
          <p:cNvSpPr txBox="1"/>
          <p:nvPr/>
        </p:nvSpPr>
        <p:spPr>
          <a:xfrm>
            <a:off x="765631" y="2139456"/>
            <a:ext cx="2749471" cy="400110"/>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建立基站选址数学模型</a:t>
            </a:r>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136986" y="2094465"/>
            <a:ext cx="3518912" cy="400110"/>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收集位置信息及人流密度数据</a:t>
            </a:r>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393530" y="5546373"/>
            <a:ext cx="3929281" cy="892552"/>
          </a:xfrm>
          <a:prstGeom prst="rect">
            <a:avLst/>
          </a:prstGeom>
          <a:noFill/>
          <a:effectLst/>
        </p:spPr>
        <p:txBody>
          <a:bodyPr wrap="none" rtlCol="0">
            <a:spAutoFit/>
          </a:bodyPr>
          <a:lstStyle/>
          <a:p>
            <a:r>
              <a:rPr lang="zh-CN" altLang="en-US" sz="2000" dirty="0">
                <a:solidFill>
                  <a:srgbClr val="404040"/>
                </a:solidFill>
                <a:latin typeface="微软雅黑" panose="020B0503020204020204" pitchFamily="34" charset="-122"/>
                <a:ea typeface="微软雅黑" panose="020B0503020204020204" pitchFamily="34" charset="-122"/>
              </a:rPr>
              <a:t>将遗传算法与粒子群算法耦合</a:t>
            </a: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并提出新算法。</a:t>
            </a:r>
            <a:endParaRPr lang="en-US" altLang="zh-CN" sz="1400" dirty="0">
              <a:solidFill>
                <a:srgbClr val="404040"/>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8258614" y="5715714"/>
            <a:ext cx="3381054" cy="400110"/>
          </a:xfrm>
          <a:prstGeom prst="rect">
            <a:avLst/>
          </a:prstGeom>
          <a:noFill/>
          <a:effectLst/>
        </p:spPr>
        <p:txBody>
          <a:bodyPr wrap="none" rtlCol="0">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实验并与前人算法结果比较</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50"/>
                                        <p:tgtEl>
                                          <p:spTgt spid="7"/>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25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250"/>
                                        <p:tgtEl>
                                          <p:spTgt spid="12"/>
                                        </p:tgtEl>
                                      </p:cBhvr>
                                    </p:animEffect>
                                  </p:childTnLst>
                                </p:cTn>
                              </p:par>
                            </p:childTnLst>
                          </p:cTn>
                        </p:par>
                        <p:par>
                          <p:cTn id="17" fill="hold">
                            <p:stCondLst>
                              <p:cond delay="250"/>
                            </p:stCondLst>
                            <p:childTnLst>
                              <p:par>
                                <p:cTn id="18" presetID="22" presetClass="entr" presetSubtype="8"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25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250"/>
                                        <p:tgtEl>
                                          <p:spTgt spid="22"/>
                                        </p:tgtEl>
                                      </p:cBhvr>
                                    </p:animEffect>
                                  </p:childTnLst>
                                </p:cTn>
                              </p:par>
                            </p:childTnLst>
                          </p:cTn>
                        </p:par>
                        <p:par>
                          <p:cTn id="26" fill="hold">
                            <p:stCondLst>
                              <p:cond delay="250"/>
                            </p:stCondLst>
                            <p:childTnLst>
                              <p:par>
                                <p:cTn id="27" presetID="22" presetClass="entr" presetSubtype="8"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25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250"/>
                                        <p:tgtEl>
                                          <p:spTgt spid="17"/>
                                        </p:tgtEl>
                                      </p:cBhvr>
                                    </p:animEffect>
                                  </p:childTnLst>
                                </p:cTn>
                              </p:par>
                            </p:childTnLst>
                          </p:cTn>
                        </p:par>
                        <p:par>
                          <p:cTn id="35" fill="hold">
                            <p:stCondLst>
                              <p:cond delay="250"/>
                            </p:stCondLst>
                            <p:childTnLst>
                              <p:par>
                                <p:cTn id="36" presetID="22" presetClass="entr" presetSubtype="8"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758671" y="341510"/>
            <a:ext cx="4304383"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 </a:t>
            </a:r>
            <a:r>
              <a:rPr lang="zh-CN" altLang="en-US" sz="4000" b="1" dirty="0">
                <a:solidFill>
                  <a:srgbClr val="017D91"/>
                </a:solidFill>
                <a:latin typeface="幼圆" panose="02010509060101010101" pitchFamily="49" charset="-122"/>
                <a:ea typeface="幼圆" panose="02010509060101010101" pitchFamily="49" charset="-122"/>
              </a:rPr>
              <a:t>数学模型构建</a:t>
            </a:r>
          </a:p>
        </p:txBody>
      </p:sp>
      <p:cxnSp>
        <p:nvCxnSpPr>
          <p:cNvPr id="7" name="Straight Connector 82"/>
          <p:cNvCxnSpPr/>
          <p:nvPr/>
        </p:nvCxnSpPr>
        <p:spPr>
          <a:xfrm>
            <a:off x="3988859" y="4201235"/>
            <a:ext cx="1375621" cy="0"/>
          </a:xfrm>
          <a:prstGeom prst="line">
            <a:avLst/>
          </a:prstGeom>
          <a:ln w="9525">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 name="Straight Connector 85"/>
          <p:cNvCxnSpPr/>
          <p:nvPr/>
        </p:nvCxnSpPr>
        <p:spPr>
          <a:xfrm flipV="1">
            <a:off x="5364480" y="2185473"/>
            <a:ext cx="0" cy="4031525"/>
          </a:xfrm>
          <a:prstGeom prst="line">
            <a:avLst/>
          </a:prstGeom>
          <a:ln w="9525">
            <a:solidFill>
              <a:srgbClr val="58595B"/>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910863" y="2973970"/>
            <a:ext cx="906939" cy="908705"/>
            <a:chOff x="8866294" y="4017821"/>
            <a:chExt cx="1360409" cy="1363057"/>
          </a:xfrm>
        </p:grpSpPr>
        <p:sp>
          <p:nvSpPr>
            <p:cNvPr id="10" name="Oval 15"/>
            <p:cNvSpPr>
              <a:spLocks noChangeArrowheads="1"/>
            </p:cNvSpPr>
            <p:nvPr/>
          </p:nvSpPr>
          <p:spPr bwMode="auto">
            <a:xfrm>
              <a:off x="8866294" y="4017821"/>
              <a:ext cx="1360409" cy="1363057"/>
            </a:xfrm>
            <a:prstGeom prst="ellipse">
              <a:avLst/>
            </a:prstGeom>
            <a:solidFill>
              <a:srgbClr val="59B3D3"/>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11" name="Freeform 5"/>
            <p:cNvSpPr>
              <a:spLocks noEditPoints="1"/>
            </p:cNvSpPr>
            <p:nvPr/>
          </p:nvSpPr>
          <p:spPr bwMode="auto">
            <a:xfrm>
              <a:off x="9146482" y="4325668"/>
              <a:ext cx="793450" cy="790055"/>
            </a:xfrm>
            <a:custGeom>
              <a:avLst/>
              <a:gdLst>
                <a:gd name="T0" fmla="*/ 151 w 393"/>
                <a:gd name="T1" fmla="*/ 295 h 391"/>
                <a:gd name="T2" fmla="*/ 159 w 393"/>
                <a:gd name="T3" fmla="*/ 266 h 391"/>
                <a:gd name="T4" fmla="*/ 122 w 393"/>
                <a:gd name="T5" fmla="*/ 251 h 391"/>
                <a:gd name="T6" fmla="*/ 108 w 393"/>
                <a:gd name="T7" fmla="*/ 225 h 391"/>
                <a:gd name="T8" fmla="*/ 71 w 393"/>
                <a:gd name="T9" fmla="*/ 241 h 391"/>
                <a:gd name="T10" fmla="*/ 42 w 393"/>
                <a:gd name="T11" fmla="*/ 232 h 391"/>
                <a:gd name="T12" fmla="*/ 27 w 393"/>
                <a:gd name="T13" fmla="*/ 269 h 391"/>
                <a:gd name="T14" fmla="*/ 1 w 393"/>
                <a:gd name="T15" fmla="*/ 283 h 391"/>
                <a:gd name="T16" fmla="*/ 16 w 393"/>
                <a:gd name="T17" fmla="*/ 300 h 391"/>
                <a:gd name="T18" fmla="*/ 3 w 393"/>
                <a:gd name="T19" fmla="*/ 338 h 391"/>
                <a:gd name="T20" fmla="*/ 31 w 393"/>
                <a:gd name="T21" fmla="*/ 350 h 391"/>
                <a:gd name="T22" fmla="*/ 42 w 393"/>
                <a:gd name="T23" fmla="*/ 381 h 391"/>
                <a:gd name="T24" fmla="*/ 68 w 393"/>
                <a:gd name="T25" fmla="*/ 390 h 391"/>
                <a:gd name="T26" fmla="*/ 96 w 393"/>
                <a:gd name="T27" fmla="*/ 375 h 391"/>
                <a:gd name="T28" fmla="*/ 125 w 393"/>
                <a:gd name="T29" fmla="*/ 383 h 391"/>
                <a:gd name="T30" fmla="*/ 140 w 393"/>
                <a:gd name="T31" fmla="*/ 346 h 391"/>
                <a:gd name="T32" fmla="*/ 162 w 393"/>
                <a:gd name="T33" fmla="*/ 343 h 391"/>
                <a:gd name="T34" fmla="*/ 101 w 393"/>
                <a:gd name="T35" fmla="*/ 346 h 391"/>
                <a:gd name="T36" fmla="*/ 66 w 393"/>
                <a:gd name="T37" fmla="*/ 269 h 391"/>
                <a:gd name="T38" fmla="*/ 101 w 393"/>
                <a:gd name="T39" fmla="*/ 346 h 391"/>
                <a:gd name="T40" fmla="*/ 261 w 393"/>
                <a:gd name="T41" fmla="*/ 336 h 391"/>
                <a:gd name="T42" fmla="*/ 266 w 393"/>
                <a:gd name="T43" fmla="*/ 320 h 391"/>
                <a:gd name="T44" fmla="*/ 245 w 393"/>
                <a:gd name="T45" fmla="*/ 312 h 391"/>
                <a:gd name="T46" fmla="*/ 237 w 393"/>
                <a:gd name="T47" fmla="*/ 297 h 391"/>
                <a:gd name="T48" fmla="*/ 217 w 393"/>
                <a:gd name="T49" fmla="*/ 306 h 391"/>
                <a:gd name="T50" fmla="*/ 200 w 393"/>
                <a:gd name="T51" fmla="*/ 301 h 391"/>
                <a:gd name="T52" fmla="*/ 192 w 393"/>
                <a:gd name="T53" fmla="*/ 321 h 391"/>
                <a:gd name="T54" fmla="*/ 177 w 393"/>
                <a:gd name="T55" fmla="*/ 329 h 391"/>
                <a:gd name="T56" fmla="*/ 186 w 393"/>
                <a:gd name="T57" fmla="*/ 339 h 391"/>
                <a:gd name="T58" fmla="*/ 179 w 393"/>
                <a:gd name="T59" fmla="*/ 360 h 391"/>
                <a:gd name="T60" fmla="*/ 194 w 393"/>
                <a:gd name="T61" fmla="*/ 367 h 391"/>
                <a:gd name="T62" fmla="*/ 200 w 393"/>
                <a:gd name="T63" fmla="*/ 384 h 391"/>
                <a:gd name="T64" fmla="*/ 215 w 393"/>
                <a:gd name="T65" fmla="*/ 389 h 391"/>
                <a:gd name="T66" fmla="*/ 230 w 393"/>
                <a:gd name="T67" fmla="*/ 380 h 391"/>
                <a:gd name="T68" fmla="*/ 247 w 393"/>
                <a:gd name="T69" fmla="*/ 385 h 391"/>
                <a:gd name="T70" fmla="*/ 255 w 393"/>
                <a:gd name="T71" fmla="*/ 364 h 391"/>
                <a:gd name="T72" fmla="*/ 267 w 393"/>
                <a:gd name="T73" fmla="*/ 363 h 391"/>
                <a:gd name="T74" fmla="*/ 233 w 393"/>
                <a:gd name="T75" fmla="*/ 364 h 391"/>
                <a:gd name="T76" fmla="*/ 214 w 393"/>
                <a:gd name="T77" fmla="*/ 321 h 391"/>
                <a:gd name="T78" fmla="*/ 233 w 393"/>
                <a:gd name="T79" fmla="*/ 364 h 391"/>
                <a:gd name="T80" fmla="*/ 362 w 393"/>
                <a:gd name="T81" fmla="*/ 122 h 391"/>
                <a:gd name="T82" fmla="*/ 377 w 393"/>
                <a:gd name="T83" fmla="*/ 73 h 391"/>
                <a:gd name="T84" fmla="*/ 314 w 393"/>
                <a:gd name="T85" fmla="*/ 48 h 391"/>
                <a:gd name="T86" fmla="*/ 290 w 393"/>
                <a:gd name="T87" fmla="*/ 3 h 391"/>
                <a:gd name="T88" fmla="*/ 229 w 393"/>
                <a:gd name="T89" fmla="*/ 30 h 391"/>
                <a:gd name="T90" fmla="*/ 180 w 393"/>
                <a:gd name="T91" fmla="*/ 15 h 391"/>
                <a:gd name="T92" fmla="*/ 155 w 393"/>
                <a:gd name="T93" fmla="*/ 78 h 391"/>
                <a:gd name="T94" fmla="*/ 110 w 393"/>
                <a:gd name="T95" fmla="*/ 102 h 391"/>
                <a:gd name="T96" fmla="*/ 136 w 393"/>
                <a:gd name="T97" fmla="*/ 130 h 391"/>
                <a:gd name="T98" fmla="*/ 114 w 393"/>
                <a:gd name="T99" fmla="*/ 194 h 391"/>
                <a:gd name="T100" fmla="*/ 161 w 393"/>
                <a:gd name="T101" fmla="*/ 214 h 391"/>
                <a:gd name="T102" fmla="*/ 180 w 393"/>
                <a:gd name="T103" fmla="*/ 266 h 391"/>
                <a:gd name="T104" fmla="*/ 223 w 393"/>
                <a:gd name="T105" fmla="*/ 281 h 391"/>
                <a:gd name="T106" fmla="*/ 271 w 393"/>
                <a:gd name="T107" fmla="*/ 255 h 391"/>
                <a:gd name="T108" fmla="*/ 319 w 393"/>
                <a:gd name="T109" fmla="*/ 270 h 391"/>
                <a:gd name="T110" fmla="*/ 344 w 393"/>
                <a:gd name="T111" fmla="*/ 207 h 391"/>
                <a:gd name="T112" fmla="*/ 382 w 393"/>
                <a:gd name="T113" fmla="*/ 202 h 391"/>
                <a:gd name="T114" fmla="*/ 279 w 393"/>
                <a:gd name="T115" fmla="*/ 207 h 391"/>
                <a:gd name="T116" fmla="*/ 220 w 393"/>
                <a:gd name="T117" fmla="*/ 78 h 391"/>
                <a:gd name="T118" fmla="*/ 279 w 393"/>
                <a:gd name="T119" fmla="*/ 20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3" h="391">
                  <a:moveTo>
                    <a:pt x="160" y="318"/>
                  </a:moveTo>
                  <a:cubicBezTo>
                    <a:pt x="151" y="315"/>
                    <a:pt x="151" y="315"/>
                    <a:pt x="151" y="315"/>
                  </a:cubicBezTo>
                  <a:cubicBezTo>
                    <a:pt x="152" y="308"/>
                    <a:pt x="152" y="302"/>
                    <a:pt x="151" y="295"/>
                  </a:cubicBezTo>
                  <a:cubicBezTo>
                    <a:pt x="159" y="291"/>
                    <a:pt x="159" y="291"/>
                    <a:pt x="159" y="291"/>
                  </a:cubicBezTo>
                  <a:cubicBezTo>
                    <a:pt x="165" y="289"/>
                    <a:pt x="167" y="282"/>
                    <a:pt x="164" y="277"/>
                  </a:cubicBezTo>
                  <a:cubicBezTo>
                    <a:pt x="159" y="266"/>
                    <a:pt x="159" y="266"/>
                    <a:pt x="159" y="266"/>
                  </a:cubicBezTo>
                  <a:cubicBezTo>
                    <a:pt x="157" y="261"/>
                    <a:pt x="151" y="258"/>
                    <a:pt x="145" y="261"/>
                  </a:cubicBezTo>
                  <a:cubicBezTo>
                    <a:pt x="137" y="265"/>
                    <a:pt x="137" y="265"/>
                    <a:pt x="137" y="265"/>
                  </a:cubicBezTo>
                  <a:cubicBezTo>
                    <a:pt x="132" y="260"/>
                    <a:pt x="128" y="255"/>
                    <a:pt x="122" y="251"/>
                  </a:cubicBezTo>
                  <a:cubicBezTo>
                    <a:pt x="125" y="242"/>
                    <a:pt x="125" y="242"/>
                    <a:pt x="125" y="242"/>
                  </a:cubicBezTo>
                  <a:cubicBezTo>
                    <a:pt x="127" y="237"/>
                    <a:pt x="125" y="231"/>
                    <a:pt x="119" y="229"/>
                  </a:cubicBezTo>
                  <a:cubicBezTo>
                    <a:pt x="108" y="225"/>
                    <a:pt x="108" y="225"/>
                    <a:pt x="108" y="225"/>
                  </a:cubicBezTo>
                  <a:cubicBezTo>
                    <a:pt x="103" y="223"/>
                    <a:pt x="96" y="226"/>
                    <a:pt x="94" y="231"/>
                  </a:cubicBezTo>
                  <a:cubicBezTo>
                    <a:pt x="91" y="240"/>
                    <a:pt x="91" y="240"/>
                    <a:pt x="91" y="240"/>
                  </a:cubicBezTo>
                  <a:cubicBezTo>
                    <a:pt x="84" y="239"/>
                    <a:pt x="78" y="239"/>
                    <a:pt x="71" y="241"/>
                  </a:cubicBezTo>
                  <a:cubicBezTo>
                    <a:pt x="67" y="232"/>
                    <a:pt x="67" y="232"/>
                    <a:pt x="67" y="232"/>
                  </a:cubicBezTo>
                  <a:cubicBezTo>
                    <a:pt x="65" y="227"/>
                    <a:pt x="58" y="224"/>
                    <a:pt x="53" y="227"/>
                  </a:cubicBezTo>
                  <a:cubicBezTo>
                    <a:pt x="42" y="232"/>
                    <a:pt x="42" y="232"/>
                    <a:pt x="42" y="232"/>
                  </a:cubicBezTo>
                  <a:cubicBezTo>
                    <a:pt x="37" y="234"/>
                    <a:pt x="34" y="241"/>
                    <a:pt x="37" y="246"/>
                  </a:cubicBezTo>
                  <a:cubicBezTo>
                    <a:pt x="41" y="254"/>
                    <a:pt x="41" y="254"/>
                    <a:pt x="41" y="254"/>
                  </a:cubicBezTo>
                  <a:cubicBezTo>
                    <a:pt x="36" y="259"/>
                    <a:pt x="31" y="264"/>
                    <a:pt x="27" y="269"/>
                  </a:cubicBezTo>
                  <a:cubicBezTo>
                    <a:pt x="19" y="266"/>
                    <a:pt x="19" y="266"/>
                    <a:pt x="19" y="266"/>
                  </a:cubicBezTo>
                  <a:cubicBezTo>
                    <a:pt x="13" y="264"/>
                    <a:pt x="7" y="267"/>
                    <a:pt x="5" y="272"/>
                  </a:cubicBezTo>
                  <a:cubicBezTo>
                    <a:pt x="1" y="283"/>
                    <a:pt x="1" y="283"/>
                    <a:pt x="1" y="283"/>
                  </a:cubicBezTo>
                  <a:cubicBezTo>
                    <a:pt x="0" y="286"/>
                    <a:pt x="0" y="289"/>
                    <a:pt x="1" y="291"/>
                  </a:cubicBezTo>
                  <a:cubicBezTo>
                    <a:pt x="2" y="294"/>
                    <a:pt x="4" y="296"/>
                    <a:pt x="7" y="297"/>
                  </a:cubicBezTo>
                  <a:cubicBezTo>
                    <a:pt x="16" y="300"/>
                    <a:pt x="16" y="300"/>
                    <a:pt x="16" y="300"/>
                  </a:cubicBezTo>
                  <a:cubicBezTo>
                    <a:pt x="15" y="307"/>
                    <a:pt x="15" y="313"/>
                    <a:pt x="17" y="320"/>
                  </a:cubicBezTo>
                  <a:cubicBezTo>
                    <a:pt x="8" y="324"/>
                    <a:pt x="8" y="324"/>
                    <a:pt x="8" y="324"/>
                  </a:cubicBezTo>
                  <a:cubicBezTo>
                    <a:pt x="3" y="326"/>
                    <a:pt x="0" y="333"/>
                    <a:pt x="3" y="338"/>
                  </a:cubicBezTo>
                  <a:cubicBezTo>
                    <a:pt x="8" y="349"/>
                    <a:pt x="8" y="349"/>
                    <a:pt x="8" y="349"/>
                  </a:cubicBezTo>
                  <a:cubicBezTo>
                    <a:pt x="10" y="354"/>
                    <a:pt x="17" y="357"/>
                    <a:pt x="22" y="354"/>
                  </a:cubicBezTo>
                  <a:cubicBezTo>
                    <a:pt x="31" y="350"/>
                    <a:pt x="31" y="350"/>
                    <a:pt x="31" y="350"/>
                  </a:cubicBezTo>
                  <a:cubicBezTo>
                    <a:pt x="35" y="356"/>
                    <a:pt x="40" y="360"/>
                    <a:pt x="45" y="364"/>
                  </a:cubicBezTo>
                  <a:cubicBezTo>
                    <a:pt x="42" y="373"/>
                    <a:pt x="42" y="373"/>
                    <a:pt x="42" y="373"/>
                  </a:cubicBezTo>
                  <a:cubicBezTo>
                    <a:pt x="41" y="375"/>
                    <a:pt x="41" y="378"/>
                    <a:pt x="42" y="381"/>
                  </a:cubicBezTo>
                  <a:cubicBezTo>
                    <a:pt x="43" y="383"/>
                    <a:pt x="45" y="385"/>
                    <a:pt x="48" y="386"/>
                  </a:cubicBezTo>
                  <a:cubicBezTo>
                    <a:pt x="59" y="390"/>
                    <a:pt x="59" y="390"/>
                    <a:pt x="59" y="390"/>
                  </a:cubicBezTo>
                  <a:cubicBezTo>
                    <a:pt x="62" y="391"/>
                    <a:pt x="65" y="391"/>
                    <a:pt x="68" y="390"/>
                  </a:cubicBezTo>
                  <a:cubicBezTo>
                    <a:pt x="70" y="389"/>
                    <a:pt x="72" y="387"/>
                    <a:pt x="73" y="384"/>
                  </a:cubicBezTo>
                  <a:cubicBezTo>
                    <a:pt x="76" y="375"/>
                    <a:pt x="76" y="375"/>
                    <a:pt x="76" y="375"/>
                  </a:cubicBezTo>
                  <a:cubicBezTo>
                    <a:pt x="83" y="376"/>
                    <a:pt x="90" y="376"/>
                    <a:pt x="96" y="375"/>
                  </a:cubicBezTo>
                  <a:cubicBezTo>
                    <a:pt x="100" y="383"/>
                    <a:pt x="100" y="383"/>
                    <a:pt x="100" y="383"/>
                  </a:cubicBezTo>
                  <a:cubicBezTo>
                    <a:pt x="103" y="388"/>
                    <a:pt x="109" y="391"/>
                    <a:pt x="114" y="388"/>
                  </a:cubicBezTo>
                  <a:cubicBezTo>
                    <a:pt x="125" y="383"/>
                    <a:pt x="125" y="383"/>
                    <a:pt x="125" y="383"/>
                  </a:cubicBezTo>
                  <a:cubicBezTo>
                    <a:pt x="131" y="381"/>
                    <a:pt x="133" y="374"/>
                    <a:pt x="130" y="369"/>
                  </a:cubicBezTo>
                  <a:cubicBezTo>
                    <a:pt x="126" y="361"/>
                    <a:pt x="126" y="361"/>
                    <a:pt x="126" y="361"/>
                  </a:cubicBezTo>
                  <a:cubicBezTo>
                    <a:pt x="132" y="356"/>
                    <a:pt x="136" y="351"/>
                    <a:pt x="140" y="346"/>
                  </a:cubicBezTo>
                  <a:cubicBezTo>
                    <a:pt x="149" y="349"/>
                    <a:pt x="149" y="349"/>
                    <a:pt x="149" y="349"/>
                  </a:cubicBezTo>
                  <a:cubicBezTo>
                    <a:pt x="151" y="350"/>
                    <a:pt x="154" y="350"/>
                    <a:pt x="157" y="349"/>
                  </a:cubicBezTo>
                  <a:cubicBezTo>
                    <a:pt x="159" y="348"/>
                    <a:pt x="161" y="346"/>
                    <a:pt x="162" y="343"/>
                  </a:cubicBezTo>
                  <a:cubicBezTo>
                    <a:pt x="167" y="332"/>
                    <a:pt x="167" y="332"/>
                    <a:pt x="167" y="332"/>
                  </a:cubicBezTo>
                  <a:cubicBezTo>
                    <a:pt x="169" y="326"/>
                    <a:pt x="166" y="320"/>
                    <a:pt x="160" y="318"/>
                  </a:cubicBezTo>
                  <a:close/>
                  <a:moveTo>
                    <a:pt x="101" y="346"/>
                  </a:moveTo>
                  <a:cubicBezTo>
                    <a:pt x="96" y="349"/>
                    <a:pt x="90" y="350"/>
                    <a:pt x="84" y="350"/>
                  </a:cubicBezTo>
                  <a:cubicBezTo>
                    <a:pt x="67" y="350"/>
                    <a:pt x="52" y="340"/>
                    <a:pt x="45" y="325"/>
                  </a:cubicBezTo>
                  <a:cubicBezTo>
                    <a:pt x="35" y="304"/>
                    <a:pt x="45" y="279"/>
                    <a:pt x="66" y="269"/>
                  </a:cubicBezTo>
                  <a:cubicBezTo>
                    <a:pt x="72" y="266"/>
                    <a:pt x="77" y="265"/>
                    <a:pt x="84" y="265"/>
                  </a:cubicBezTo>
                  <a:cubicBezTo>
                    <a:pt x="100" y="265"/>
                    <a:pt x="115" y="275"/>
                    <a:pt x="122" y="290"/>
                  </a:cubicBezTo>
                  <a:cubicBezTo>
                    <a:pt x="132" y="311"/>
                    <a:pt x="123" y="336"/>
                    <a:pt x="101" y="346"/>
                  </a:cubicBezTo>
                  <a:close/>
                  <a:moveTo>
                    <a:pt x="266" y="349"/>
                  </a:moveTo>
                  <a:cubicBezTo>
                    <a:pt x="261" y="347"/>
                    <a:pt x="261" y="347"/>
                    <a:pt x="261" y="347"/>
                  </a:cubicBezTo>
                  <a:cubicBezTo>
                    <a:pt x="262" y="343"/>
                    <a:pt x="261" y="340"/>
                    <a:pt x="261" y="336"/>
                  </a:cubicBezTo>
                  <a:cubicBezTo>
                    <a:pt x="266" y="334"/>
                    <a:pt x="266" y="334"/>
                    <a:pt x="266" y="334"/>
                  </a:cubicBezTo>
                  <a:cubicBezTo>
                    <a:pt x="269" y="332"/>
                    <a:pt x="270" y="329"/>
                    <a:pt x="269" y="326"/>
                  </a:cubicBezTo>
                  <a:cubicBezTo>
                    <a:pt x="266" y="320"/>
                    <a:pt x="266" y="320"/>
                    <a:pt x="266" y="320"/>
                  </a:cubicBezTo>
                  <a:cubicBezTo>
                    <a:pt x="264" y="317"/>
                    <a:pt x="261" y="315"/>
                    <a:pt x="258" y="317"/>
                  </a:cubicBezTo>
                  <a:cubicBezTo>
                    <a:pt x="253" y="319"/>
                    <a:pt x="253" y="319"/>
                    <a:pt x="253" y="319"/>
                  </a:cubicBezTo>
                  <a:cubicBezTo>
                    <a:pt x="251" y="316"/>
                    <a:pt x="248" y="314"/>
                    <a:pt x="245" y="312"/>
                  </a:cubicBezTo>
                  <a:cubicBezTo>
                    <a:pt x="247" y="307"/>
                    <a:pt x="247" y="307"/>
                    <a:pt x="247" y="307"/>
                  </a:cubicBezTo>
                  <a:cubicBezTo>
                    <a:pt x="248" y="304"/>
                    <a:pt x="246" y="300"/>
                    <a:pt x="243" y="299"/>
                  </a:cubicBezTo>
                  <a:cubicBezTo>
                    <a:pt x="237" y="297"/>
                    <a:pt x="237" y="297"/>
                    <a:pt x="237" y="297"/>
                  </a:cubicBezTo>
                  <a:cubicBezTo>
                    <a:pt x="234" y="296"/>
                    <a:pt x="230" y="297"/>
                    <a:pt x="229" y="300"/>
                  </a:cubicBezTo>
                  <a:cubicBezTo>
                    <a:pt x="228" y="305"/>
                    <a:pt x="228" y="305"/>
                    <a:pt x="228" y="305"/>
                  </a:cubicBezTo>
                  <a:cubicBezTo>
                    <a:pt x="224" y="305"/>
                    <a:pt x="220" y="305"/>
                    <a:pt x="217" y="306"/>
                  </a:cubicBezTo>
                  <a:cubicBezTo>
                    <a:pt x="214" y="301"/>
                    <a:pt x="214" y="301"/>
                    <a:pt x="214" y="301"/>
                  </a:cubicBezTo>
                  <a:cubicBezTo>
                    <a:pt x="213" y="298"/>
                    <a:pt x="209" y="296"/>
                    <a:pt x="206" y="298"/>
                  </a:cubicBezTo>
                  <a:cubicBezTo>
                    <a:pt x="200" y="301"/>
                    <a:pt x="200" y="301"/>
                    <a:pt x="200" y="301"/>
                  </a:cubicBezTo>
                  <a:cubicBezTo>
                    <a:pt x="197" y="302"/>
                    <a:pt x="196" y="306"/>
                    <a:pt x="197" y="309"/>
                  </a:cubicBezTo>
                  <a:cubicBezTo>
                    <a:pt x="200" y="313"/>
                    <a:pt x="200" y="313"/>
                    <a:pt x="200" y="313"/>
                  </a:cubicBezTo>
                  <a:cubicBezTo>
                    <a:pt x="197" y="316"/>
                    <a:pt x="194" y="318"/>
                    <a:pt x="192" y="321"/>
                  </a:cubicBezTo>
                  <a:cubicBezTo>
                    <a:pt x="187" y="320"/>
                    <a:pt x="187" y="320"/>
                    <a:pt x="187" y="320"/>
                  </a:cubicBezTo>
                  <a:cubicBezTo>
                    <a:pt x="184" y="318"/>
                    <a:pt x="181" y="320"/>
                    <a:pt x="180" y="323"/>
                  </a:cubicBezTo>
                  <a:cubicBezTo>
                    <a:pt x="177" y="329"/>
                    <a:pt x="177" y="329"/>
                    <a:pt x="177" y="329"/>
                  </a:cubicBezTo>
                  <a:cubicBezTo>
                    <a:pt x="177" y="331"/>
                    <a:pt x="177" y="332"/>
                    <a:pt x="177" y="334"/>
                  </a:cubicBezTo>
                  <a:cubicBezTo>
                    <a:pt x="178" y="335"/>
                    <a:pt x="179" y="336"/>
                    <a:pt x="181" y="337"/>
                  </a:cubicBezTo>
                  <a:cubicBezTo>
                    <a:pt x="186" y="339"/>
                    <a:pt x="186" y="339"/>
                    <a:pt x="186" y="339"/>
                  </a:cubicBezTo>
                  <a:cubicBezTo>
                    <a:pt x="185" y="342"/>
                    <a:pt x="186" y="346"/>
                    <a:pt x="186" y="350"/>
                  </a:cubicBezTo>
                  <a:cubicBezTo>
                    <a:pt x="181" y="352"/>
                    <a:pt x="181" y="352"/>
                    <a:pt x="181" y="352"/>
                  </a:cubicBezTo>
                  <a:cubicBezTo>
                    <a:pt x="178" y="353"/>
                    <a:pt x="177" y="357"/>
                    <a:pt x="179" y="360"/>
                  </a:cubicBezTo>
                  <a:cubicBezTo>
                    <a:pt x="181" y="366"/>
                    <a:pt x="181" y="366"/>
                    <a:pt x="181" y="366"/>
                  </a:cubicBezTo>
                  <a:cubicBezTo>
                    <a:pt x="183" y="369"/>
                    <a:pt x="186" y="370"/>
                    <a:pt x="189" y="369"/>
                  </a:cubicBezTo>
                  <a:cubicBezTo>
                    <a:pt x="194" y="367"/>
                    <a:pt x="194" y="367"/>
                    <a:pt x="194" y="367"/>
                  </a:cubicBezTo>
                  <a:cubicBezTo>
                    <a:pt x="196" y="370"/>
                    <a:pt x="199" y="372"/>
                    <a:pt x="202" y="374"/>
                  </a:cubicBezTo>
                  <a:cubicBezTo>
                    <a:pt x="200" y="379"/>
                    <a:pt x="200" y="379"/>
                    <a:pt x="200" y="379"/>
                  </a:cubicBezTo>
                  <a:cubicBezTo>
                    <a:pt x="200" y="381"/>
                    <a:pt x="200" y="382"/>
                    <a:pt x="200" y="384"/>
                  </a:cubicBezTo>
                  <a:cubicBezTo>
                    <a:pt x="201" y="385"/>
                    <a:pt x="202" y="386"/>
                    <a:pt x="204" y="387"/>
                  </a:cubicBezTo>
                  <a:cubicBezTo>
                    <a:pt x="210" y="389"/>
                    <a:pt x="210" y="389"/>
                    <a:pt x="210" y="389"/>
                  </a:cubicBezTo>
                  <a:cubicBezTo>
                    <a:pt x="212" y="390"/>
                    <a:pt x="213" y="390"/>
                    <a:pt x="215" y="389"/>
                  </a:cubicBezTo>
                  <a:cubicBezTo>
                    <a:pt x="216" y="388"/>
                    <a:pt x="217" y="387"/>
                    <a:pt x="218" y="386"/>
                  </a:cubicBezTo>
                  <a:cubicBezTo>
                    <a:pt x="219" y="381"/>
                    <a:pt x="219" y="381"/>
                    <a:pt x="219" y="381"/>
                  </a:cubicBezTo>
                  <a:cubicBezTo>
                    <a:pt x="223" y="381"/>
                    <a:pt x="227" y="381"/>
                    <a:pt x="230" y="380"/>
                  </a:cubicBezTo>
                  <a:cubicBezTo>
                    <a:pt x="233" y="385"/>
                    <a:pt x="233" y="385"/>
                    <a:pt x="233" y="385"/>
                  </a:cubicBezTo>
                  <a:cubicBezTo>
                    <a:pt x="234" y="388"/>
                    <a:pt x="238" y="389"/>
                    <a:pt x="241" y="388"/>
                  </a:cubicBezTo>
                  <a:cubicBezTo>
                    <a:pt x="247" y="385"/>
                    <a:pt x="247" y="385"/>
                    <a:pt x="247" y="385"/>
                  </a:cubicBezTo>
                  <a:cubicBezTo>
                    <a:pt x="250" y="384"/>
                    <a:pt x="251" y="380"/>
                    <a:pt x="250" y="377"/>
                  </a:cubicBezTo>
                  <a:cubicBezTo>
                    <a:pt x="247" y="372"/>
                    <a:pt x="247" y="372"/>
                    <a:pt x="247" y="372"/>
                  </a:cubicBezTo>
                  <a:cubicBezTo>
                    <a:pt x="250" y="370"/>
                    <a:pt x="253" y="367"/>
                    <a:pt x="255" y="364"/>
                  </a:cubicBezTo>
                  <a:cubicBezTo>
                    <a:pt x="260" y="366"/>
                    <a:pt x="260" y="366"/>
                    <a:pt x="260" y="366"/>
                  </a:cubicBezTo>
                  <a:cubicBezTo>
                    <a:pt x="261" y="367"/>
                    <a:pt x="263" y="367"/>
                    <a:pt x="264" y="366"/>
                  </a:cubicBezTo>
                  <a:cubicBezTo>
                    <a:pt x="266" y="365"/>
                    <a:pt x="267" y="364"/>
                    <a:pt x="267" y="363"/>
                  </a:cubicBezTo>
                  <a:cubicBezTo>
                    <a:pt x="270" y="356"/>
                    <a:pt x="270" y="356"/>
                    <a:pt x="270" y="356"/>
                  </a:cubicBezTo>
                  <a:cubicBezTo>
                    <a:pt x="271" y="353"/>
                    <a:pt x="269" y="350"/>
                    <a:pt x="266" y="349"/>
                  </a:cubicBezTo>
                  <a:close/>
                  <a:moveTo>
                    <a:pt x="233" y="364"/>
                  </a:moveTo>
                  <a:cubicBezTo>
                    <a:pt x="230" y="366"/>
                    <a:pt x="227" y="366"/>
                    <a:pt x="224" y="366"/>
                  </a:cubicBezTo>
                  <a:cubicBezTo>
                    <a:pt x="214" y="366"/>
                    <a:pt x="206" y="361"/>
                    <a:pt x="202" y="353"/>
                  </a:cubicBezTo>
                  <a:cubicBezTo>
                    <a:pt x="197" y="341"/>
                    <a:pt x="202" y="327"/>
                    <a:pt x="214" y="321"/>
                  </a:cubicBezTo>
                  <a:cubicBezTo>
                    <a:pt x="217" y="320"/>
                    <a:pt x="220" y="319"/>
                    <a:pt x="223" y="319"/>
                  </a:cubicBezTo>
                  <a:cubicBezTo>
                    <a:pt x="233" y="319"/>
                    <a:pt x="241" y="325"/>
                    <a:pt x="245" y="333"/>
                  </a:cubicBezTo>
                  <a:cubicBezTo>
                    <a:pt x="250" y="345"/>
                    <a:pt x="245" y="359"/>
                    <a:pt x="233" y="364"/>
                  </a:cubicBezTo>
                  <a:close/>
                  <a:moveTo>
                    <a:pt x="378" y="160"/>
                  </a:moveTo>
                  <a:cubicBezTo>
                    <a:pt x="364" y="155"/>
                    <a:pt x="364" y="155"/>
                    <a:pt x="364" y="155"/>
                  </a:cubicBezTo>
                  <a:cubicBezTo>
                    <a:pt x="365" y="144"/>
                    <a:pt x="364" y="133"/>
                    <a:pt x="362" y="122"/>
                  </a:cubicBezTo>
                  <a:cubicBezTo>
                    <a:pt x="377" y="115"/>
                    <a:pt x="377" y="115"/>
                    <a:pt x="377" y="115"/>
                  </a:cubicBezTo>
                  <a:cubicBezTo>
                    <a:pt x="386" y="111"/>
                    <a:pt x="390" y="100"/>
                    <a:pt x="386" y="91"/>
                  </a:cubicBezTo>
                  <a:cubicBezTo>
                    <a:pt x="377" y="73"/>
                    <a:pt x="377" y="73"/>
                    <a:pt x="377" y="73"/>
                  </a:cubicBezTo>
                  <a:cubicBezTo>
                    <a:pt x="373" y="64"/>
                    <a:pt x="362" y="60"/>
                    <a:pt x="353" y="64"/>
                  </a:cubicBezTo>
                  <a:cubicBezTo>
                    <a:pt x="339" y="71"/>
                    <a:pt x="339" y="71"/>
                    <a:pt x="339" y="71"/>
                  </a:cubicBezTo>
                  <a:cubicBezTo>
                    <a:pt x="332" y="62"/>
                    <a:pt x="323" y="54"/>
                    <a:pt x="314" y="48"/>
                  </a:cubicBezTo>
                  <a:cubicBezTo>
                    <a:pt x="320" y="33"/>
                    <a:pt x="320" y="33"/>
                    <a:pt x="320" y="33"/>
                  </a:cubicBezTo>
                  <a:cubicBezTo>
                    <a:pt x="323" y="24"/>
                    <a:pt x="319" y="13"/>
                    <a:pt x="309" y="10"/>
                  </a:cubicBezTo>
                  <a:cubicBezTo>
                    <a:pt x="290" y="3"/>
                    <a:pt x="290" y="3"/>
                    <a:pt x="290" y="3"/>
                  </a:cubicBezTo>
                  <a:cubicBezTo>
                    <a:pt x="281" y="0"/>
                    <a:pt x="271" y="5"/>
                    <a:pt x="267" y="14"/>
                  </a:cubicBezTo>
                  <a:cubicBezTo>
                    <a:pt x="262" y="29"/>
                    <a:pt x="262" y="29"/>
                    <a:pt x="262" y="29"/>
                  </a:cubicBezTo>
                  <a:cubicBezTo>
                    <a:pt x="251" y="27"/>
                    <a:pt x="240" y="28"/>
                    <a:pt x="229" y="30"/>
                  </a:cubicBezTo>
                  <a:cubicBezTo>
                    <a:pt x="222" y="15"/>
                    <a:pt x="222" y="15"/>
                    <a:pt x="222" y="15"/>
                  </a:cubicBezTo>
                  <a:cubicBezTo>
                    <a:pt x="218" y="6"/>
                    <a:pt x="207" y="2"/>
                    <a:pt x="198" y="7"/>
                  </a:cubicBezTo>
                  <a:cubicBezTo>
                    <a:pt x="180" y="15"/>
                    <a:pt x="180" y="15"/>
                    <a:pt x="180" y="15"/>
                  </a:cubicBezTo>
                  <a:cubicBezTo>
                    <a:pt x="171" y="19"/>
                    <a:pt x="167" y="30"/>
                    <a:pt x="171" y="39"/>
                  </a:cubicBezTo>
                  <a:cubicBezTo>
                    <a:pt x="178" y="53"/>
                    <a:pt x="178" y="53"/>
                    <a:pt x="178" y="53"/>
                  </a:cubicBezTo>
                  <a:cubicBezTo>
                    <a:pt x="169" y="60"/>
                    <a:pt x="161" y="69"/>
                    <a:pt x="155" y="78"/>
                  </a:cubicBezTo>
                  <a:cubicBezTo>
                    <a:pt x="140" y="72"/>
                    <a:pt x="140" y="72"/>
                    <a:pt x="140" y="72"/>
                  </a:cubicBezTo>
                  <a:cubicBezTo>
                    <a:pt x="131" y="69"/>
                    <a:pt x="120" y="74"/>
                    <a:pt x="117" y="83"/>
                  </a:cubicBezTo>
                  <a:cubicBezTo>
                    <a:pt x="110" y="102"/>
                    <a:pt x="110" y="102"/>
                    <a:pt x="110" y="102"/>
                  </a:cubicBezTo>
                  <a:cubicBezTo>
                    <a:pt x="109" y="106"/>
                    <a:pt x="109" y="111"/>
                    <a:pt x="111" y="116"/>
                  </a:cubicBezTo>
                  <a:cubicBezTo>
                    <a:pt x="113" y="120"/>
                    <a:pt x="116" y="123"/>
                    <a:pt x="121" y="125"/>
                  </a:cubicBezTo>
                  <a:cubicBezTo>
                    <a:pt x="136" y="130"/>
                    <a:pt x="136" y="130"/>
                    <a:pt x="136" y="130"/>
                  </a:cubicBezTo>
                  <a:cubicBezTo>
                    <a:pt x="135" y="141"/>
                    <a:pt x="135" y="152"/>
                    <a:pt x="137" y="163"/>
                  </a:cubicBezTo>
                  <a:cubicBezTo>
                    <a:pt x="123" y="170"/>
                    <a:pt x="123" y="170"/>
                    <a:pt x="123" y="170"/>
                  </a:cubicBezTo>
                  <a:cubicBezTo>
                    <a:pt x="114" y="174"/>
                    <a:pt x="110" y="185"/>
                    <a:pt x="114" y="194"/>
                  </a:cubicBezTo>
                  <a:cubicBezTo>
                    <a:pt x="122" y="212"/>
                    <a:pt x="122" y="212"/>
                    <a:pt x="122" y="212"/>
                  </a:cubicBezTo>
                  <a:cubicBezTo>
                    <a:pt x="126" y="221"/>
                    <a:pt x="137" y="225"/>
                    <a:pt x="146" y="221"/>
                  </a:cubicBezTo>
                  <a:cubicBezTo>
                    <a:pt x="161" y="214"/>
                    <a:pt x="161" y="214"/>
                    <a:pt x="161" y="214"/>
                  </a:cubicBezTo>
                  <a:cubicBezTo>
                    <a:pt x="168" y="223"/>
                    <a:pt x="176" y="231"/>
                    <a:pt x="185" y="237"/>
                  </a:cubicBezTo>
                  <a:cubicBezTo>
                    <a:pt x="179" y="252"/>
                    <a:pt x="179" y="252"/>
                    <a:pt x="179" y="252"/>
                  </a:cubicBezTo>
                  <a:cubicBezTo>
                    <a:pt x="178" y="256"/>
                    <a:pt x="178" y="261"/>
                    <a:pt x="180" y="266"/>
                  </a:cubicBezTo>
                  <a:cubicBezTo>
                    <a:pt x="182" y="270"/>
                    <a:pt x="185" y="273"/>
                    <a:pt x="190" y="275"/>
                  </a:cubicBezTo>
                  <a:cubicBezTo>
                    <a:pt x="209" y="282"/>
                    <a:pt x="209" y="282"/>
                    <a:pt x="209" y="282"/>
                  </a:cubicBezTo>
                  <a:cubicBezTo>
                    <a:pt x="213" y="284"/>
                    <a:pt x="218" y="283"/>
                    <a:pt x="223" y="281"/>
                  </a:cubicBezTo>
                  <a:cubicBezTo>
                    <a:pt x="227" y="279"/>
                    <a:pt x="230" y="276"/>
                    <a:pt x="232" y="271"/>
                  </a:cubicBezTo>
                  <a:cubicBezTo>
                    <a:pt x="238" y="256"/>
                    <a:pt x="238" y="256"/>
                    <a:pt x="238" y="256"/>
                  </a:cubicBezTo>
                  <a:cubicBezTo>
                    <a:pt x="248" y="258"/>
                    <a:pt x="260" y="257"/>
                    <a:pt x="271" y="255"/>
                  </a:cubicBezTo>
                  <a:cubicBezTo>
                    <a:pt x="277" y="270"/>
                    <a:pt x="277" y="270"/>
                    <a:pt x="277" y="270"/>
                  </a:cubicBezTo>
                  <a:cubicBezTo>
                    <a:pt x="281" y="279"/>
                    <a:pt x="292" y="283"/>
                    <a:pt x="301" y="278"/>
                  </a:cubicBezTo>
                  <a:cubicBezTo>
                    <a:pt x="319" y="270"/>
                    <a:pt x="319" y="270"/>
                    <a:pt x="319" y="270"/>
                  </a:cubicBezTo>
                  <a:cubicBezTo>
                    <a:pt x="328" y="266"/>
                    <a:pt x="332" y="255"/>
                    <a:pt x="328" y="246"/>
                  </a:cubicBezTo>
                  <a:cubicBezTo>
                    <a:pt x="322" y="232"/>
                    <a:pt x="322" y="232"/>
                    <a:pt x="322" y="232"/>
                  </a:cubicBezTo>
                  <a:cubicBezTo>
                    <a:pt x="330" y="225"/>
                    <a:pt x="338" y="216"/>
                    <a:pt x="344" y="207"/>
                  </a:cubicBezTo>
                  <a:cubicBezTo>
                    <a:pt x="359" y="213"/>
                    <a:pt x="359" y="213"/>
                    <a:pt x="359" y="213"/>
                  </a:cubicBezTo>
                  <a:cubicBezTo>
                    <a:pt x="364" y="215"/>
                    <a:pt x="368" y="214"/>
                    <a:pt x="373" y="212"/>
                  </a:cubicBezTo>
                  <a:cubicBezTo>
                    <a:pt x="377" y="210"/>
                    <a:pt x="380" y="207"/>
                    <a:pt x="382" y="202"/>
                  </a:cubicBezTo>
                  <a:cubicBezTo>
                    <a:pt x="389" y="183"/>
                    <a:pt x="389" y="183"/>
                    <a:pt x="389" y="183"/>
                  </a:cubicBezTo>
                  <a:cubicBezTo>
                    <a:pt x="393" y="174"/>
                    <a:pt x="388" y="164"/>
                    <a:pt x="378" y="160"/>
                  </a:cubicBezTo>
                  <a:close/>
                  <a:moveTo>
                    <a:pt x="279" y="207"/>
                  </a:moveTo>
                  <a:cubicBezTo>
                    <a:pt x="270" y="212"/>
                    <a:pt x="260" y="214"/>
                    <a:pt x="250" y="214"/>
                  </a:cubicBezTo>
                  <a:cubicBezTo>
                    <a:pt x="222" y="214"/>
                    <a:pt x="197" y="197"/>
                    <a:pt x="185" y="172"/>
                  </a:cubicBezTo>
                  <a:cubicBezTo>
                    <a:pt x="169" y="137"/>
                    <a:pt x="184" y="94"/>
                    <a:pt x="220" y="78"/>
                  </a:cubicBezTo>
                  <a:cubicBezTo>
                    <a:pt x="229" y="74"/>
                    <a:pt x="239" y="71"/>
                    <a:pt x="250" y="71"/>
                  </a:cubicBezTo>
                  <a:cubicBezTo>
                    <a:pt x="277" y="71"/>
                    <a:pt x="303" y="88"/>
                    <a:pt x="314" y="113"/>
                  </a:cubicBezTo>
                  <a:cubicBezTo>
                    <a:pt x="331" y="148"/>
                    <a:pt x="315" y="191"/>
                    <a:pt x="279" y="2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0960" tIns="30480" rIns="60960" bIns="30480" numCol="1" anchor="t" anchorCtr="0" compatLnSpc="1"/>
            <a:lstStyle/>
            <a:p>
              <a:endParaRPr lang="en-US" sz="1200">
                <a:latin typeface="Agency FB" panose="020B0503020202020204" pitchFamily="34" charset="0"/>
              </a:endParaRPr>
            </a:p>
          </p:txBody>
        </p:sp>
      </p:grpSp>
      <p:sp>
        <p:nvSpPr>
          <p:cNvPr id="12" name="Oval 5"/>
          <p:cNvSpPr>
            <a:spLocks noChangeArrowheads="1"/>
          </p:cNvSpPr>
          <p:nvPr/>
        </p:nvSpPr>
        <p:spPr bwMode="auto">
          <a:xfrm>
            <a:off x="2305050" y="4132551"/>
            <a:ext cx="560917" cy="559859"/>
          </a:xfrm>
          <a:prstGeom prst="ellipse">
            <a:avLst/>
          </a:prstGeom>
          <a:solidFill>
            <a:srgbClr val="59B3D3"/>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grpSp>
        <p:nvGrpSpPr>
          <p:cNvPr id="13" name="Group 2"/>
          <p:cNvGrpSpPr/>
          <p:nvPr/>
        </p:nvGrpSpPr>
        <p:grpSpPr>
          <a:xfrm>
            <a:off x="2586567" y="2079385"/>
            <a:ext cx="2036233" cy="2334683"/>
            <a:chOff x="3879850" y="2675943"/>
            <a:chExt cx="3054350" cy="3502025"/>
          </a:xfrm>
          <a:solidFill>
            <a:srgbClr val="007C90"/>
          </a:solidFill>
        </p:grpSpPr>
        <p:sp>
          <p:nvSpPr>
            <p:cNvPr id="14" name="Freeform 6"/>
            <p:cNvSpPr/>
            <p:nvPr/>
          </p:nvSpPr>
          <p:spPr bwMode="auto">
            <a:xfrm>
              <a:off x="5710238" y="3528430"/>
              <a:ext cx="1223962" cy="644525"/>
            </a:xfrm>
            <a:custGeom>
              <a:avLst/>
              <a:gdLst>
                <a:gd name="T0" fmla="*/ 344 w 771"/>
                <a:gd name="T1" fmla="*/ 0 h 406"/>
                <a:gd name="T2" fmla="*/ 771 w 771"/>
                <a:gd name="T3" fmla="*/ 40 h 406"/>
                <a:gd name="T4" fmla="*/ 274 w 771"/>
                <a:gd name="T5" fmla="*/ 379 h 406"/>
                <a:gd name="T6" fmla="*/ 0 w 771"/>
                <a:gd name="T7" fmla="*/ 406 h 406"/>
                <a:gd name="T8" fmla="*/ 344 w 771"/>
                <a:gd name="T9" fmla="*/ 0 h 406"/>
              </a:gdLst>
              <a:ahLst/>
              <a:cxnLst>
                <a:cxn ang="0">
                  <a:pos x="T0" y="T1"/>
                </a:cxn>
                <a:cxn ang="0">
                  <a:pos x="T2" y="T3"/>
                </a:cxn>
                <a:cxn ang="0">
                  <a:pos x="T4" y="T5"/>
                </a:cxn>
                <a:cxn ang="0">
                  <a:pos x="T6" y="T7"/>
                </a:cxn>
                <a:cxn ang="0">
                  <a:pos x="T8" y="T9"/>
                </a:cxn>
              </a:cxnLst>
              <a:rect l="0" t="0" r="r" b="b"/>
              <a:pathLst>
                <a:path w="771" h="406">
                  <a:moveTo>
                    <a:pt x="344" y="0"/>
                  </a:moveTo>
                  <a:lnTo>
                    <a:pt x="771" y="40"/>
                  </a:lnTo>
                  <a:lnTo>
                    <a:pt x="274" y="379"/>
                  </a:lnTo>
                  <a:lnTo>
                    <a:pt x="0" y="406"/>
                  </a:lnTo>
                  <a:lnTo>
                    <a:pt x="344" y="0"/>
                  </a:lnTo>
                  <a:close/>
                </a:path>
              </a:pathLst>
            </a:custGeom>
            <a:grp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15" name="Freeform 7"/>
            <p:cNvSpPr/>
            <p:nvPr/>
          </p:nvSpPr>
          <p:spPr bwMode="auto">
            <a:xfrm>
              <a:off x="5414963" y="2675943"/>
              <a:ext cx="568325" cy="1322388"/>
            </a:xfrm>
            <a:custGeom>
              <a:avLst/>
              <a:gdLst>
                <a:gd name="T0" fmla="*/ 358 w 358"/>
                <a:gd name="T1" fmla="*/ 400 h 833"/>
                <a:gd name="T2" fmla="*/ 226 w 358"/>
                <a:gd name="T3" fmla="*/ 0 h 833"/>
                <a:gd name="T4" fmla="*/ 0 w 358"/>
                <a:gd name="T5" fmla="*/ 556 h 833"/>
                <a:gd name="T6" fmla="*/ 35 w 358"/>
                <a:gd name="T7" fmla="*/ 833 h 833"/>
                <a:gd name="T8" fmla="*/ 358 w 358"/>
                <a:gd name="T9" fmla="*/ 400 h 833"/>
              </a:gdLst>
              <a:ahLst/>
              <a:cxnLst>
                <a:cxn ang="0">
                  <a:pos x="T0" y="T1"/>
                </a:cxn>
                <a:cxn ang="0">
                  <a:pos x="T2" y="T3"/>
                </a:cxn>
                <a:cxn ang="0">
                  <a:pos x="T4" y="T5"/>
                </a:cxn>
                <a:cxn ang="0">
                  <a:pos x="T6" y="T7"/>
                </a:cxn>
                <a:cxn ang="0">
                  <a:pos x="T8" y="T9"/>
                </a:cxn>
              </a:cxnLst>
              <a:rect l="0" t="0" r="r" b="b"/>
              <a:pathLst>
                <a:path w="358" h="833">
                  <a:moveTo>
                    <a:pt x="358" y="400"/>
                  </a:moveTo>
                  <a:lnTo>
                    <a:pt x="226" y="0"/>
                  </a:lnTo>
                  <a:lnTo>
                    <a:pt x="0" y="556"/>
                  </a:lnTo>
                  <a:lnTo>
                    <a:pt x="35" y="833"/>
                  </a:lnTo>
                  <a:lnTo>
                    <a:pt x="358" y="400"/>
                  </a:lnTo>
                  <a:close/>
                </a:path>
              </a:pathLst>
            </a:custGeom>
            <a:grp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16" name="Freeform 8"/>
            <p:cNvSpPr/>
            <p:nvPr/>
          </p:nvSpPr>
          <p:spPr bwMode="auto">
            <a:xfrm>
              <a:off x="3879850" y="3149018"/>
              <a:ext cx="2503487" cy="3028950"/>
            </a:xfrm>
            <a:custGeom>
              <a:avLst/>
              <a:gdLst>
                <a:gd name="T0" fmla="*/ 0 w 1577"/>
                <a:gd name="T1" fmla="*/ 1908 h 1908"/>
                <a:gd name="T2" fmla="*/ 239 w 1577"/>
                <a:gd name="T3" fmla="*/ 1443 h 1908"/>
                <a:gd name="T4" fmla="*/ 264 w 1577"/>
                <a:gd name="T5" fmla="*/ 1523 h 1908"/>
                <a:gd name="T6" fmla="*/ 1387 w 1577"/>
                <a:gd name="T7" fmla="*/ 0 h 1908"/>
                <a:gd name="T8" fmla="*/ 1577 w 1577"/>
                <a:gd name="T9" fmla="*/ 161 h 1908"/>
                <a:gd name="T10" fmla="*/ 341 w 1577"/>
                <a:gd name="T11" fmla="*/ 1588 h 1908"/>
                <a:gd name="T12" fmla="*/ 422 w 1577"/>
                <a:gd name="T13" fmla="*/ 1601 h 1908"/>
                <a:gd name="T14" fmla="*/ 0 w 1577"/>
                <a:gd name="T15" fmla="*/ 1908 h 1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908">
                  <a:moveTo>
                    <a:pt x="0" y="1908"/>
                  </a:moveTo>
                  <a:lnTo>
                    <a:pt x="239" y="1443"/>
                  </a:lnTo>
                  <a:lnTo>
                    <a:pt x="264" y="1523"/>
                  </a:lnTo>
                  <a:lnTo>
                    <a:pt x="1387" y="0"/>
                  </a:lnTo>
                  <a:lnTo>
                    <a:pt x="1577" y="161"/>
                  </a:lnTo>
                  <a:lnTo>
                    <a:pt x="341" y="1588"/>
                  </a:lnTo>
                  <a:lnTo>
                    <a:pt x="422" y="1601"/>
                  </a:lnTo>
                  <a:lnTo>
                    <a:pt x="0" y="1908"/>
                  </a:lnTo>
                  <a:close/>
                </a:path>
              </a:pathLst>
            </a:custGeom>
            <a:grp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grpSp>
      <p:sp>
        <p:nvSpPr>
          <p:cNvPr id="17" name="Freeform 9"/>
          <p:cNvSpPr/>
          <p:nvPr/>
        </p:nvSpPr>
        <p:spPr bwMode="auto">
          <a:xfrm>
            <a:off x="1875367" y="3702868"/>
            <a:ext cx="1422400" cy="1421342"/>
          </a:xfrm>
          <a:custGeom>
            <a:avLst/>
            <a:gdLst>
              <a:gd name="T0" fmla="*/ 250 w 500"/>
              <a:gd name="T1" fmla="*/ 500 h 500"/>
              <a:gd name="T2" fmla="*/ 0 w 500"/>
              <a:gd name="T3" fmla="*/ 250 h 500"/>
              <a:gd name="T4" fmla="*/ 250 w 500"/>
              <a:gd name="T5" fmla="*/ 0 h 500"/>
              <a:gd name="T6" fmla="*/ 348 w 500"/>
              <a:gd name="T7" fmla="*/ 20 h 500"/>
              <a:gd name="T8" fmla="*/ 311 w 500"/>
              <a:gd name="T9" fmla="*/ 75 h 500"/>
              <a:gd name="T10" fmla="*/ 250 w 500"/>
              <a:gd name="T11" fmla="*/ 64 h 500"/>
              <a:gd name="T12" fmla="*/ 64 w 500"/>
              <a:gd name="T13" fmla="*/ 250 h 500"/>
              <a:gd name="T14" fmla="*/ 250 w 500"/>
              <a:gd name="T15" fmla="*/ 435 h 500"/>
              <a:gd name="T16" fmla="*/ 435 w 500"/>
              <a:gd name="T17" fmla="*/ 250 h 500"/>
              <a:gd name="T18" fmla="*/ 414 w 500"/>
              <a:gd name="T19" fmla="*/ 164 h 500"/>
              <a:gd name="T20" fmla="*/ 460 w 500"/>
              <a:gd name="T21" fmla="*/ 114 h 500"/>
              <a:gd name="T22" fmla="*/ 500 w 500"/>
              <a:gd name="T23" fmla="*/ 250 h 500"/>
              <a:gd name="T24" fmla="*/ 250 w 500"/>
              <a:gd name="T25"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0" h="500">
                <a:moveTo>
                  <a:pt x="250" y="500"/>
                </a:moveTo>
                <a:cubicBezTo>
                  <a:pt x="112" y="500"/>
                  <a:pt x="0" y="388"/>
                  <a:pt x="0" y="250"/>
                </a:cubicBezTo>
                <a:cubicBezTo>
                  <a:pt x="0" y="112"/>
                  <a:pt x="112" y="0"/>
                  <a:pt x="250" y="0"/>
                </a:cubicBezTo>
                <a:cubicBezTo>
                  <a:pt x="285" y="0"/>
                  <a:pt x="318" y="7"/>
                  <a:pt x="348" y="20"/>
                </a:cubicBezTo>
                <a:cubicBezTo>
                  <a:pt x="311" y="75"/>
                  <a:pt x="311" y="75"/>
                  <a:pt x="311" y="75"/>
                </a:cubicBezTo>
                <a:cubicBezTo>
                  <a:pt x="291" y="68"/>
                  <a:pt x="271" y="64"/>
                  <a:pt x="250" y="64"/>
                </a:cubicBezTo>
                <a:cubicBezTo>
                  <a:pt x="147" y="64"/>
                  <a:pt x="64" y="147"/>
                  <a:pt x="64" y="250"/>
                </a:cubicBezTo>
                <a:cubicBezTo>
                  <a:pt x="64" y="352"/>
                  <a:pt x="147" y="435"/>
                  <a:pt x="250" y="435"/>
                </a:cubicBezTo>
                <a:cubicBezTo>
                  <a:pt x="352" y="435"/>
                  <a:pt x="435" y="352"/>
                  <a:pt x="435" y="250"/>
                </a:cubicBezTo>
                <a:cubicBezTo>
                  <a:pt x="435" y="219"/>
                  <a:pt x="427" y="189"/>
                  <a:pt x="414" y="164"/>
                </a:cubicBezTo>
                <a:cubicBezTo>
                  <a:pt x="460" y="114"/>
                  <a:pt x="460" y="114"/>
                  <a:pt x="460" y="114"/>
                </a:cubicBezTo>
                <a:cubicBezTo>
                  <a:pt x="485" y="153"/>
                  <a:pt x="500" y="200"/>
                  <a:pt x="500" y="250"/>
                </a:cubicBezTo>
                <a:cubicBezTo>
                  <a:pt x="500" y="388"/>
                  <a:pt x="388" y="500"/>
                  <a:pt x="250" y="500"/>
                </a:cubicBezTo>
                <a:close/>
              </a:path>
            </a:pathLst>
          </a:custGeom>
          <a:solidFill>
            <a:srgbClr val="007C90"/>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18" name="Freeform 10"/>
          <p:cNvSpPr/>
          <p:nvPr/>
        </p:nvSpPr>
        <p:spPr bwMode="auto">
          <a:xfrm>
            <a:off x="1497542" y="3325043"/>
            <a:ext cx="2175933" cy="2174875"/>
          </a:xfrm>
          <a:custGeom>
            <a:avLst/>
            <a:gdLst>
              <a:gd name="T0" fmla="*/ 383 w 765"/>
              <a:gd name="T1" fmla="*/ 765 h 765"/>
              <a:gd name="T2" fmla="*/ 0 w 765"/>
              <a:gd name="T3" fmla="*/ 383 h 765"/>
              <a:gd name="T4" fmla="*/ 383 w 765"/>
              <a:gd name="T5" fmla="*/ 0 h 765"/>
              <a:gd name="T6" fmla="*/ 562 w 765"/>
              <a:gd name="T7" fmla="*/ 45 h 765"/>
              <a:gd name="T8" fmla="*/ 529 w 765"/>
              <a:gd name="T9" fmla="*/ 93 h 765"/>
              <a:gd name="T10" fmla="*/ 383 w 765"/>
              <a:gd name="T11" fmla="*/ 58 h 765"/>
              <a:gd name="T12" fmla="*/ 153 w 765"/>
              <a:gd name="T13" fmla="*/ 153 h 765"/>
              <a:gd name="T14" fmla="*/ 58 w 765"/>
              <a:gd name="T15" fmla="*/ 383 h 765"/>
              <a:gd name="T16" fmla="*/ 153 w 765"/>
              <a:gd name="T17" fmla="*/ 612 h 765"/>
              <a:gd name="T18" fmla="*/ 383 w 765"/>
              <a:gd name="T19" fmla="*/ 707 h 765"/>
              <a:gd name="T20" fmla="*/ 612 w 765"/>
              <a:gd name="T21" fmla="*/ 612 h 765"/>
              <a:gd name="T22" fmla="*/ 707 w 765"/>
              <a:gd name="T23" fmla="*/ 383 h 765"/>
              <a:gd name="T24" fmla="*/ 640 w 765"/>
              <a:gd name="T25" fmla="*/ 186 h 765"/>
              <a:gd name="T26" fmla="*/ 680 w 765"/>
              <a:gd name="T27" fmla="*/ 143 h 765"/>
              <a:gd name="T28" fmla="*/ 765 w 765"/>
              <a:gd name="T29" fmla="*/ 383 h 765"/>
              <a:gd name="T30" fmla="*/ 383 w 765"/>
              <a:gd name="T31" fmla="*/ 76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5" h="765">
                <a:moveTo>
                  <a:pt x="383" y="765"/>
                </a:moveTo>
                <a:cubicBezTo>
                  <a:pt x="171" y="765"/>
                  <a:pt x="0" y="594"/>
                  <a:pt x="0" y="383"/>
                </a:cubicBezTo>
                <a:cubicBezTo>
                  <a:pt x="0" y="171"/>
                  <a:pt x="171" y="0"/>
                  <a:pt x="383" y="0"/>
                </a:cubicBezTo>
                <a:cubicBezTo>
                  <a:pt x="447" y="0"/>
                  <a:pt x="508" y="16"/>
                  <a:pt x="562" y="45"/>
                </a:cubicBezTo>
                <a:cubicBezTo>
                  <a:pt x="529" y="93"/>
                  <a:pt x="529" y="93"/>
                  <a:pt x="529" y="93"/>
                </a:cubicBezTo>
                <a:cubicBezTo>
                  <a:pt x="485" y="71"/>
                  <a:pt x="435" y="58"/>
                  <a:pt x="383" y="58"/>
                </a:cubicBezTo>
                <a:cubicBezTo>
                  <a:pt x="293" y="59"/>
                  <a:pt x="212" y="95"/>
                  <a:pt x="153" y="153"/>
                </a:cubicBezTo>
                <a:cubicBezTo>
                  <a:pt x="95" y="212"/>
                  <a:pt x="59" y="293"/>
                  <a:pt x="58" y="383"/>
                </a:cubicBezTo>
                <a:cubicBezTo>
                  <a:pt x="59" y="472"/>
                  <a:pt x="95" y="553"/>
                  <a:pt x="153" y="612"/>
                </a:cubicBezTo>
                <a:cubicBezTo>
                  <a:pt x="212" y="671"/>
                  <a:pt x="293" y="707"/>
                  <a:pt x="383" y="707"/>
                </a:cubicBezTo>
                <a:cubicBezTo>
                  <a:pt x="472" y="707"/>
                  <a:pt x="553" y="671"/>
                  <a:pt x="612" y="612"/>
                </a:cubicBezTo>
                <a:cubicBezTo>
                  <a:pt x="671" y="553"/>
                  <a:pt x="707" y="472"/>
                  <a:pt x="707" y="383"/>
                </a:cubicBezTo>
                <a:cubicBezTo>
                  <a:pt x="707" y="309"/>
                  <a:pt x="682" y="240"/>
                  <a:pt x="640" y="186"/>
                </a:cubicBezTo>
                <a:cubicBezTo>
                  <a:pt x="680" y="143"/>
                  <a:pt x="680" y="143"/>
                  <a:pt x="680" y="143"/>
                </a:cubicBezTo>
                <a:cubicBezTo>
                  <a:pt x="733" y="208"/>
                  <a:pt x="765" y="292"/>
                  <a:pt x="765" y="383"/>
                </a:cubicBezTo>
                <a:cubicBezTo>
                  <a:pt x="765" y="594"/>
                  <a:pt x="594" y="765"/>
                  <a:pt x="383" y="765"/>
                </a:cubicBezTo>
                <a:close/>
              </a:path>
            </a:pathLst>
          </a:custGeom>
          <a:solidFill>
            <a:srgbClr val="59B3D3"/>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19" name="Freeform 11"/>
          <p:cNvSpPr/>
          <p:nvPr/>
        </p:nvSpPr>
        <p:spPr bwMode="auto">
          <a:xfrm>
            <a:off x="1111251" y="2937692"/>
            <a:ext cx="2951691" cy="2948517"/>
          </a:xfrm>
          <a:custGeom>
            <a:avLst/>
            <a:gdLst>
              <a:gd name="T0" fmla="*/ 519 w 1038"/>
              <a:gd name="T1" fmla="*/ 0 h 1037"/>
              <a:gd name="T2" fmla="*/ 775 w 1038"/>
              <a:gd name="T3" fmla="*/ 68 h 1037"/>
              <a:gd name="T4" fmla="*/ 740 w 1038"/>
              <a:gd name="T5" fmla="*/ 119 h 1037"/>
              <a:gd name="T6" fmla="*/ 519 w 1038"/>
              <a:gd name="T7" fmla="*/ 62 h 1037"/>
              <a:gd name="T8" fmla="*/ 196 w 1038"/>
              <a:gd name="T9" fmla="*/ 196 h 1037"/>
              <a:gd name="T10" fmla="*/ 62 w 1038"/>
              <a:gd name="T11" fmla="*/ 519 h 1037"/>
              <a:gd name="T12" fmla="*/ 196 w 1038"/>
              <a:gd name="T13" fmla="*/ 842 h 1037"/>
              <a:gd name="T14" fmla="*/ 519 w 1038"/>
              <a:gd name="T15" fmla="*/ 976 h 1037"/>
              <a:gd name="T16" fmla="*/ 842 w 1038"/>
              <a:gd name="T17" fmla="*/ 842 h 1037"/>
              <a:gd name="T18" fmla="*/ 976 w 1038"/>
              <a:gd name="T19" fmla="*/ 519 h 1037"/>
              <a:gd name="T20" fmla="*/ 867 w 1038"/>
              <a:gd name="T21" fmla="*/ 224 h 1037"/>
              <a:gd name="T22" fmla="*/ 910 w 1038"/>
              <a:gd name="T23" fmla="*/ 178 h 1037"/>
              <a:gd name="T24" fmla="*/ 1038 w 1038"/>
              <a:gd name="T25" fmla="*/ 519 h 1037"/>
              <a:gd name="T26" fmla="*/ 519 w 1038"/>
              <a:gd name="T27" fmla="*/ 1037 h 1037"/>
              <a:gd name="T28" fmla="*/ 0 w 1038"/>
              <a:gd name="T29" fmla="*/ 519 h 1037"/>
              <a:gd name="T30" fmla="*/ 519 w 1038"/>
              <a:gd name="T31"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8" h="1037">
                <a:moveTo>
                  <a:pt x="519" y="0"/>
                </a:moveTo>
                <a:cubicBezTo>
                  <a:pt x="612" y="0"/>
                  <a:pt x="700" y="25"/>
                  <a:pt x="775" y="68"/>
                </a:cubicBezTo>
                <a:cubicBezTo>
                  <a:pt x="740" y="119"/>
                  <a:pt x="740" y="119"/>
                  <a:pt x="740" y="119"/>
                </a:cubicBezTo>
                <a:cubicBezTo>
                  <a:pt x="675" y="83"/>
                  <a:pt x="599" y="62"/>
                  <a:pt x="519" y="62"/>
                </a:cubicBezTo>
                <a:cubicBezTo>
                  <a:pt x="392" y="62"/>
                  <a:pt x="278" y="113"/>
                  <a:pt x="196" y="196"/>
                </a:cubicBezTo>
                <a:cubicBezTo>
                  <a:pt x="113" y="278"/>
                  <a:pt x="62" y="392"/>
                  <a:pt x="62" y="519"/>
                </a:cubicBezTo>
                <a:cubicBezTo>
                  <a:pt x="62" y="645"/>
                  <a:pt x="113" y="759"/>
                  <a:pt x="196" y="842"/>
                </a:cubicBezTo>
                <a:cubicBezTo>
                  <a:pt x="278" y="925"/>
                  <a:pt x="392" y="976"/>
                  <a:pt x="519" y="976"/>
                </a:cubicBezTo>
                <a:cubicBezTo>
                  <a:pt x="645" y="976"/>
                  <a:pt x="759" y="925"/>
                  <a:pt x="842" y="842"/>
                </a:cubicBezTo>
                <a:cubicBezTo>
                  <a:pt x="925" y="759"/>
                  <a:pt x="976" y="645"/>
                  <a:pt x="976" y="519"/>
                </a:cubicBezTo>
                <a:cubicBezTo>
                  <a:pt x="976" y="406"/>
                  <a:pt x="935" y="303"/>
                  <a:pt x="867" y="224"/>
                </a:cubicBezTo>
                <a:cubicBezTo>
                  <a:pt x="910" y="178"/>
                  <a:pt x="910" y="178"/>
                  <a:pt x="910" y="178"/>
                </a:cubicBezTo>
                <a:cubicBezTo>
                  <a:pt x="989" y="269"/>
                  <a:pt x="1037" y="388"/>
                  <a:pt x="1038" y="519"/>
                </a:cubicBezTo>
                <a:cubicBezTo>
                  <a:pt x="1037" y="805"/>
                  <a:pt x="805" y="1037"/>
                  <a:pt x="519" y="1037"/>
                </a:cubicBezTo>
                <a:cubicBezTo>
                  <a:pt x="232" y="1037"/>
                  <a:pt x="0" y="805"/>
                  <a:pt x="0" y="519"/>
                </a:cubicBezTo>
                <a:cubicBezTo>
                  <a:pt x="0" y="232"/>
                  <a:pt x="232" y="0"/>
                  <a:pt x="519" y="0"/>
                </a:cubicBezTo>
                <a:close/>
              </a:path>
            </a:pathLst>
          </a:custGeom>
          <a:solidFill>
            <a:srgbClr val="007C90"/>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grpSp>
        <p:nvGrpSpPr>
          <p:cNvPr id="20" name="组合 19"/>
          <p:cNvGrpSpPr/>
          <p:nvPr/>
        </p:nvGrpSpPr>
        <p:grpSpPr>
          <a:xfrm>
            <a:off x="5364481" y="2185473"/>
            <a:ext cx="425275" cy="4031525"/>
            <a:chOff x="5364481" y="1890051"/>
            <a:chExt cx="425275" cy="4031525"/>
          </a:xfrm>
        </p:grpSpPr>
        <p:cxnSp>
          <p:nvCxnSpPr>
            <p:cNvPr id="21" name="Straight Arrow Connector 98"/>
            <p:cNvCxnSpPr/>
            <p:nvPr/>
          </p:nvCxnSpPr>
          <p:spPr>
            <a:xfrm>
              <a:off x="5364481" y="3193035"/>
              <a:ext cx="425275" cy="0"/>
            </a:xfrm>
            <a:prstGeom prst="straightConnector1">
              <a:avLst/>
            </a:prstGeom>
            <a:ln w="9525">
              <a:solidFill>
                <a:srgbClr val="58595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99"/>
            <p:cNvCxnSpPr/>
            <p:nvPr/>
          </p:nvCxnSpPr>
          <p:spPr>
            <a:xfrm>
              <a:off x="5364481" y="4594248"/>
              <a:ext cx="425275" cy="0"/>
            </a:xfrm>
            <a:prstGeom prst="straightConnector1">
              <a:avLst/>
            </a:prstGeom>
            <a:ln w="9525">
              <a:solidFill>
                <a:srgbClr val="58595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91"/>
            <p:cNvCxnSpPr/>
            <p:nvPr/>
          </p:nvCxnSpPr>
          <p:spPr>
            <a:xfrm>
              <a:off x="5364481" y="1890051"/>
              <a:ext cx="425275" cy="0"/>
            </a:xfrm>
            <a:prstGeom prst="straightConnector1">
              <a:avLst/>
            </a:prstGeom>
            <a:ln w="9525">
              <a:solidFill>
                <a:srgbClr val="58595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00"/>
            <p:cNvCxnSpPr/>
            <p:nvPr/>
          </p:nvCxnSpPr>
          <p:spPr>
            <a:xfrm flipV="1">
              <a:off x="5364481" y="5921575"/>
              <a:ext cx="425275" cy="1"/>
            </a:xfrm>
            <a:prstGeom prst="straightConnector1">
              <a:avLst/>
            </a:prstGeom>
            <a:ln w="9525">
              <a:solidFill>
                <a:srgbClr val="58595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9"/>
          <p:cNvGrpSpPr/>
          <p:nvPr/>
        </p:nvGrpSpPr>
        <p:grpSpPr>
          <a:xfrm>
            <a:off x="5910863" y="4327042"/>
            <a:ext cx="906939" cy="908705"/>
            <a:chOff x="8866294" y="6047430"/>
            <a:chExt cx="1360409" cy="1363057"/>
          </a:xfrm>
        </p:grpSpPr>
        <p:sp>
          <p:nvSpPr>
            <p:cNvPr id="26" name="Oval 15"/>
            <p:cNvSpPr>
              <a:spLocks noChangeArrowheads="1"/>
            </p:cNvSpPr>
            <p:nvPr/>
          </p:nvSpPr>
          <p:spPr bwMode="auto">
            <a:xfrm>
              <a:off x="8866294" y="6047430"/>
              <a:ext cx="1360409" cy="1363057"/>
            </a:xfrm>
            <a:prstGeom prst="ellipse">
              <a:avLst/>
            </a:prstGeom>
            <a:solidFill>
              <a:srgbClr val="007C90"/>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27" name="Freeform 5"/>
            <p:cNvSpPr>
              <a:spLocks noEditPoints="1"/>
            </p:cNvSpPr>
            <p:nvPr/>
          </p:nvSpPr>
          <p:spPr bwMode="auto">
            <a:xfrm>
              <a:off x="9152142" y="6420502"/>
              <a:ext cx="782395" cy="616911"/>
            </a:xfrm>
            <a:custGeom>
              <a:avLst/>
              <a:gdLst>
                <a:gd name="T0" fmla="*/ 969 w 1152"/>
                <a:gd name="T1" fmla="*/ 520 h 908"/>
                <a:gd name="T2" fmla="*/ 1145 w 1152"/>
                <a:gd name="T3" fmla="*/ 882 h 908"/>
                <a:gd name="T4" fmla="*/ 1128 w 1152"/>
                <a:gd name="T5" fmla="*/ 908 h 908"/>
                <a:gd name="T6" fmla="*/ 24 w 1152"/>
                <a:gd name="T7" fmla="*/ 908 h 908"/>
                <a:gd name="T8" fmla="*/ 7 w 1152"/>
                <a:gd name="T9" fmla="*/ 882 h 908"/>
                <a:gd name="T10" fmla="*/ 183 w 1152"/>
                <a:gd name="T11" fmla="*/ 520 h 908"/>
                <a:gd name="T12" fmla="*/ 200 w 1152"/>
                <a:gd name="T13" fmla="*/ 510 h 908"/>
                <a:gd name="T14" fmla="*/ 351 w 1152"/>
                <a:gd name="T15" fmla="*/ 510 h 908"/>
                <a:gd name="T16" fmla="*/ 365 w 1152"/>
                <a:gd name="T17" fmla="*/ 516 h 908"/>
                <a:gd name="T18" fmla="*/ 396 w 1152"/>
                <a:gd name="T19" fmla="*/ 551 h 908"/>
                <a:gd name="T20" fmla="*/ 426 w 1152"/>
                <a:gd name="T21" fmla="*/ 584 h 908"/>
                <a:gd name="T22" fmla="*/ 246 w 1152"/>
                <a:gd name="T23" fmla="*/ 584 h 908"/>
                <a:gd name="T24" fmla="*/ 230 w 1152"/>
                <a:gd name="T25" fmla="*/ 594 h 908"/>
                <a:gd name="T26" fmla="*/ 113 w 1152"/>
                <a:gd name="T27" fmla="*/ 834 h 908"/>
                <a:gd name="T28" fmla="*/ 1039 w 1152"/>
                <a:gd name="T29" fmla="*/ 834 h 908"/>
                <a:gd name="T30" fmla="*/ 922 w 1152"/>
                <a:gd name="T31" fmla="*/ 594 h 908"/>
                <a:gd name="T32" fmla="*/ 906 w 1152"/>
                <a:gd name="T33" fmla="*/ 584 h 908"/>
                <a:gd name="T34" fmla="*/ 726 w 1152"/>
                <a:gd name="T35" fmla="*/ 584 h 908"/>
                <a:gd name="T36" fmla="*/ 756 w 1152"/>
                <a:gd name="T37" fmla="*/ 551 h 908"/>
                <a:gd name="T38" fmla="*/ 787 w 1152"/>
                <a:gd name="T39" fmla="*/ 516 h 908"/>
                <a:gd name="T40" fmla="*/ 801 w 1152"/>
                <a:gd name="T41" fmla="*/ 510 h 908"/>
                <a:gd name="T42" fmla="*/ 952 w 1152"/>
                <a:gd name="T43" fmla="*/ 510 h 908"/>
                <a:gd name="T44" fmla="*/ 969 w 1152"/>
                <a:gd name="T45" fmla="*/ 520 h 908"/>
                <a:gd name="T46" fmla="*/ 835 w 1152"/>
                <a:gd name="T47" fmla="*/ 273 h 908"/>
                <a:gd name="T48" fmla="*/ 593 w 1152"/>
                <a:gd name="T49" fmla="*/ 697 h 908"/>
                <a:gd name="T50" fmla="*/ 559 w 1152"/>
                <a:gd name="T51" fmla="*/ 697 h 908"/>
                <a:gd name="T52" fmla="*/ 321 w 1152"/>
                <a:gd name="T53" fmla="*/ 327 h 908"/>
                <a:gd name="T54" fmla="*/ 551 w 1152"/>
                <a:gd name="T55" fmla="*/ 15 h 908"/>
                <a:gd name="T56" fmla="*/ 835 w 1152"/>
                <a:gd name="T57" fmla="*/ 273 h 908"/>
                <a:gd name="T58" fmla="*/ 713 w 1152"/>
                <a:gd name="T59" fmla="*/ 273 h 908"/>
                <a:gd name="T60" fmla="*/ 576 w 1152"/>
                <a:gd name="T61" fmla="*/ 136 h 908"/>
                <a:gd name="T62" fmla="*/ 439 w 1152"/>
                <a:gd name="T63" fmla="*/ 273 h 908"/>
                <a:gd name="T64" fmla="*/ 576 w 1152"/>
                <a:gd name="T65" fmla="*/ 410 h 908"/>
                <a:gd name="T66" fmla="*/ 713 w 1152"/>
                <a:gd name="T67" fmla="*/ 273 h 908"/>
                <a:gd name="T68" fmla="*/ 713 w 1152"/>
                <a:gd name="T69" fmla="*/ 273 h 908"/>
                <a:gd name="T70" fmla="*/ 713 w 1152"/>
                <a:gd name="T71" fmla="*/ 273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2" h="908">
                  <a:moveTo>
                    <a:pt x="969" y="520"/>
                  </a:moveTo>
                  <a:cubicBezTo>
                    <a:pt x="1145" y="882"/>
                    <a:pt x="1145" y="882"/>
                    <a:pt x="1145" y="882"/>
                  </a:cubicBezTo>
                  <a:cubicBezTo>
                    <a:pt x="1152" y="896"/>
                    <a:pt x="1145" y="908"/>
                    <a:pt x="1128" y="908"/>
                  </a:cubicBezTo>
                  <a:cubicBezTo>
                    <a:pt x="24" y="908"/>
                    <a:pt x="24" y="908"/>
                    <a:pt x="24" y="908"/>
                  </a:cubicBezTo>
                  <a:cubicBezTo>
                    <a:pt x="7" y="908"/>
                    <a:pt x="0" y="896"/>
                    <a:pt x="7" y="882"/>
                  </a:cubicBezTo>
                  <a:cubicBezTo>
                    <a:pt x="183" y="520"/>
                    <a:pt x="183" y="520"/>
                    <a:pt x="183" y="520"/>
                  </a:cubicBezTo>
                  <a:cubicBezTo>
                    <a:pt x="186" y="514"/>
                    <a:pt x="193" y="510"/>
                    <a:pt x="200" y="510"/>
                  </a:cubicBezTo>
                  <a:cubicBezTo>
                    <a:pt x="351" y="510"/>
                    <a:pt x="351" y="510"/>
                    <a:pt x="351" y="510"/>
                  </a:cubicBezTo>
                  <a:cubicBezTo>
                    <a:pt x="355" y="510"/>
                    <a:pt x="362" y="512"/>
                    <a:pt x="365" y="516"/>
                  </a:cubicBezTo>
                  <a:cubicBezTo>
                    <a:pt x="375" y="528"/>
                    <a:pt x="385" y="539"/>
                    <a:pt x="396" y="551"/>
                  </a:cubicBezTo>
                  <a:cubicBezTo>
                    <a:pt x="406" y="562"/>
                    <a:pt x="416" y="573"/>
                    <a:pt x="426" y="584"/>
                  </a:cubicBezTo>
                  <a:cubicBezTo>
                    <a:pt x="246" y="584"/>
                    <a:pt x="246" y="584"/>
                    <a:pt x="246" y="584"/>
                  </a:cubicBezTo>
                  <a:cubicBezTo>
                    <a:pt x="240" y="584"/>
                    <a:pt x="232" y="589"/>
                    <a:pt x="230" y="594"/>
                  </a:cubicBezTo>
                  <a:cubicBezTo>
                    <a:pt x="113" y="834"/>
                    <a:pt x="113" y="834"/>
                    <a:pt x="113" y="834"/>
                  </a:cubicBezTo>
                  <a:cubicBezTo>
                    <a:pt x="1039" y="834"/>
                    <a:pt x="1039" y="834"/>
                    <a:pt x="1039" y="834"/>
                  </a:cubicBezTo>
                  <a:cubicBezTo>
                    <a:pt x="922" y="594"/>
                    <a:pt x="922" y="594"/>
                    <a:pt x="922" y="594"/>
                  </a:cubicBezTo>
                  <a:cubicBezTo>
                    <a:pt x="920" y="589"/>
                    <a:pt x="912" y="584"/>
                    <a:pt x="906" y="584"/>
                  </a:cubicBezTo>
                  <a:cubicBezTo>
                    <a:pt x="726" y="584"/>
                    <a:pt x="726" y="584"/>
                    <a:pt x="726" y="584"/>
                  </a:cubicBezTo>
                  <a:cubicBezTo>
                    <a:pt x="736" y="573"/>
                    <a:pt x="746" y="562"/>
                    <a:pt x="756" y="551"/>
                  </a:cubicBezTo>
                  <a:cubicBezTo>
                    <a:pt x="766" y="539"/>
                    <a:pt x="777" y="528"/>
                    <a:pt x="787" y="516"/>
                  </a:cubicBezTo>
                  <a:cubicBezTo>
                    <a:pt x="790" y="512"/>
                    <a:pt x="796" y="510"/>
                    <a:pt x="801" y="510"/>
                  </a:cubicBezTo>
                  <a:cubicBezTo>
                    <a:pt x="952" y="510"/>
                    <a:pt x="952" y="510"/>
                    <a:pt x="952" y="510"/>
                  </a:cubicBezTo>
                  <a:cubicBezTo>
                    <a:pt x="959" y="510"/>
                    <a:pt x="966" y="514"/>
                    <a:pt x="969" y="520"/>
                  </a:cubicBezTo>
                  <a:close/>
                  <a:moveTo>
                    <a:pt x="835" y="273"/>
                  </a:moveTo>
                  <a:cubicBezTo>
                    <a:pt x="835" y="470"/>
                    <a:pt x="670" y="508"/>
                    <a:pt x="593" y="697"/>
                  </a:cubicBezTo>
                  <a:cubicBezTo>
                    <a:pt x="587" y="713"/>
                    <a:pt x="565" y="713"/>
                    <a:pt x="559" y="697"/>
                  </a:cubicBezTo>
                  <a:cubicBezTo>
                    <a:pt x="489" y="526"/>
                    <a:pt x="348" y="479"/>
                    <a:pt x="321" y="327"/>
                  </a:cubicBezTo>
                  <a:cubicBezTo>
                    <a:pt x="295" y="176"/>
                    <a:pt x="399" y="29"/>
                    <a:pt x="551" y="15"/>
                  </a:cubicBezTo>
                  <a:cubicBezTo>
                    <a:pt x="705" y="0"/>
                    <a:pt x="835" y="121"/>
                    <a:pt x="835" y="273"/>
                  </a:cubicBezTo>
                  <a:close/>
                  <a:moveTo>
                    <a:pt x="713" y="273"/>
                  </a:moveTo>
                  <a:cubicBezTo>
                    <a:pt x="713" y="197"/>
                    <a:pt x="651" y="136"/>
                    <a:pt x="576" y="136"/>
                  </a:cubicBezTo>
                  <a:cubicBezTo>
                    <a:pt x="500" y="136"/>
                    <a:pt x="439" y="197"/>
                    <a:pt x="439" y="273"/>
                  </a:cubicBezTo>
                  <a:cubicBezTo>
                    <a:pt x="439" y="348"/>
                    <a:pt x="500" y="410"/>
                    <a:pt x="576" y="410"/>
                  </a:cubicBezTo>
                  <a:cubicBezTo>
                    <a:pt x="651" y="410"/>
                    <a:pt x="713" y="348"/>
                    <a:pt x="713" y="273"/>
                  </a:cubicBezTo>
                  <a:close/>
                  <a:moveTo>
                    <a:pt x="713" y="273"/>
                  </a:moveTo>
                  <a:cubicBezTo>
                    <a:pt x="713" y="273"/>
                    <a:pt x="713" y="273"/>
                    <a:pt x="713" y="273"/>
                  </a:cubicBezTo>
                </a:path>
              </a:pathLst>
            </a:custGeom>
            <a:solidFill>
              <a:schemeClr val="bg1"/>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grpSp>
      <p:grpSp>
        <p:nvGrpSpPr>
          <p:cNvPr id="28" name="Group 10"/>
          <p:cNvGrpSpPr/>
          <p:nvPr/>
        </p:nvGrpSpPr>
        <p:grpSpPr>
          <a:xfrm>
            <a:off x="5910863" y="5680116"/>
            <a:ext cx="906939" cy="908705"/>
            <a:chOff x="8866294" y="8077040"/>
            <a:chExt cx="1360409" cy="1363057"/>
          </a:xfrm>
        </p:grpSpPr>
        <p:sp>
          <p:nvSpPr>
            <p:cNvPr id="29" name="Oval 15"/>
            <p:cNvSpPr>
              <a:spLocks noChangeArrowheads="1"/>
            </p:cNvSpPr>
            <p:nvPr/>
          </p:nvSpPr>
          <p:spPr bwMode="auto">
            <a:xfrm>
              <a:off x="8866294" y="8077040"/>
              <a:ext cx="1360409" cy="1363057"/>
            </a:xfrm>
            <a:prstGeom prst="ellipse">
              <a:avLst/>
            </a:prstGeom>
            <a:solidFill>
              <a:srgbClr val="59B3D3"/>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30" name="Freeform 9"/>
            <p:cNvSpPr>
              <a:spLocks noEditPoints="1"/>
            </p:cNvSpPr>
            <p:nvPr/>
          </p:nvSpPr>
          <p:spPr bwMode="auto">
            <a:xfrm>
              <a:off x="9199513" y="8386180"/>
              <a:ext cx="687388" cy="627063"/>
            </a:xfrm>
            <a:custGeom>
              <a:avLst/>
              <a:gdLst>
                <a:gd name="T0" fmla="*/ 872 w 929"/>
                <a:gd name="T1" fmla="*/ 232 h 850"/>
                <a:gd name="T2" fmla="*/ 814 w 929"/>
                <a:gd name="T3" fmla="*/ 177 h 850"/>
                <a:gd name="T4" fmla="*/ 512 w 929"/>
                <a:gd name="T5" fmla="*/ 491 h 850"/>
                <a:gd name="T6" fmla="*/ 484 w 929"/>
                <a:gd name="T7" fmla="*/ 504 h 850"/>
                <a:gd name="T8" fmla="*/ 484 w 929"/>
                <a:gd name="T9" fmla="*/ 504 h 850"/>
                <a:gd name="T10" fmla="*/ 455 w 929"/>
                <a:gd name="T11" fmla="*/ 491 h 850"/>
                <a:gd name="T12" fmla="*/ 297 w 929"/>
                <a:gd name="T13" fmla="*/ 328 h 850"/>
                <a:gd name="T14" fmla="*/ 73 w 929"/>
                <a:gd name="T15" fmla="*/ 564 h 850"/>
                <a:gd name="T16" fmla="*/ 44 w 929"/>
                <a:gd name="T17" fmla="*/ 577 h 850"/>
                <a:gd name="T18" fmla="*/ 17 w 929"/>
                <a:gd name="T19" fmla="*/ 566 h 850"/>
                <a:gd name="T20" fmla="*/ 15 w 929"/>
                <a:gd name="T21" fmla="*/ 509 h 850"/>
                <a:gd name="T22" fmla="*/ 268 w 929"/>
                <a:gd name="T23" fmla="*/ 243 h 850"/>
                <a:gd name="T24" fmla="*/ 297 w 929"/>
                <a:gd name="T25" fmla="*/ 231 h 850"/>
                <a:gd name="T26" fmla="*/ 297 w 929"/>
                <a:gd name="T27" fmla="*/ 231 h 850"/>
                <a:gd name="T28" fmla="*/ 326 w 929"/>
                <a:gd name="T29" fmla="*/ 243 h 850"/>
                <a:gd name="T30" fmla="*/ 484 w 929"/>
                <a:gd name="T31" fmla="*/ 406 h 850"/>
                <a:gd name="T32" fmla="*/ 757 w 929"/>
                <a:gd name="T33" fmla="*/ 122 h 850"/>
                <a:gd name="T34" fmla="*/ 699 w 929"/>
                <a:gd name="T35" fmla="*/ 67 h 850"/>
                <a:gd name="T36" fmla="*/ 929 w 929"/>
                <a:gd name="T37" fmla="*/ 0 h 850"/>
                <a:gd name="T38" fmla="*/ 872 w 929"/>
                <a:gd name="T39" fmla="*/ 232 h 850"/>
                <a:gd name="T40" fmla="*/ 44 w 929"/>
                <a:gd name="T41" fmla="*/ 630 h 850"/>
                <a:gd name="T42" fmla="*/ 18 w 929"/>
                <a:gd name="T43" fmla="*/ 626 h 850"/>
                <a:gd name="T44" fmla="*/ 18 w 929"/>
                <a:gd name="T45" fmla="*/ 850 h 850"/>
                <a:gd name="T46" fmla="*/ 138 w 929"/>
                <a:gd name="T47" fmla="*/ 850 h 850"/>
                <a:gd name="T48" fmla="*/ 138 w 929"/>
                <a:gd name="T49" fmla="*/ 574 h 850"/>
                <a:gd name="T50" fmla="*/ 112 w 929"/>
                <a:gd name="T51" fmla="*/ 601 h 850"/>
                <a:gd name="T52" fmla="*/ 44 w 929"/>
                <a:gd name="T53" fmla="*/ 630 h 850"/>
                <a:gd name="T54" fmla="*/ 164 w 929"/>
                <a:gd name="T55" fmla="*/ 850 h 850"/>
                <a:gd name="T56" fmla="*/ 284 w 929"/>
                <a:gd name="T57" fmla="*/ 850 h 850"/>
                <a:gd name="T58" fmla="*/ 284 w 929"/>
                <a:gd name="T59" fmla="*/ 420 h 850"/>
                <a:gd name="T60" fmla="*/ 164 w 929"/>
                <a:gd name="T61" fmla="*/ 546 h 850"/>
                <a:gd name="T62" fmla="*/ 164 w 929"/>
                <a:gd name="T63" fmla="*/ 850 h 850"/>
                <a:gd name="T64" fmla="*/ 417 w 929"/>
                <a:gd name="T65" fmla="*/ 528 h 850"/>
                <a:gd name="T66" fmla="*/ 311 w 929"/>
                <a:gd name="T67" fmla="*/ 418 h 850"/>
                <a:gd name="T68" fmla="*/ 311 w 929"/>
                <a:gd name="T69" fmla="*/ 850 h 850"/>
                <a:gd name="T70" fmla="*/ 430 w 929"/>
                <a:gd name="T71" fmla="*/ 850 h 850"/>
                <a:gd name="T72" fmla="*/ 430 w 929"/>
                <a:gd name="T73" fmla="*/ 540 h 850"/>
                <a:gd name="T74" fmla="*/ 417 w 929"/>
                <a:gd name="T75" fmla="*/ 528 h 850"/>
                <a:gd name="T76" fmla="*/ 484 w 929"/>
                <a:gd name="T77" fmla="*/ 557 h 850"/>
                <a:gd name="T78" fmla="*/ 457 w 929"/>
                <a:gd name="T79" fmla="*/ 553 h 850"/>
                <a:gd name="T80" fmla="*/ 457 w 929"/>
                <a:gd name="T81" fmla="*/ 850 h 850"/>
                <a:gd name="T82" fmla="*/ 577 w 929"/>
                <a:gd name="T83" fmla="*/ 850 h 850"/>
                <a:gd name="T84" fmla="*/ 577 w 929"/>
                <a:gd name="T85" fmla="*/ 501 h 850"/>
                <a:gd name="T86" fmla="*/ 551 w 929"/>
                <a:gd name="T87" fmla="*/ 528 h 850"/>
                <a:gd name="T88" fmla="*/ 484 w 929"/>
                <a:gd name="T89" fmla="*/ 557 h 850"/>
                <a:gd name="T90" fmla="*/ 603 w 929"/>
                <a:gd name="T91" fmla="*/ 473 h 850"/>
                <a:gd name="T92" fmla="*/ 603 w 929"/>
                <a:gd name="T93" fmla="*/ 850 h 850"/>
                <a:gd name="T94" fmla="*/ 723 w 929"/>
                <a:gd name="T95" fmla="*/ 850 h 850"/>
                <a:gd name="T96" fmla="*/ 723 w 929"/>
                <a:gd name="T97" fmla="*/ 349 h 850"/>
                <a:gd name="T98" fmla="*/ 603 w 929"/>
                <a:gd name="T99" fmla="*/ 473 h 850"/>
                <a:gd name="T100" fmla="*/ 816 w 929"/>
                <a:gd name="T101" fmla="*/ 252 h 850"/>
                <a:gd name="T102" fmla="*/ 750 w 929"/>
                <a:gd name="T103" fmla="*/ 321 h 850"/>
                <a:gd name="T104" fmla="*/ 750 w 929"/>
                <a:gd name="T105" fmla="*/ 850 h 850"/>
                <a:gd name="T106" fmla="*/ 870 w 929"/>
                <a:gd name="T107" fmla="*/ 850 h 850"/>
                <a:gd name="T108" fmla="*/ 870 w 929"/>
                <a:gd name="T109" fmla="*/ 304 h 850"/>
                <a:gd name="T110" fmla="*/ 816 w 929"/>
                <a:gd name="T111" fmla="*/ 252 h 850"/>
                <a:gd name="T112" fmla="*/ 816 w 929"/>
                <a:gd name="T113" fmla="*/ 252 h 850"/>
                <a:gd name="T114" fmla="*/ 816 w 929"/>
                <a:gd name="T115" fmla="*/ 25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9" h="850">
                  <a:moveTo>
                    <a:pt x="872" y="232"/>
                  </a:moveTo>
                  <a:cubicBezTo>
                    <a:pt x="814" y="177"/>
                    <a:pt x="814" y="177"/>
                    <a:pt x="814" y="177"/>
                  </a:cubicBezTo>
                  <a:cubicBezTo>
                    <a:pt x="512" y="491"/>
                    <a:pt x="512" y="491"/>
                    <a:pt x="512" y="491"/>
                  </a:cubicBezTo>
                  <a:cubicBezTo>
                    <a:pt x="505" y="499"/>
                    <a:pt x="494" y="504"/>
                    <a:pt x="484" y="504"/>
                  </a:cubicBezTo>
                  <a:cubicBezTo>
                    <a:pt x="484" y="504"/>
                    <a:pt x="484" y="504"/>
                    <a:pt x="484" y="504"/>
                  </a:cubicBezTo>
                  <a:cubicBezTo>
                    <a:pt x="473" y="504"/>
                    <a:pt x="462" y="499"/>
                    <a:pt x="455" y="491"/>
                  </a:cubicBezTo>
                  <a:cubicBezTo>
                    <a:pt x="297" y="328"/>
                    <a:pt x="297" y="328"/>
                    <a:pt x="297" y="328"/>
                  </a:cubicBezTo>
                  <a:cubicBezTo>
                    <a:pt x="73" y="564"/>
                    <a:pt x="73" y="564"/>
                    <a:pt x="73" y="564"/>
                  </a:cubicBezTo>
                  <a:cubicBezTo>
                    <a:pt x="65" y="573"/>
                    <a:pt x="55" y="577"/>
                    <a:pt x="44" y="577"/>
                  </a:cubicBezTo>
                  <a:cubicBezTo>
                    <a:pt x="34" y="577"/>
                    <a:pt x="25" y="573"/>
                    <a:pt x="17" y="566"/>
                  </a:cubicBezTo>
                  <a:cubicBezTo>
                    <a:pt x="1" y="551"/>
                    <a:pt x="0" y="525"/>
                    <a:pt x="15" y="509"/>
                  </a:cubicBezTo>
                  <a:cubicBezTo>
                    <a:pt x="268" y="243"/>
                    <a:pt x="268" y="243"/>
                    <a:pt x="268" y="243"/>
                  </a:cubicBezTo>
                  <a:cubicBezTo>
                    <a:pt x="276" y="235"/>
                    <a:pt x="286" y="231"/>
                    <a:pt x="297" y="231"/>
                  </a:cubicBezTo>
                  <a:cubicBezTo>
                    <a:pt x="297" y="231"/>
                    <a:pt x="297" y="231"/>
                    <a:pt x="297" y="231"/>
                  </a:cubicBezTo>
                  <a:cubicBezTo>
                    <a:pt x="308" y="231"/>
                    <a:pt x="318" y="235"/>
                    <a:pt x="326" y="243"/>
                  </a:cubicBezTo>
                  <a:cubicBezTo>
                    <a:pt x="484" y="406"/>
                    <a:pt x="484" y="406"/>
                    <a:pt x="484" y="406"/>
                  </a:cubicBezTo>
                  <a:cubicBezTo>
                    <a:pt x="757" y="122"/>
                    <a:pt x="757" y="122"/>
                    <a:pt x="757" y="122"/>
                  </a:cubicBezTo>
                  <a:cubicBezTo>
                    <a:pt x="699" y="67"/>
                    <a:pt x="699" y="67"/>
                    <a:pt x="699" y="67"/>
                  </a:cubicBezTo>
                  <a:cubicBezTo>
                    <a:pt x="929" y="0"/>
                    <a:pt x="929" y="0"/>
                    <a:pt x="929" y="0"/>
                  </a:cubicBezTo>
                  <a:lnTo>
                    <a:pt x="872" y="232"/>
                  </a:lnTo>
                  <a:close/>
                  <a:moveTo>
                    <a:pt x="44" y="630"/>
                  </a:moveTo>
                  <a:cubicBezTo>
                    <a:pt x="35" y="630"/>
                    <a:pt x="26" y="629"/>
                    <a:pt x="18" y="626"/>
                  </a:cubicBezTo>
                  <a:cubicBezTo>
                    <a:pt x="18" y="850"/>
                    <a:pt x="18" y="850"/>
                    <a:pt x="18" y="850"/>
                  </a:cubicBezTo>
                  <a:cubicBezTo>
                    <a:pt x="138" y="850"/>
                    <a:pt x="138" y="850"/>
                    <a:pt x="138" y="850"/>
                  </a:cubicBezTo>
                  <a:cubicBezTo>
                    <a:pt x="138" y="574"/>
                    <a:pt x="138" y="574"/>
                    <a:pt x="138" y="574"/>
                  </a:cubicBezTo>
                  <a:cubicBezTo>
                    <a:pt x="112" y="601"/>
                    <a:pt x="112" y="601"/>
                    <a:pt x="112" y="601"/>
                  </a:cubicBezTo>
                  <a:cubicBezTo>
                    <a:pt x="94" y="619"/>
                    <a:pt x="70" y="630"/>
                    <a:pt x="44" y="630"/>
                  </a:cubicBezTo>
                  <a:close/>
                  <a:moveTo>
                    <a:pt x="164" y="850"/>
                  </a:moveTo>
                  <a:cubicBezTo>
                    <a:pt x="284" y="850"/>
                    <a:pt x="284" y="850"/>
                    <a:pt x="284" y="850"/>
                  </a:cubicBezTo>
                  <a:cubicBezTo>
                    <a:pt x="284" y="420"/>
                    <a:pt x="284" y="420"/>
                    <a:pt x="284" y="420"/>
                  </a:cubicBezTo>
                  <a:cubicBezTo>
                    <a:pt x="164" y="546"/>
                    <a:pt x="164" y="546"/>
                    <a:pt x="164" y="546"/>
                  </a:cubicBezTo>
                  <a:lnTo>
                    <a:pt x="164" y="850"/>
                  </a:lnTo>
                  <a:close/>
                  <a:moveTo>
                    <a:pt x="417" y="528"/>
                  </a:moveTo>
                  <a:cubicBezTo>
                    <a:pt x="311" y="418"/>
                    <a:pt x="311" y="418"/>
                    <a:pt x="311" y="418"/>
                  </a:cubicBezTo>
                  <a:cubicBezTo>
                    <a:pt x="311" y="850"/>
                    <a:pt x="311" y="850"/>
                    <a:pt x="311" y="850"/>
                  </a:cubicBezTo>
                  <a:cubicBezTo>
                    <a:pt x="430" y="850"/>
                    <a:pt x="430" y="850"/>
                    <a:pt x="430" y="850"/>
                  </a:cubicBezTo>
                  <a:cubicBezTo>
                    <a:pt x="430" y="540"/>
                    <a:pt x="430" y="540"/>
                    <a:pt x="430" y="540"/>
                  </a:cubicBezTo>
                  <a:cubicBezTo>
                    <a:pt x="425" y="537"/>
                    <a:pt x="421" y="533"/>
                    <a:pt x="417" y="528"/>
                  </a:cubicBezTo>
                  <a:close/>
                  <a:moveTo>
                    <a:pt x="484" y="557"/>
                  </a:moveTo>
                  <a:cubicBezTo>
                    <a:pt x="474" y="557"/>
                    <a:pt x="466" y="555"/>
                    <a:pt x="457" y="553"/>
                  </a:cubicBezTo>
                  <a:cubicBezTo>
                    <a:pt x="457" y="850"/>
                    <a:pt x="457" y="850"/>
                    <a:pt x="457" y="850"/>
                  </a:cubicBezTo>
                  <a:cubicBezTo>
                    <a:pt x="577" y="850"/>
                    <a:pt x="577" y="850"/>
                    <a:pt x="577" y="850"/>
                  </a:cubicBezTo>
                  <a:cubicBezTo>
                    <a:pt x="577" y="501"/>
                    <a:pt x="577" y="501"/>
                    <a:pt x="577" y="501"/>
                  </a:cubicBezTo>
                  <a:cubicBezTo>
                    <a:pt x="551" y="528"/>
                    <a:pt x="551" y="528"/>
                    <a:pt x="551" y="528"/>
                  </a:cubicBezTo>
                  <a:cubicBezTo>
                    <a:pt x="533" y="546"/>
                    <a:pt x="509" y="557"/>
                    <a:pt x="484" y="557"/>
                  </a:cubicBezTo>
                  <a:close/>
                  <a:moveTo>
                    <a:pt x="603" y="473"/>
                  </a:moveTo>
                  <a:cubicBezTo>
                    <a:pt x="603" y="850"/>
                    <a:pt x="603" y="850"/>
                    <a:pt x="603" y="850"/>
                  </a:cubicBezTo>
                  <a:cubicBezTo>
                    <a:pt x="723" y="850"/>
                    <a:pt x="723" y="850"/>
                    <a:pt x="723" y="850"/>
                  </a:cubicBezTo>
                  <a:cubicBezTo>
                    <a:pt x="723" y="349"/>
                    <a:pt x="723" y="349"/>
                    <a:pt x="723" y="349"/>
                  </a:cubicBezTo>
                  <a:lnTo>
                    <a:pt x="603" y="473"/>
                  </a:lnTo>
                  <a:close/>
                  <a:moveTo>
                    <a:pt x="816" y="252"/>
                  </a:moveTo>
                  <a:cubicBezTo>
                    <a:pt x="750" y="321"/>
                    <a:pt x="750" y="321"/>
                    <a:pt x="750" y="321"/>
                  </a:cubicBezTo>
                  <a:cubicBezTo>
                    <a:pt x="750" y="850"/>
                    <a:pt x="750" y="850"/>
                    <a:pt x="750" y="850"/>
                  </a:cubicBezTo>
                  <a:cubicBezTo>
                    <a:pt x="870" y="850"/>
                    <a:pt x="870" y="850"/>
                    <a:pt x="870" y="850"/>
                  </a:cubicBezTo>
                  <a:cubicBezTo>
                    <a:pt x="870" y="304"/>
                    <a:pt x="870" y="304"/>
                    <a:pt x="870" y="304"/>
                  </a:cubicBezTo>
                  <a:lnTo>
                    <a:pt x="816" y="252"/>
                  </a:lnTo>
                  <a:close/>
                  <a:moveTo>
                    <a:pt x="816" y="252"/>
                  </a:moveTo>
                  <a:cubicBezTo>
                    <a:pt x="816" y="252"/>
                    <a:pt x="816" y="252"/>
                    <a:pt x="816" y="252"/>
                  </a:cubicBezTo>
                </a:path>
              </a:pathLst>
            </a:custGeom>
            <a:solidFill>
              <a:schemeClr val="bg1"/>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grpSp>
      <p:grpSp>
        <p:nvGrpSpPr>
          <p:cNvPr id="31" name="Group 4"/>
          <p:cNvGrpSpPr/>
          <p:nvPr/>
        </p:nvGrpSpPr>
        <p:grpSpPr>
          <a:xfrm>
            <a:off x="5910863" y="1661993"/>
            <a:ext cx="906939" cy="908705"/>
            <a:chOff x="8866294" y="2049856"/>
            <a:chExt cx="1360409" cy="1363057"/>
          </a:xfrm>
        </p:grpSpPr>
        <p:sp>
          <p:nvSpPr>
            <p:cNvPr id="32" name="Oval 15"/>
            <p:cNvSpPr>
              <a:spLocks noChangeArrowheads="1"/>
            </p:cNvSpPr>
            <p:nvPr/>
          </p:nvSpPr>
          <p:spPr bwMode="auto">
            <a:xfrm>
              <a:off x="8866294" y="2049856"/>
              <a:ext cx="1360409" cy="1363057"/>
            </a:xfrm>
            <a:prstGeom prst="ellipse">
              <a:avLst/>
            </a:prstGeom>
            <a:solidFill>
              <a:srgbClr val="007C90"/>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sp>
          <p:nvSpPr>
            <p:cNvPr id="33" name="Freeform 13"/>
            <p:cNvSpPr/>
            <p:nvPr/>
          </p:nvSpPr>
          <p:spPr bwMode="auto">
            <a:xfrm>
              <a:off x="9207501" y="2422525"/>
              <a:ext cx="679449" cy="619126"/>
            </a:xfrm>
            <a:custGeom>
              <a:avLst/>
              <a:gdLst>
                <a:gd name="T0" fmla="*/ 65 w 84"/>
                <a:gd name="T1" fmla="*/ 32 h 76"/>
                <a:gd name="T2" fmla="*/ 76 w 84"/>
                <a:gd name="T3" fmla="*/ 30 h 76"/>
                <a:gd name="T4" fmla="*/ 82 w 84"/>
                <a:gd name="T5" fmla="*/ 10 h 76"/>
                <a:gd name="T6" fmla="*/ 74 w 84"/>
                <a:gd name="T7" fmla="*/ 1 h 76"/>
                <a:gd name="T8" fmla="*/ 54 w 84"/>
                <a:gd name="T9" fmla="*/ 5 h 76"/>
                <a:gd name="T10" fmla="*/ 50 w 84"/>
                <a:gd name="T11" fmla="*/ 15 h 76"/>
                <a:gd name="T12" fmla="*/ 55 w 84"/>
                <a:gd name="T13" fmla="*/ 21 h 76"/>
                <a:gd name="T14" fmla="*/ 11 w 84"/>
                <a:gd name="T15" fmla="*/ 60 h 76"/>
                <a:gd name="T16" fmla="*/ 9 w 84"/>
                <a:gd name="T17" fmla="*/ 33 h 76"/>
                <a:gd name="T18" fmla="*/ 13 w 84"/>
                <a:gd name="T19" fmla="*/ 29 h 76"/>
                <a:gd name="T20" fmla="*/ 28 w 84"/>
                <a:gd name="T21" fmla="*/ 28 h 76"/>
                <a:gd name="T22" fmla="*/ 30 w 84"/>
                <a:gd name="T23" fmla="*/ 9 h 76"/>
                <a:gd name="T24" fmla="*/ 11 w 84"/>
                <a:gd name="T25" fmla="*/ 8 h 76"/>
                <a:gd name="T26" fmla="*/ 7 w 84"/>
                <a:gd name="T27" fmla="*/ 23 h 76"/>
                <a:gd name="T28" fmla="*/ 4 w 84"/>
                <a:gd name="T29" fmla="*/ 27 h 76"/>
                <a:gd name="T30" fmla="*/ 0 w 84"/>
                <a:gd name="T31" fmla="*/ 35 h 76"/>
                <a:gd name="T32" fmla="*/ 3 w 84"/>
                <a:gd name="T33" fmla="*/ 66 h 76"/>
                <a:gd name="T34" fmla="*/ 42 w 84"/>
                <a:gd name="T35" fmla="*/ 75 h 76"/>
                <a:gd name="T36" fmla="*/ 51 w 84"/>
                <a:gd name="T37" fmla="*/ 73 h 76"/>
                <a:gd name="T38" fmla="*/ 57 w 84"/>
                <a:gd name="T39" fmla="*/ 68 h 76"/>
                <a:gd name="T40" fmla="*/ 58 w 84"/>
                <a:gd name="T41" fmla="*/ 70 h 76"/>
                <a:gd name="T42" fmla="*/ 69 w 84"/>
                <a:gd name="T43" fmla="*/ 71 h 76"/>
                <a:gd name="T44" fmla="*/ 77 w 84"/>
                <a:gd name="T45" fmla="*/ 63 h 76"/>
                <a:gd name="T46" fmla="*/ 78 w 84"/>
                <a:gd name="T47" fmla="*/ 53 h 76"/>
                <a:gd name="T48" fmla="*/ 69 w 84"/>
                <a:gd name="T49" fmla="*/ 43 h 76"/>
                <a:gd name="T50" fmla="*/ 58 w 84"/>
                <a:gd name="T51" fmla="*/ 42 h 76"/>
                <a:gd name="T52" fmla="*/ 50 w 84"/>
                <a:gd name="T53" fmla="*/ 50 h 76"/>
                <a:gd name="T54" fmla="*/ 49 w 84"/>
                <a:gd name="T55" fmla="*/ 60 h 76"/>
                <a:gd name="T56" fmla="*/ 51 w 84"/>
                <a:gd name="T57" fmla="*/ 62 h 76"/>
                <a:gd name="T58" fmla="*/ 45 w 84"/>
                <a:gd name="T59" fmla="*/ 67 h 76"/>
                <a:gd name="T60" fmla="*/ 22 w 84"/>
                <a:gd name="T61" fmla="*/ 62 h 76"/>
                <a:gd name="T62" fmla="*/ 61 w 84"/>
                <a:gd name="T63" fmla="*/ 27 h 76"/>
                <a:gd name="T64" fmla="*/ 65 w 84"/>
                <a:gd name="T65"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chemeClr val="bg1"/>
            </a:solidFill>
            <a:ln>
              <a:noFill/>
            </a:ln>
          </p:spPr>
          <p:txBody>
            <a:bodyPr vert="horz" wrap="square" lIns="60960" tIns="30480" rIns="60960" bIns="30480" numCol="1" anchor="t" anchorCtr="0" compatLnSpc="1"/>
            <a:lstStyle/>
            <a:p>
              <a:endParaRPr lang="en-US" sz="1200">
                <a:latin typeface="Agency FB" panose="020B0503020202020204" pitchFamily="34" charset="0"/>
              </a:endParaRPr>
            </a:p>
          </p:txBody>
        </p:sp>
      </p:grpSp>
      <p:sp>
        <p:nvSpPr>
          <p:cNvPr id="34" name="文本框 33"/>
          <p:cNvSpPr txBox="1"/>
          <p:nvPr/>
        </p:nvSpPr>
        <p:spPr>
          <a:xfrm>
            <a:off x="7463784" y="1954640"/>
            <a:ext cx="1723549" cy="400110"/>
          </a:xfrm>
          <a:prstGeom prst="rect">
            <a:avLst/>
          </a:prstGeom>
          <a:noFill/>
          <a:effectLst/>
        </p:spPr>
        <p:txBody>
          <a:bodyPr wrap="non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基本模型假设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286486" y="3088347"/>
            <a:ext cx="2048959" cy="400110"/>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子目标函数定义</a:t>
            </a:r>
          </a:p>
        </p:txBody>
      </p:sp>
      <p:sp>
        <p:nvSpPr>
          <p:cNvPr id="36" name="文本框 35"/>
          <p:cNvSpPr txBox="1"/>
          <p:nvPr/>
        </p:nvSpPr>
        <p:spPr>
          <a:xfrm>
            <a:off x="7286486" y="4459666"/>
            <a:ext cx="2048959" cy="400110"/>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适应度函数定义</a:t>
            </a: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7286485" y="5934413"/>
            <a:ext cx="2048959" cy="400110"/>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总目标函数定义</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25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25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25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250"/>
                                        <p:tgtEl>
                                          <p:spTgt spid="12"/>
                                        </p:tgtEl>
                                      </p:cBhvr>
                                    </p:animEffect>
                                  </p:childTnLst>
                                </p:cTn>
                              </p:par>
                              <p:par>
                                <p:cTn id="17" presetID="2" presetClass="entr" presetSubtype="3"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50" fill="hold"/>
                                        <p:tgtEl>
                                          <p:spTgt spid="13"/>
                                        </p:tgtEl>
                                        <p:attrNameLst>
                                          <p:attrName>ppt_x</p:attrName>
                                        </p:attrNameLst>
                                      </p:cBhvr>
                                      <p:tavLst>
                                        <p:tav tm="0">
                                          <p:val>
                                            <p:strVal val="1+#ppt_w/2"/>
                                          </p:val>
                                        </p:tav>
                                        <p:tav tm="100000">
                                          <p:val>
                                            <p:strVal val="#ppt_x"/>
                                          </p:val>
                                        </p:tav>
                                      </p:tavLst>
                                    </p:anim>
                                    <p:anim calcmode="lin" valueType="num">
                                      <p:cBhvr additive="base">
                                        <p:cTn id="20" dur="250" fill="hold"/>
                                        <p:tgtEl>
                                          <p:spTgt spid="13"/>
                                        </p:tgtEl>
                                        <p:attrNameLst>
                                          <p:attrName>ppt_y</p:attrName>
                                        </p:attrNameLst>
                                      </p:cBhvr>
                                      <p:tavLst>
                                        <p:tav tm="0">
                                          <p:val>
                                            <p:strVal val="0-#ppt_h/2"/>
                                          </p:val>
                                        </p:tav>
                                        <p:tav tm="100000">
                                          <p:val>
                                            <p:strVal val="#ppt_y"/>
                                          </p:val>
                                        </p:tav>
                                      </p:tavLst>
                                    </p:anim>
                                  </p:childTnLst>
                                </p:cTn>
                              </p:par>
                            </p:childTnLst>
                          </p:cTn>
                        </p:par>
                        <p:par>
                          <p:cTn id="21" fill="hold">
                            <p:stCondLst>
                              <p:cond delay="25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250"/>
                                        <p:tgtEl>
                                          <p:spTgt spid="7"/>
                                        </p:tgtEl>
                                      </p:cBhvr>
                                    </p:animEffect>
                                  </p:childTnLst>
                                </p:cTn>
                              </p:par>
                              <p:par>
                                <p:cTn id="25" presetID="16" presetClass="entr" presetSubtype="42"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Horizontal)">
                                      <p:cBhvr>
                                        <p:cTn id="27" dur="250"/>
                                        <p:tgtEl>
                                          <p:spTgt spid="8"/>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
                                        <p:tgtEl>
                                          <p:spTgt spid="20"/>
                                        </p:tgtEl>
                                      </p:cBhvr>
                                    </p:animEffect>
                                  </p:childTnLst>
                                </p:cTn>
                              </p:par>
                            </p:childTnLst>
                          </p:cTn>
                        </p:par>
                        <p:par>
                          <p:cTn id="32" fill="hold">
                            <p:stCondLst>
                              <p:cond delay="510"/>
                            </p:stCondLst>
                            <p:childTnLst>
                              <p:par>
                                <p:cTn id="33" presetID="53" presetClass="entr" presetSubtype="16"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par>
                                <p:cTn id="38" presetID="53" presetClass="entr" presetSubtype="16"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53" presetClass="entr" presetSubtype="16"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par>
                                <p:cTn id="48" presetID="53" presetClass="entr" presetSubtype="16"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childTnLst>
                          </p:cTn>
                        </p:par>
                        <p:par>
                          <p:cTn id="53" fill="hold">
                            <p:stCondLst>
                              <p:cond delay="1010"/>
                            </p:stCondLst>
                            <p:childTnLst>
                              <p:par>
                                <p:cTn id="54" presetID="10" presetClass="entr" presetSubtype="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75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19" grpId="0" animBg="1"/>
      <p:bldP spid="34" grpId="0"/>
      <p:bldP spid="35" grpId="0"/>
      <p:bldP spid="36"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575388" y="272593"/>
            <a:ext cx="4820551"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3.1.1 </a:t>
            </a:r>
            <a:r>
              <a:rPr lang="zh-CN" altLang="en-US" sz="4000" b="1" dirty="0">
                <a:solidFill>
                  <a:srgbClr val="017D91"/>
                </a:solidFill>
                <a:latin typeface="幼圆" panose="02010509060101010101" pitchFamily="49" charset="-122"/>
                <a:ea typeface="幼圆" panose="02010509060101010101" pitchFamily="49" charset="-122"/>
              </a:rPr>
              <a:t>基本模型假设</a:t>
            </a:r>
          </a:p>
        </p:txBody>
      </p:sp>
      <p:grpSp>
        <p:nvGrpSpPr>
          <p:cNvPr id="25" name="组合 24"/>
          <p:cNvGrpSpPr/>
          <p:nvPr/>
        </p:nvGrpSpPr>
        <p:grpSpPr>
          <a:xfrm>
            <a:off x="191822" y="1904185"/>
            <a:ext cx="822103" cy="757119"/>
            <a:chOff x="1113255" y="3451514"/>
            <a:chExt cx="1006013" cy="1025234"/>
          </a:xfrm>
        </p:grpSpPr>
        <p:sp>
          <p:nvSpPr>
            <p:cNvPr id="26"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007C90"/>
            </a:solidFill>
            <a:ln>
              <a:noFill/>
            </a:ln>
          </p:spPr>
          <p:txBody>
            <a:bodyPr/>
            <a:lstStyle/>
            <a:p>
              <a:endParaRPr lang="zh-CN" altLang="en-US" sz="1800"/>
            </a:p>
          </p:txBody>
        </p:sp>
        <p:sp>
          <p:nvSpPr>
            <p:cNvPr id="27" name="文本框 26"/>
            <p:cNvSpPr txBox="1"/>
            <p:nvPr/>
          </p:nvSpPr>
          <p:spPr>
            <a:xfrm>
              <a:off x="1388328" y="3553142"/>
              <a:ext cx="424143" cy="750434"/>
            </a:xfrm>
            <a:prstGeom prst="rect">
              <a:avLst/>
            </a:prstGeom>
            <a:noFill/>
            <a:effectLst/>
          </p:spPr>
          <p:txBody>
            <a:bodyPr wrap="squar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1</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28" name="组合 27"/>
          <p:cNvGrpSpPr/>
          <p:nvPr/>
        </p:nvGrpSpPr>
        <p:grpSpPr>
          <a:xfrm>
            <a:off x="219032" y="2769924"/>
            <a:ext cx="794893" cy="757119"/>
            <a:chOff x="4912062" y="3454213"/>
            <a:chExt cx="1006013" cy="1025234"/>
          </a:xfrm>
        </p:grpSpPr>
        <p:sp>
          <p:nvSpPr>
            <p:cNvPr id="29" name="Freeform 5"/>
            <p:cNvSpPr>
              <a:spLocks noEditPoints="1"/>
            </p:cNvSpPr>
            <p:nvPr/>
          </p:nvSpPr>
          <p:spPr bwMode="auto">
            <a:xfrm>
              <a:off x="4912062" y="3454213"/>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59B3D3"/>
            </a:solidFill>
            <a:ln>
              <a:noFill/>
            </a:ln>
          </p:spPr>
          <p:txBody>
            <a:bodyPr/>
            <a:lstStyle/>
            <a:p>
              <a:endParaRPr lang="zh-CN" altLang="en-US" sz="1800"/>
            </a:p>
          </p:txBody>
        </p:sp>
        <p:sp>
          <p:nvSpPr>
            <p:cNvPr id="30" name="文本框 29"/>
            <p:cNvSpPr txBox="1"/>
            <p:nvPr/>
          </p:nvSpPr>
          <p:spPr>
            <a:xfrm>
              <a:off x="5183674" y="3474188"/>
              <a:ext cx="417102"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2</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31" name="组合 30"/>
          <p:cNvGrpSpPr/>
          <p:nvPr/>
        </p:nvGrpSpPr>
        <p:grpSpPr>
          <a:xfrm>
            <a:off x="219031" y="3619526"/>
            <a:ext cx="794892" cy="818654"/>
            <a:chOff x="8603424" y="3328333"/>
            <a:chExt cx="1006013" cy="1025234"/>
          </a:xfrm>
        </p:grpSpPr>
        <p:sp>
          <p:nvSpPr>
            <p:cNvPr id="32" name="Freeform 5"/>
            <p:cNvSpPr>
              <a:spLocks noEditPoints="1"/>
            </p:cNvSpPr>
            <p:nvPr/>
          </p:nvSpPr>
          <p:spPr bwMode="auto">
            <a:xfrm>
              <a:off x="8603424" y="3328333"/>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007C90"/>
            </a:solidFill>
            <a:ln>
              <a:noFill/>
            </a:ln>
          </p:spPr>
          <p:txBody>
            <a:bodyPr/>
            <a:lstStyle/>
            <a:p>
              <a:endParaRPr lang="zh-CN" altLang="en-US" sz="1800"/>
            </a:p>
          </p:txBody>
        </p:sp>
        <p:sp>
          <p:nvSpPr>
            <p:cNvPr id="33" name="文本框 32"/>
            <p:cNvSpPr txBox="1"/>
            <p:nvPr/>
          </p:nvSpPr>
          <p:spPr>
            <a:xfrm>
              <a:off x="8875036" y="3390136"/>
              <a:ext cx="417102"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3</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34" name="组合 33"/>
          <p:cNvGrpSpPr/>
          <p:nvPr/>
        </p:nvGrpSpPr>
        <p:grpSpPr>
          <a:xfrm>
            <a:off x="1273968" y="1904184"/>
            <a:ext cx="8535050" cy="757119"/>
            <a:chOff x="1113255" y="2177622"/>
            <a:chExt cx="2422167" cy="992045"/>
          </a:xfrm>
        </p:grpSpPr>
        <p:sp>
          <p:nvSpPr>
            <p:cNvPr id="35" name="矩形 34"/>
            <p:cNvSpPr/>
            <p:nvPr/>
          </p:nvSpPr>
          <p:spPr>
            <a:xfrm>
              <a:off x="1113255" y="2177622"/>
              <a:ext cx="2422167" cy="992045"/>
            </a:xfrm>
            <a:prstGeom prst="rect">
              <a:avLst/>
            </a:prstGeom>
            <a:solidFill>
              <a:srgbClr val="007C9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Calibri" panose="020F0502020204030204" pitchFamily="34" charset="0"/>
                  <a:ea typeface="微软雅黑" panose="020B0503020204020204" pitchFamily="34" charset="-122"/>
                </a:rPr>
                <a:t>项目中的基站选址区域不包含建筑物，操场以及湖泊等区域。</a:t>
              </a:r>
            </a:p>
          </p:txBody>
        </p:sp>
        <p:sp>
          <p:nvSpPr>
            <p:cNvPr id="36" name="文本框 35"/>
            <p:cNvSpPr txBox="1"/>
            <p:nvPr/>
          </p:nvSpPr>
          <p:spPr>
            <a:xfrm>
              <a:off x="1516913" y="2306657"/>
              <a:ext cx="56178" cy="747188"/>
            </a:xfrm>
            <a:prstGeom prst="rect">
              <a:avLst/>
            </a:prstGeom>
            <a:noFill/>
          </p:spPr>
          <p:txBody>
            <a:bodyPr wrap="none" rtlCol="0">
              <a:spAutoFit/>
            </a:bodyPr>
            <a:lstStyle/>
            <a:p>
              <a:endParaRPr lang="zh-CN" altLang="en-US" sz="3600" b="1" dirty="0">
                <a:solidFill>
                  <a:srgbClr val="FFFFFF"/>
                </a:solidFill>
                <a:latin typeface="幼圆" panose="02010509060101010101" pitchFamily="49" charset="-122"/>
                <a:ea typeface="幼圆" panose="02010509060101010101" pitchFamily="49" charset="-122"/>
              </a:endParaRPr>
            </a:p>
          </p:txBody>
        </p:sp>
      </p:grpSp>
      <p:grpSp>
        <p:nvGrpSpPr>
          <p:cNvPr id="37" name="组合 36"/>
          <p:cNvGrpSpPr/>
          <p:nvPr/>
        </p:nvGrpSpPr>
        <p:grpSpPr>
          <a:xfrm>
            <a:off x="1273979" y="2815911"/>
            <a:ext cx="8535039" cy="757119"/>
            <a:chOff x="4858339" y="2177622"/>
            <a:chExt cx="9461752" cy="992045"/>
          </a:xfrm>
        </p:grpSpPr>
        <p:sp>
          <p:nvSpPr>
            <p:cNvPr id="38" name="矩形 37"/>
            <p:cNvSpPr/>
            <p:nvPr/>
          </p:nvSpPr>
          <p:spPr>
            <a:xfrm>
              <a:off x="4858339" y="2177622"/>
              <a:ext cx="9461752" cy="992045"/>
            </a:xfrm>
            <a:prstGeom prst="rect">
              <a:avLst/>
            </a:prstGeom>
            <a:solidFill>
              <a:srgbClr val="59B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39" name="文本框 38"/>
            <p:cNvSpPr txBox="1"/>
            <p:nvPr/>
          </p:nvSpPr>
          <p:spPr>
            <a:xfrm>
              <a:off x="4913517" y="2349849"/>
              <a:ext cx="6347467" cy="604915"/>
            </a:xfrm>
            <a:prstGeom prst="rect">
              <a:avLst/>
            </a:prstGeom>
            <a:noFill/>
          </p:spPr>
          <p:txBody>
            <a:bodyPr wrap="none" rtlCol="0">
              <a:spAutoFit/>
            </a:bodyPr>
            <a:lstStyle/>
            <a:p>
              <a:r>
                <a:rPr lang="zh-CN" altLang="en-US" sz="2400" dirty="0">
                  <a:solidFill>
                    <a:srgbClr val="FFFFFF"/>
                  </a:solidFill>
                  <a:latin typeface="幼圆" panose="02010509060101010101" pitchFamily="49" charset="-122"/>
                  <a:ea typeface="幼圆" panose="02010509060101010101" pitchFamily="49" charset="-122"/>
                </a:rPr>
                <a:t>选址区域地势平坦，所有区域假定为同一高度。</a:t>
              </a:r>
            </a:p>
          </p:txBody>
        </p:sp>
      </p:grpSp>
      <p:grpSp>
        <p:nvGrpSpPr>
          <p:cNvPr id="40" name="组合 39"/>
          <p:cNvGrpSpPr/>
          <p:nvPr/>
        </p:nvGrpSpPr>
        <p:grpSpPr>
          <a:xfrm>
            <a:off x="1273969" y="3746880"/>
            <a:ext cx="8535040" cy="706422"/>
            <a:chOff x="8603423" y="2177622"/>
            <a:chExt cx="2877378" cy="992045"/>
          </a:xfrm>
        </p:grpSpPr>
        <p:sp>
          <p:nvSpPr>
            <p:cNvPr id="41" name="矩形 40"/>
            <p:cNvSpPr/>
            <p:nvPr/>
          </p:nvSpPr>
          <p:spPr>
            <a:xfrm>
              <a:off x="8603423" y="2177622"/>
              <a:ext cx="2877378" cy="992045"/>
            </a:xfrm>
            <a:prstGeom prst="rect">
              <a:avLst/>
            </a:prstGeom>
            <a:solidFill>
              <a:srgbClr val="007C9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FFFF"/>
                  </a:solidFill>
                  <a:latin typeface="幼圆" panose="02010509060101010101" pitchFamily="49" charset="-122"/>
                  <a:ea typeface="幼圆" panose="02010509060101010101" pitchFamily="49" charset="-122"/>
                </a:rPr>
                <a:t>选址区域的植被对信号的传输影响被量化到覆盖范围里面。</a:t>
              </a:r>
            </a:p>
          </p:txBody>
        </p:sp>
        <p:sp>
          <p:nvSpPr>
            <p:cNvPr id="42" name="文本框 41"/>
            <p:cNvSpPr txBox="1"/>
            <p:nvPr/>
          </p:nvSpPr>
          <p:spPr>
            <a:xfrm>
              <a:off x="8644611" y="2216787"/>
              <a:ext cx="52425" cy="907658"/>
            </a:xfrm>
            <a:prstGeom prst="rect">
              <a:avLst/>
            </a:prstGeom>
            <a:noFill/>
          </p:spPr>
          <p:txBody>
            <a:bodyPr wrap="none" rtlCol="0">
              <a:spAutoFit/>
            </a:bodyPr>
            <a:lstStyle/>
            <a:p>
              <a:endParaRPr lang="zh-CN" altLang="en-US" sz="3600" b="1" dirty="0">
                <a:solidFill>
                  <a:srgbClr val="FFFFFF"/>
                </a:solidFill>
                <a:latin typeface="幼圆" panose="02010509060101010101" pitchFamily="49" charset="-122"/>
                <a:ea typeface="幼圆" panose="02010509060101010101" pitchFamily="49" charset="-122"/>
              </a:endParaRPr>
            </a:p>
          </p:txBody>
        </p:sp>
      </p:grpSp>
      <p:grpSp>
        <p:nvGrpSpPr>
          <p:cNvPr id="46" name="组合 45">
            <a:extLst>
              <a:ext uri="{FF2B5EF4-FFF2-40B4-BE49-F238E27FC236}">
                <a16:creationId xmlns:a16="http://schemas.microsoft.com/office/drawing/2014/main" id="{384274BE-27A5-4A30-9034-B64B2D4724A5}"/>
              </a:ext>
            </a:extLst>
          </p:cNvPr>
          <p:cNvGrpSpPr/>
          <p:nvPr/>
        </p:nvGrpSpPr>
        <p:grpSpPr>
          <a:xfrm>
            <a:off x="191822" y="4590593"/>
            <a:ext cx="822104" cy="756185"/>
            <a:chOff x="8603423" y="3441846"/>
            <a:chExt cx="1006013" cy="1025234"/>
          </a:xfrm>
        </p:grpSpPr>
        <p:sp>
          <p:nvSpPr>
            <p:cNvPr id="47" name="Freeform 5">
              <a:extLst>
                <a:ext uri="{FF2B5EF4-FFF2-40B4-BE49-F238E27FC236}">
                  <a16:creationId xmlns:a16="http://schemas.microsoft.com/office/drawing/2014/main" id="{82AEE492-30F9-42A8-8737-AE299EE3CC37}"/>
                </a:ext>
              </a:extLst>
            </p:cNvPr>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007C90"/>
            </a:solidFill>
            <a:ln>
              <a:noFill/>
            </a:ln>
          </p:spPr>
          <p:txBody>
            <a:bodyPr/>
            <a:lstStyle/>
            <a:p>
              <a:endParaRPr lang="zh-CN" altLang="en-US" sz="1800"/>
            </a:p>
          </p:txBody>
        </p:sp>
        <p:sp>
          <p:nvSpPr>
            <p:cNvPr id="48" name="文本框 47">
              <a:extLst>
                <a:ext uri="{FF2B5EF4-FFF2-40B4-BE49-F238E27FC236}">
                  <a16:creationId xmlns:a16="http://schemas.microsoft.com/office/drawing/2014/main" id="{0FBAF890-EC20-45D4-A6C2-CBD6ABA4DA67}"/>
                </a:ext>
              </a:extLst>
            </p:cNvPr>
            <p:cNvSpPr txBox="1"/>
            <p:nvPr/>
          </p:nvSpPr>
          <p:spPr>
            <a:xfrm>
              <a:off x="8835362" y="3478504"/>
              <a:ext cx="510410" cy="876294"/>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4</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49" name="组合 48">
            <a:extLst>
              <a:ext uri="{FF2B5EF4-FFF2-40B4-BE49-F238E27FC236}">
                <a16:creationId xmlns:a16="http://schemas.microsoft.com/office/drawing/2014/main" id="{E6432162-6F06-48A6-8695-07EEC015417A}"/>
              </a:ext>
            </a:extLst>
          </p:cNvPr>
          <p:cNvGrpSpPr/>
          <p:nvPr/>
        </p:nvGrpSpPr>
        <p:grpSpPr>
          <a:xfrm>
            <a:off x="1246760" y="4616463"/>
            <a:ext cx="8562249" cy="681820"/>
            <a:chOff x="8603423" y="2177622"/>
            <a:chExt cx="2877378" cy="992045"/>
          </a:xfrm>
        </p:grpSpPr>
        <p:sp>
          <p:nvSpPr>
            <p:cNvPr id="50" name="矩形 49">
              <a:extLst>
                <a:ext uri="{FF2B5EF4-FFF2-40B4-BE49-F238E27FC236}">
                  <a16:creationId xmlns:a16="http://schemas.microsoft.com/office/drawing/2014/main" id="{A1F38057-C3D7-44EC-A3DA-3267D5137C8C}"/>
                </a:ext>
              </a:extLst>
            </p:cNvPr>
            <p:cNvSpPr/>
            <p:nvPr/>
          </p:nvSpPr>
          <p:spPr>
            <a:xfrm>
              <a:off x="8603423" y="2177622"/>
              <a:ext cx="2877378" cy="992045"/>
            </a:xfrm>
            <a:prstGeom prst="rect">
              <a:avLst/>
            </a:prstGeom>
            <a:solidFill>
              <a:srgbClr val="007C9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51" name="文本框 50">
              <a:extLst>
                <a:ext uri="{FF2B5EF4-FFF2-40B4-BE49-F238E27FC236}">
                  <a16:creationId xmlns:a16="http://schemas.microsoft.com/office/drawing/2014/main" id="{8A12300B-A8CE-4454-AD02-01E50A1FE00D}"/>
                </a:ext>
              </a:extLst>
            </p:cNvPr>
            <p:cNvSpPr txBox="1"/>
            <p:nvPr/>
          </p:nvSpPr>
          <p:spPr>
            <a:xfrm>
              <a:off x="8620206" y="2251492"/>
              <a:ext cx="1973977" cy="671720"/>
            </a:xfrm>
            <a:prstGeom prst="rect">
              <a:avLst/>
            </a:prstGeom>
            <a:noFill/>
          </p:spPr>
          <p:txBody>
            <a:bodyPr wrap="none" rtlCol="0">
              <a:spAutoFit/>
            </a:bodyPr>
            <a:lstStyle/>
            <a:p>
              <a:r>
                <a:rPr lang="zh-CN" altLang="en-US" sz="2400" dirty="0">
                  <a:solidFill>
                    <a:schemeClr val="bg1"/>
                  </a:solidFill>
                  <a:latin typeface="幼圆" panose="02010509060101010101" pitchFamily="49" charset="-122"/>
                  <a:ea typeface="幼圆" panose="02010509060101010101" pitchFamily="49" charset="-122"/>
                </a:rPr>
                <a:t>对于</a:t>
              </a:r>
              <a:r>
                <a:rPr lang="en-US" altLang="zh-CN" sz="2400" dirty="0">
                  <a:solidFill>
                    <a:schemeClr val="bg1"/>
                  </a:solidFill>
                  <a:latin typeface="幼圆" panose="02010509060101010101" pitchFamily="49" charset="-122"/>
                  <a:ea typeface="幼圆" panose="02010509060101010101" pitchFamily="49" charset="-122"/>
                </a:rPr>
                <a:t>5G</a:t>
              </a:r>
              <a:r>
                <a:rPr lang="zh-CN" altLang="en-US" sz="2400" dirty="0">
                  <a:solidFill>
                    <a:schemeClr val="bg1"/>
                  </a:solidFill>
                  <a:latin typeface="幼圆" panose="02010509060101010101" pitchFamily="49" charset="-122"/>
                  <a:ea typeface="幼圆" panose="02010509060101010101" pitchFamily="49" charset="-122"/>
                </a:rPr>
                <a:t>网络的容量，功率控制和码资源十分充足。</a:t>
              </a:r>
            </a:p>
          </p:txBody>
        </p:sp>
      </p:grpSp>
      <p:sp>
        <p:nvSpPr>
          <p:cNvPr id="44" name="矩形 43">
            <a:extLst>
              <a:ext uri="{FF2B5EF4-FFF2-40B4-BE49-F238E27FC236}">
                <a16:creationId xmlns:a16="http://schemas.microsoft.com/office/drawing/2014/main" id="{8D6CCAED-5145-46A5-B1D2-45685F6F86CB}"/>
              </a:ext>
            </a:extLst>
          </p:cNvPr>
          <p:cNvSpPr/>
          <p:nvPr/>
        </p:nvSpPr>
        <p:spPr>
          <a:xfrm flipH="1">
            <a:off x="10263199" y="1904185"/>
            <a:ext cx="1512192" cy="2533995"/>
          </a:xfrm>
          <a:prstGeom prst="rect">
            <a:avLst/>
          </a:prstGeom>
          <a:solidFill>
            <a:srgbClr val="007C9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Calibri" panose="020F0502020204030204" pitchFamily="34" charset="0"/>
                <a:ea typeface="微软雅黑" panose="020B0503020204020204" pitchFamily="34" charset="-122"/>
              </a:rPr>
              <a:t>地理因素理想化</a:t>
            </a:r>
          </a:p>
        </p:txBody>
      </p:sp>
      <p:sp>
        <p:nvSpPr>
          <p:cNvPr id="58" name="矩形 57">
            <a:extLst>
              <a:ext uri="{FF2B5EF4-FFF2-40B4-BE49-F238E27FC236}">
                <a16:creationId xmlns:a16="http://schemas.microsoft.com/office/drawing/2014/main" id="{3DF76678-4AA7-472C-A9EA-46AD8BC56946}"/>
              </a:ext>
            </a:extLst>
          </p:cNvPr>
          <p:cNvSpPr/>
          <p:nvPr/>
        </p:nvSpPr>
        <p:spPr>
          <a:xfrm>
            <a:off x="10263199" y="4590593"/>
            <a:ext cx="1512192" cy="756185"/>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设备参数理想化</a:t>
            </a:r>
          </a:p>
        </p:txBody>
      </p:sp>
    </p:spTree>
    <p:extLst>
      <p:ext uri="{BB962C8B-B14F-4D97-AF65-F5344CB8AC3E}">
        <p14:creationId xmlns:p14="http://schemas.microsoft.com/office/powerpoint/2010/main" val="478575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300"/>
                                  </p:stCondLst>
                                  <p:childTnLst>
                                    <p:set>
                                      <p:cBhvr>
                                        <p:cTn id="6" dur="1" fill="hold">
                                          <p:stCondLst>
                                            <p:cond delay="0"/>
                                          </p:stCondLst>
                                        </p:cTn>
                                        <p:tgtEl>
                                          <p:spTgt spid="25"/>
                                        </p:tgtEl>
                                        <p:attrNameLst>
                                          <p:attrName>style.visibility</p:attrName>
                                        </p:attrNameLst>
                                      </p:cBhvr>
                                      <p:to>
                                        <p:strVal val="visible"/>
                                      </p:to>
                                    </p:set>
                                    <p:anim calcmode="lin" valueType="num">
                                      <p:cBhvr>
                                        <p:cTn id="7" dur="250" fill="hold"/>
                                        <p:tgtEl>
                                          <p:spTgt spid="25"/>
                                        </p:tgtEl>
                                        <p:attrNameLst>
                                          <p:attrName>ppt_w</p:attrName>
                                        </p:attrNameLst>
                                      </p:cBhvr>
                                      <p:tavLst>
                                        <p:tav tm="0">
                                          <p:val>
                                            <p:strVal val="4*#ppt_w"/>
                                          </p:val>
                                        </p:tav>
                                        <p:tav tm="100000">
                                          <p:val>
                                            <p:strVal val="#ppt_w"/>
                                          </p:val>
                                        </p:tav>
                                      </p:tavLst>
                                    </p:anim>
                                    <p:anim calcmode="lin" valueType="num">
                                      <p:cBhvr>
                                        <p:cTn id="8" dur="250" fill="hold"/>
                                        <p:tgtEl>
                                          <p:spTgt spid="25"/>
                                        </p:tgtEl>
                                        <p:attrNameLst>
                                          <p:attrName>ppt_h</p:attrName>
                                        </p:attrNameLst>
                                      </p:cBhvr>
                                      <p:tavLst>
                                        <p:tav tm="0">
                                          <p:val>
                                            <p:strVal val="4*#ppt_h"/>
                                          </p:val>
                                        </p:tav>
                                        <p:tav tm="100000">
                                          <p:val>
                                            <p:strVal val="#ppt_h"/>
                                          </p:val>
                                        </p:tav>
                                      </p:tavLst>
                                    </p:anim>
                                  </p:childTnLst>
                                </p:cTn>
                              </p:par>
                            </p:childTnLst>
                          </p:cTn>
                        </p:par>
                        <p:par>
                          <p:cTn id="9" fill="hold">
                            <p:stCondLst>
                              <p:cond delay="550"/>
                            </p:stCondLst>
                            <p:childTnLst>
                              <p:par>
                                <p:cTn id="10" presetID="26" presetClass="emph" presetSubtype="0" fill="hold" nodeType="afterEffect">
                                  <p:stCondLst>
                                    <p:cond delay="0"/>
                                  </p:stCondLst>
                                  <p:childTnLst>
                                    <p:animEffect transition="out" filter="fade">
                                      <p:cBhvr>
                                        <p:cTn id="11" dur="250" tmFilter="0, 0; .2, .5; .8, .5; 1, 0"/>
                                        <p:tgtEl>
                                          <p:spTgt spid="25"/>
                                        </p:tgtEl>
                                      </p:cBhvr>
                                    </p:animEffect>
                                    <p:animScale>
                                      <p:cBhvr>
                                        <p:cTn id="12" dur="125" autoRev="1" fill="hold"/>
                                        <p:tgtEl>
                                          <p:spTgt spid="25"/>
                                        </p:tgtEl>
                                      </p:cBhvr>
                                      <p:by x="105000" y="105000"/>
                                    </p:animScale>
                                  </p:childTnLst>
                                </p:cTn>
                              </p:par>
                            </p:childTnLst>
                          </p:cTn>
                        </p:par>
                        <p:par>
                          <p:cTn id="13" fill="hold">
                            <p:stCondLst>
                              <p:cond delay="800"/>
                            </p:stCondLst>
                            <p:childTnLst>
                              <p:par>
                                <p:cTn id="14" presetID="3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decel="100000"/>
                                        <p:tgtEl>
                                          <p:spTgt spid="34"/>
                                        </p:tgtEl>
                                      </p:cBhvr>
                                    </p:animEffect>
                                    <p:anim calcmode="lin" valueType="num">
                                      <p:cBhvr>
                                        <p:cTn id="17" dur="200" decel="100000" fill="hold"/>
                                        <p:tgtEl>
                                          <p:spTgt spid="34"/>
                                        </p:tgtEl>
                                        <p:attrNameLst>
                                          <p:attrName>style.rotation</p:attrName>
                                        </p:attrNameLst>
                                      </p:cBhvr>
                                      <p:tavLst>
                                        <p:tav tm="0">
                                          <p:val>
                                            <p:fltVal val="-90"/>
                                          </p:val>
                                        </p:tav>
                                        <p:tav tm="100000">
                                          <p:val>
                                            <p:fltVal val="0"/>
                                          </p:val>
                                        </p:tav>
                                      </p:tavLst>
                                    </p:anim>
                                    <p:anim calcmode="lin" valueType="num">
                                      <p:cBhvr>
                                        <p:cTn id="18" dur="200" decel="100000" fill="hold"/>
                                        <p:tgtEl>
                                          <p:spTgt spid="34"/>
                                        </p:tgtEl>
                                        <p:attrNameLst>
                                          <p:attrName>ppt_x</p:attrName>
                                        </p:attrNameLst>
                                      </p:cBhvr>
                                      <p:tavLst>
                                        <p:tav tm="0">
                                          <p:val>
                                            <p:strVal val="#ppt_x+0.4"/>
                                          </p:val>
                                        </p:tav>
                                        <p:tav tm="100000">
                                          <p:val>
                                            <p:strVal val="#ppt_x-0.05"/>
                                          </p:val>
                                        </p:tav>
                                      </p:tavLst>
                                    </p:anim>
                                    <p:anim calcmode="lin" valueType="num">
                                      <p:cBhvr>
                                        <p:cTn id="19" dur="200" decel="100000" fill="hold"/>
                                        <p:tgtEl>
                                          <p:spTgt spid="34"/>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34"/>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34"/>
                                        </p:tgtEl>
                                        <p:attrNameLst>
                                          <p:attrName>ppt_y</p:attrName>
                                        </p:attrNameLst>
                                      </p:cBhvr>
                                      <p:tavLst>
                                        <p:tav tm="0">
                                          <p:val>
                                            <p:strVal val="#ppt_y+0.1"/>
                                          </p:val>
                                        </p:tav>
                                        <p:tav tm="100000">
                                          <p:val>
                                            <p:strVal val="#ppt_y"/>
                                          </p:val>
                                        </p:tav>
                                      </p:tavLst>
                                    </p:anim>
                                  </p:childTnLst>
                                </p:cTn>
                              </p:par>
                            </p:childTnLst>
                          </p:cTn>
                        </p:par>
                        <p:par>
                          <p:cTn id="22" fill="hold">
                            <p:stCondLst>
                              <p:cond delay="1050"/>
                            </p:stCondLst>
                            <p:childTnLst>
                              <p:par>
                                <p:cTn id="23" presetID="23" presetClass="entr" presetSubtype="32"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250" fill="hold"/>
                                        <p:tgtEl>
                                          <p:spTgt spid="28"/>
                                        </p:tgtEl>
                                        <p:attrNameLst>
                                          <p:attrName>ppt_w</p:attrName>
                                        </p:attrNameLst>
                                      </p:cBhvr>
                                      <p:tavLst>
                                        <p:tav tm="0">
                                          <p:val>
                                            <p:strVal val="4*#ppt_w"/>
                                          </p:val>
                                        </p:tav>
                                        <p:tav tm="100000">
                                          <p:val>
                                            <p:strVal val="#ppt_w"/>
                                          </p:val>
                                        </p:tav>
                                      </p:tavLst>
                                    </p:anim>
                                    <p:anim calcmode="lin" valueType="num">
                                      <p:cBhvr>
                                        <p:cTn id="26" dur="250" fill="hold"/>
                                        <p:tgtEl>
                                          <p:spTgt spid="28"/>
                                        </p:tgtEl>
                                        <p:attrNameLst>
                                          <p:attrName>ppt_h</p:attrName>
                                        </p:attrNameLst>
                                      </p:cBhvr>
                                      <p:tavLst>
                                        <p:tav tm="0">
                                          <p:val>
                                            <p:strVal val="4*#ppt_h"/>
                                          </p:val>
                                        </p:tav>
                                        <p:tav tm="100000">
                                          <p:val>
                                            <p:strVal val="#ppt_h"/>
                                          </p:val>
                                        </p:tav>
                                      </p:tavLst>
                                    </p:anim>
                                  </p:childTnLst>
                                </p:cTn>
                              </p:par>
                            </p:childTnLst>
                          </p:cTn>
                        </p:par>
                        <p:par>
                          <p:cTn id="27" fill="hold">
                            <p:stCondLst>
                              <p:cond delay="1300"/>
                            </p:stCondLst>
                            <p:childTnLst>
                              <p:par>
                                <p:cTn id="28" presetID="26" presetClass="emph" presetSubtype="0" fill="hold" nodeType="afterEffect">
                                  <p:stCondLst>
                                    <p:cond delay="0"/>
                                  </p:stCondLst>
                                  <p:childTnLst>
                                    <p:animEffect transition="out" filter="fade">
                                      <p:cBhvr>
                                        <p:cTn id="29" dur="250" tmFilter="0, 0; .2, .5; .8, .5; 1, 0"/>
                                        <p:tgtEl>
                                          <p:spTgt spid="28"/>
                                        </p:tgtEl>
                                      </p:cBhvr>
                                    </p:animEffect>
                                    <p:animScale>
                                      <p:cBhvr>
                                        <p:cTn id="30" dur="125" autoRev="1" fill="hold"/>
                                        <p:tgtEl>
                                          <p:spTgt spid="28"/>
                                        </p:tgtEl>
                                      </p:cBhvr>
                                      <p:by x="105000" y="105000"/>
                                    </p:animScale>
                                  </p:childTnLst>
                                </p:cTn>
                              </p:par>
                            </p:childTnLst>
                          </p:cTn>
                        </p:par>
                        <p:par>
                          <p:cTn id="31" fill="hold">
                            <p:stCondLst>
                              <p:cond delay="1550"/>
                            </p:stCondLst>
                            <p:childTnLst>
                              <p:par>
                                <p:cTn id="32" presetID="30" presetClass="entr" presetSubtype="0"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200" decel="100000"/>
                                        <p:tgtEl>
                                          <p:spTgt spid="37"/>
                                        </p:tgtEl>
                                      </p:cBhvr>
                                    </p:animEffect>
                                    <p:anim calcmode="lin" valueType="num">
                                      <p:cBhvr>
                                        <p:cTn id="35" dur="200" decel="100000" fill="hold"/>
                                        <p:tgtEl>
                                          <p:spTgt spid="37"/>
                                        </p:tgtEl>
                                        <p:attrNameLst>
                                          <p:attrName>style.rotation</p:attrName>
                                        </p:attrNameLst>
                                      </p:cBhvr>
                                      <p:tavLst>
                                        <p:tav tm="0">
                                          <p:val>
                                            <p:fltVal val="-90"/>
                                          </p:val>
                                        </p:tav>
                                        <p:tav tm="100000">
                                          <p:val>
                                            <p:fltVal val="0"/>
                                          </p:val>
                                        </p:tav>
                                      </p:tavLst>
                                    </p:anim>
                                    <p:anim calcmode="lin" valueType="num">
                                      <p:cBhvr>
                                        <p:cTn id="36" dur="200" decel="100000" fill="hold"/>
                                        <p:tgtEl>
                                          <p:spTgt spid="37"/>
                                        </p:tgtEl>
                                        <p:attrNameLst>
                                          <p:attrName>ppt_x</p:attrName>
                                        </p:attrNameLst>
                                      </p:cBhvr>
                                      <p:tavLst>
                                        <p:tav tm="0">
                                          <p:val>
                                            <p:strVal val="#ppt_x+0.4"/>
                                          </p:val>
                                        </p:tav>
                                        <p:tav tm="100000">
                                          <p:val>
                                            <p:strVal val="#ppt_x-0.05"/>
                                          </p:val>
                                        </p:tav>
                                      </p:tavLst>
                                    </p:anim>
                                    <p:anim calcmode="lin" valueType="num">
                                      <p:cBhvr>
                                        <p:cTn id="37" dur="200" decel="100000" fill="hold"/>
                                        <p:tgtEl>
                                          <p:spTgt spid="3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3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37"/>
                                        </p:tgtEl>
                                        <p:attrNameLst>
                                          <p:attrName>ppt_y</p:attrName>
                                        </p:attrNameLst>
                                      </p:cBhvr>
                                      <p:tavLst>
                                        <p:tav tm="0">
                                          <p:val>
                                            <p:strVal val="#ppt_y+0.1"/>
                                          </p:val>
                                        </p:tav>
                                        <p:tav tm="100000">
                                          <p:val>
                                            <p:strVal val="#ppt_y"/>
                                          </p:val>
                                        </p:tav>
                                      </p:tavLst>
                                    </p:anim>
                                  </p:childTnLst>
                                </p:cTn>
                              </p:par>
                            </p:childTnLst>
                          </p:cTn>
                        </p:par>
                        <p:par>
                          <p:cTn id="40" fill="hold">
                            <p:stCondLst>
                              <p:cond delay="1800"/>
                            </p:stCondLst>
                            <p:childTnLst>
                              <p:par>
                                <p:cTn id="41" presetID="23" presetClass="entr" presetSubtype="32"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250" fill="hold"/>
                                        <p:tgtEl>
                                          <p:spTgt spid="31"/>
                                        </p:tgtEl>
                                        <p:attrNameLst>
                                          <p:attrName>ppt_w</p:attrName>
                                        </p:attrNameLst>
                                      </p:cBhvr>
                                      <p:tavLst>
                                        <p:tav tm="0">
                                          <p:val>
                                            <p:strVal val="4*#ppt_w"/>
                                          </p:val>
                                        </p:tav>
                                        <p:tav tm="100000">
                                          <p:val>
                                            <p:strVal val="#ppt_w"/>
                                          </p:val>
                                        </p:tav>
                                      </p:tavLst>
                                    </p:anim>
                                    <p:anim calcmode="lin" valueType="num">
                                      <p:cBhvr>
                                        <p:cTn id="44" dur="250" fill="hold"/>
                                        <p:tgtEl>
                                          <p:spTgt spid="31"/>
                                        </p:tgtEl>
                                        <p:attrNameLst>
                                          <p:attrName>ppt_h</p:attrName>
                                        </p:attrNameLst>
                                      </p:cBhvr>
                                      <p:tavLst>
                                        <p:tav tm="0">
                                          <p:val>
                                            <p:strVal val="4*#ppt_h"/>
                                          </p:val>
                                        </p:tav>
                                        <p:tav tm="100000">
                                          <p:val>
                                            <p:strVal val="#ppt_h"/>
                                          </p:val>
                                        </p:tav>
                                      </p:tavLst>
                                    </p:anim>
                                  </p:childTnLst>
                                </p:cTn>
                              </p:par>
                            </p:childTnLst>
                          </p:cTn>
                        </p:par>
                        <p:par>
                          <p:cTn id="45" fill="hold">
                            <p:stCondLst>
                              <p:cond delay="2050"/>
                            </p:stCondLst>
                            <p:childTnLst>
                              <p:par>
                                <p:cTn id="46" presetID="26" presetClass="emph" presetSubtype="0" fill="hold" nodeType="afterEffect">
                                  <p:stCondLst>
                                    <p:cond delay="0"/>
                                  </p:stCondLst>
                                  <p:childTnLst>
                                    <p:animEffect transition="out" filter="fade">
                                      <p:cBhvr>
                                        <p:cTn id="47" dur="250" tmFilter="0, 0; .2, .5; .8, .5; 1, 0"/>
                                        <p:tgtEl>
                                          <p:spTgt spid="31"/>
                                        </p:tgtEl>
                                      </p:cBhvr>
                                    </p:animEffect>
                                    <p:animScale>
                                      <p:cBhvr>
                                        <p:cTn id="48" dur="125" autoRev="1" fill="hold"/>
                                        <p:tgtEl>
                                          <p:spTgt spid="31"/>
                                        </p:tgtEl>
                                      </p:cBhvr>
                                      <p:by x="105000" y="105000"/>
                                    </p:animScale>
                                  </p:childTnLst>
                                </p:cTn>
                              </p:par>
                            </p:childTnLst>
                          </p:cTn>
                        </p:par>
                        <p:par>
                          <p:cTn id="49" fill="hold">
                            <p:stCondLst>
                              <p:cond delay="2300"/>
                            </p:stCondLst>
                            <p:childTnLst>
                              <p:par>
                                <p:cTn id="50" presetID="30" presetClass="entr" presetSubtype="0" fill="hold"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200" decel="100000"/>
                                        <p:tgtEl>
                                          <p:spTgt spid="40"/>
                                        </p:tgtEl>
                                      </p:cBhvr>
                                    </p:animEffect>
                                    <p:anim calcmode="lin" valueType="num">
                                      <p:cBhvr>
                                        <p:cTn id="53" dur="200" decel="100000" fill="hold"/>
                                        <p:tgtEl>
                                          <p:spTgt spid="40"/>
                                        </p:tgtEl>
                                        <p:attrNameLst>
                                          <p:attrName>style.rotation</p:attrName>
                                        </p:attrNameLst>
                                      </p:cBhvr>
                                      <p:tavLst>
                                        <p:tav tm="0">
                                          <p:val>
                                            <p:fltVal val="-90"/>
                                          </p:val>
                                        </p:tav>
                                        <p:tav tm="100000">
                                          <p:val>
                                            <p:fltVal val="0"/>
                                          </p:val>
                                        </p:tav>
                                      </p:tavLst>
                                    </p:anim>
                                    <p:anim calcmode="lin" valueType="num">
                                      <p:cBhvr>
                                        <p:cTn id="54" dur="200" decel="100000" fill="hold"/>
                                        <p:tgtEl>
                                          <p:spTgt spid="40"/>
                                        </p:tgtEl>
                                        <p:attrNameLst>
                                          <p:attrName>ppt_x</p:attrName>
                                        </p:attrNameLst>
                                      </p:cBhvr>
                                      <p:tavLst>
                                        <p:tav tm="0">
                                          <p:val>
                                            <p:strVal val="#ppt_x+0.4"/>
                                          </p:val>
                                        </p:tav>
                                        <p:tav tm="100000">
                                          <p:val>
                                            <p:strVal val="#ppt_x-0.05"/>
                                          </p:val>
                                        </p:tav>
                                      </p:tavLst>
                                    </p:anim>
                                    <p:anim calcmode="lin" valueType="num">
                                      <p:cBhvr>
                                        <p:cTn id="55" dur="200" decel="100000" fill="hold"/>
                                        <p:tgtEl>
                                          <p:spTgt spid="40"/>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0"/>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0"/>
                                        </p:tgtEl>
                                        <p:attrNameLst>
                                          <p:attrName>ppt_y</p:attrName>
                                        </p:attrNameLst>
                                      </p:cBhvr>
                                      <p:tavLst>
                                        <p:tav tm="0">
                                          <p:val>
                                            <p:strVal val="#ppt_y+0.1"/>
                                          </p:val>
                                        </p:tav>
                                        <p:tav tm="100000">
                                          <p:val>
                                            <p:strVal val="#ppt_y"/>
                                          </p:val>
                                        </p:tav>
                                      </p:tavLst>
                                    </p:anim>
                                  </p:childTnLst>
                                </p:cTn>
                              </p:par>
                            </p:childTnLst>
                          </p:cTn>
                        </p:par>
                        <p:par>
                          <p:cTn id="58" fill="hold">
                            <p:stCondLst>
                              <p:cond delay="2550"/>
                            </p:stCondLst>
                            <p:childTnLst>
                              <p:par>
                                <p:cTn id="59" presetID="23" presetClass="entr" presetSubtype="32" fill="hold" nodeType="after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p:cTn id="61" dur="250" fill="hold"/>
                                        <p:tgtEl>
                                          <p:spTgt spid="46"/>
                                        </p:tgtEl>
                                        <p:attrNameLst>
                                          <p:attrName>ppt_w</p:attrName>
                                        </p:attrNameLst>
                                      </p:cBhvr>
                                      <p:tavLst>
                                        <p:tav tm="0">
                                          <p:val>
                                            <p:strVal val="4*#ppt_w"/>
                                          </p:val>
                                        </p:tav>
                                        <p:tav tm="100000">
                                          <p:val>
                                            <p:strVal val="#ppt_w"/>
                                          </p:val>
                                        </p:tav>
                                      </p:tavLst>
                                    </p:anim>
                                    <p:anim calcmode="lin" valueType="num">
                                      <p:cBhvr>
                                        <p:cTn id="62" dur="250" fill="hold"/>
                                        <p:tgtEl>
                                          <p:spTgt spid="46"/>
                                        </p:tgtEl>
                                        <p:attrNameLst>
                                          <p:attrName>ppt_h</p:attrName>
                                        </p:attrNameLst>
                                      </p:cBhvr>
                                      <p:tavLst>
                                        <p:tav tm="0">
                                          <p:val>
                                            <p:strVal val="4*#ppt_h"/>
                                          </p:val>
                                        </p:tav>
                                        <p:tav tm="100000">
                                          <p:val>
                                            <p:strVal val="#ppt_h"/>
                                          </p:val>
                                        </p:tav>
                                      </p:tavLst>
                                    </p:anim>
                                  </p:childTnLst>
                                </p:cTn>
                              </p:par>
                            </p:childTnLst>
                          </p:cTn>
                        </p:par>
                        <p:par>
                          <p:cTn id="63" fill="hold">
                            <p:stCondLst>
                              <p:cond delay="2800"/>
                            </p:stCondLst>
                            <p:childTnLst>
                              <p:par>
                                <p:cTn id="64" presetID="26" presetClass="emph" presetSubtype="0" fill="hold" nodeType="afterEffect">
                                  <p:stCondLst>
                                    <p:cond delay="0"/>
                                  </p:stCondLst>
                                  <p:childTnLst>
                                    <p:animEffect transition="out" filter="fade">
                                      <p:cBhvr>
                                        <p:cTn id="65" dur="250" tmFilter="0, 0; .2, .5; .8, .5; 1, 0"/>
                                        <p:tgtEl>
                                          <p:spTgt spid="46"/>
                                        </p:tgtEl>
                                      </p:cBhvr>
                                    </p:animEffect>
                                    <p:animScale>
                                      <p:cBhvr>
                                        <p:cTn id="66" dur="125" autoRev="1" fill="hold"/>
                                        <p:tgtEl>
                                          <p:spTgt spid="46"/>
                                        </p:tgtEl>
                                      </p:cBhvr>
                                      <p:by x="105000" y="105000"/>
                                    </p:animScale>
                                  </p:childTnLst>
                                </p:cTn>
                              </p:par>
                            </p:childTnLst>
                          </p:cTn>
                        </p:par>
                        <p:par>
                          <p:cTn id="67" fill="hold">
                            <p:stCondLst>
                              <p:cond delay="3050"/>
                            </p:stCondLst>
                            <p:childTnLst>
                              <p:par>
                                <p:cTn id="68" presetID="30" presetClass="entr" presetSubtype="0" fill="hold"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200" decel="100000"/>
                                        <p:tgtEl>
                                          <p:spTgt spid="49"/>
                                        </p:tgtEl>
                                      </p:cBhvr>
                                    </p:animEffect>
                                    <p:anim calcmode="lin" valueType="num">
                                      <p:cBhvr>
                                        <p:cTn id="71" dur="200" decel="100000" fill="hold"/>
                                        <p:tgtEl>
                                          <p:spTgt spid="49"/>
                                        </p:tgtEl>
                                        <p:attrNameLst>
                                          <p:attrName>style.rotation</p:attrName>
                                        </p:attrNameLst>
                                      </p:cBhvr>
                                      <p:tavLst>
                                        <p:tav tm="0">
                                          <p:val>
                                            <p:fltVal val="-90"/>
                                          </p:val>
                                        </p:tav>
                                        <p:tav tm="100000">
                                          <p:val>
                                            <p:fltVal val="0"/>
                                          </p:val>
                                        </p:tav>
                                      </p:tavLst>
                                    </p:anim>
                                    <p:anim calcmode="lin" valueType="num">
                                      <p:cBhvr>
                                        <p:cTn id="72" dur="200" decel="100000" fill="hold"/>
                                        <p:tgtEl>
                                          <p:spTgt spid="49"/>
                                        </p:tgtEl>
                                        <p:attrNameLst>
                                          <p:attrName>ppt_x</p:attrName>
                                        </p:attrNameLst>
                                      </p:cBhvr>
                                      <p:tavLst>
                                        <p:tav tm="0">
                                          <p:val>
                                            <p:strVal val="#ppt_x+0.4"/>
                                          </p:val>
                                        </p:tav>
                                        <p:tav tm="100000">
                                          <p:val>
                                            <p:strVal val="#ppt_x-0.05"/>
                                          </p:val>
                                        </p:tav>
                                      </p:tavLst>
                                    </p:anim>
                                    <p:anim calcmode="lin" valueType="num">
                                      <p:cBhvr>
                                        <p:cTn id="73" dur="200" decel="100000" fill="hold"/>
                                        <p:tgtEl>
                                          <p:spTgt spid="49"/>
                                        </p:tgtEl>
                                        <p:attrNameLst>
                                          <p:attrName>ppt_y</p:attrName>
                                        </p:attrNameLst>
                                      </p:cBhvr>
                                      <p:tavLst>
                                        <p:tav tm="0">
                                          <p:val>
                                            <p:strVal val="#ppt_y-0.4"/>
                                          </p:val>
                                        </p:tav>
                                        <p:tav tm="100000">
                                          <p:val>
                                            <p:strVal val="#ppt_y+0.1"/>
                                          </p:val>
                                        </p:tav>
                                      </p:tavLst>
                                    </p:anim>
                                    <p:anim calcmode="lin" valueType="num">
                                      <p:cBhvr>
                                        <p:cTn id="74"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75"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318110" y="272593"/>
            <a:ext cx="5335115"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3.1.2 </a:t>
            </a:r>
            <a:r>
              <a:rPr lang="zh-CN" altLang="en-US" sz="4000" b="1" dirty="0">
                <a:solidFill>
                  <a:srgbClr val="017D91"/>
                </a:solidFill>
                <a:latin typeface="幼圆" panose="02010509060101010101" pitchFamily="49" charset="-122"/>
                <a:ea typeface="幼圆" panose="02010509060101010101" pitchFamily="49" charset="-122"/>
              </a:rPr>
              <a:t>子目标函数定义</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成本函数定义</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745809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318110" y="272593"/>
            <a:ext cx="5335115"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3.1.2 </a:t>
            </a:r>
            <a:r>
              <a:rPr lang="zh-CN" altLang="en-US" sz="4000" b="1" dirty="0">
                <a:solidFill>
                  <a:srgbClr val="017D91"/>
                </a:solidFill>
                <a:latin typeface="幼圆" panose="02010509060101010101" pitchFamily="49" charset="-122"/>
                <a:ea typeface="幼圆" panose="02010509060101010101" pitchFamily="49" charset="-122"/>
              </a:rPr>
              <a:t>子目标函数定义</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成本函数定义</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0EE55B5-85B8-4D98-8009-87F90B9824D0}"/>
                  </a:ext>
                </a:extLst>
              </p:cNvPr>
              <p:cNvSpPr/>
              <p:nvPr/>
            </p:nvSpPr>
            <p:spPr>
              <a:xfrm>
                <a:off x="2118946" y="5057531"/>
                <a:ext cx="5962134" cy="1679691"/>
              </a:xfrm>
              <a:prstGeom prst="rect">
                <a:avLst/>
              </a:prstGeom>
            </p:spPr>
            <p:txBody>
              <a:bodyPr wrap="square">
                <a:spAutoFit/>
              </a:bodyPr>
              <a:lstStyle/>
              <a:p>
                <a:pPr indent="266700" algn="just">
                  <a:lnSpc>
                    <a:spcPts val="1600"/>
                  </a:lnSpc>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故成本函数描述如下：</a:t>
                </a:r>
                <a:endParaRPr lang="zh-CN" altLang="zh-CN" kern="100" dirty="0">
                  <a:latin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p>
                          </m:sSup>
                        </m:e>
                      </m:d>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𝑝</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nary>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𝑞</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nary>
                    </m:oMath>
                  </m:oMathPara>
                </a14:m>
                <a:endParaRPr lang="zh-CN" altLang="zh-CN" kern="100" dirty="0">
                  <a:latin typeface="等线" panose="02010600030101010101" pitchFamily="2" charset="-122"/>
                  <a:cs typeface="Times New Roman" panose="02020603050405020304" pitchFamily="18" charset="0"/>
                </a:endParaRPr>
              </a:p>
              <a:p>
                <a:pPr indent="266700" algn="just">
                  <a:lnSpc>
                    <a:spcPts val="1600"/>
                  </a:lnSpc>
                  <a:spcAft>
                    <a:spcPts val="0"/>
                  </a:spcAft>
                </a:pP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lnSpc>
                    <a:spcPts val="1600"/>
                  </a:lnSpc>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其中</a:t>
                </a:r>
                <a:r>
                  <a:rPr lang="en-US" altLang="zh-CN" kern="100" dirty="0">
                    <a:latin typeface="等线" panose="02010600030101010101" pitchFamily="2" charset="-122"/>
                    <a:ea typeface="宋体" panose="02010600030101010101" pitchFamily="2" charset="-122"/>
                    <a:cs typeface="Times New Roman" panose="02020603050405020304" pitchFamily="18" charset="0"/>
                  </a:rPr>
                  <a:t>n</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为微基站数量，</a:t>
                </a:r>
                <a:r>
                  <a:rPr lang="en-US" altLang="zh-CN" kern="100" dirty="0">
                    <a:latin typeface="等线" panose="02010600030101010101" pitchFamily="2" charset="-122"/>
                    <a:ea typeface="宋体" panose="02010600030101010101" pitchFamily="2" charset="-122"/>
                    <a:cs typeface="Times New Roman" panose="02020603050405020304" pitchFamily="18" charset="0"/>
                  </a:rPr>
                  <a:t>m</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为宏基站数量</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lnSpc>
                    <a:spcPts val="1600"/>
                  </a:lnSpc>
                  <a:spcAft>
                    <a:spcPts val="0"/>
                  </a:spcAft>
                </a:pPr>
                <a:endParaRPr lang="zh-CN" altLang="zh-CN" kern="100" dirty="0">
                  <a:latin typeface="等线" panose="02010600030101010101" pitchFamily="2"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60EE55B5-85B8-4D98-8009-87F90B9824D0}"/>
                  </a:ext>
                </a:extLst>
              </p:cNvPr>
              <p:cNvSpPr>
                <a:spLocks noRot="1" noChangeAspect="1" noMove="1" noResize="1" noEditPoints="1" noAdjustHandles="1" noChangeArrowheads="1" noChangeShapeType="1" noTextEdit="1"/>
              </p:cNvSpPr>
              <p:nvPr/>
            </p:nvSpPr>
            <p:spPr>
              <a:xfrm>
                <a:off x="2118946" y="5057531"/>
                <a:ext cx="5962134" cy="1679691"/>
              </a:xfrm>
              <a:prstGeom prst="rect">
                <a:avLst/>
              </a:prstGeom>
              <a:blipFill>
                <a:blip r:embed="rId6"/>
                <a:stretch>
                  <a:fillRect t="-727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B71326A-3DF4-4E2E-BF31-126A3913499C}"/>
              </a:ext>
            </a:extLst>
          </p:cNvPr>
          <p:cNvPicPr>
            <a:picLocks noChangeAspect="1"/>
          </p:cNvPicPr>
          <p:nvPr/>
        </p:nvPicPr>
        <p:blipFill rotWithShape="1">
          <a:blip r:embed="rId7"/>
          <a:srcRect l="10857" t="3390" r="8519" b="7389"/>
          <a:stretch/>
        </p:blipFill>
        <p:spPr>
          <a:xfrm>
            <a:off x="7907910" y="1737320"/>
            <a:ext cx="3463220" cy="3057551"/>
          </a:xfrm>
          <a:prstGeom prst="rect">
            <a:avLst/>
          </a:prstGeom>
        </p:spPr>
      </p:pic>
      <p:graphicFrame>
        <p:nvGraphicFramePr>
          <p:cNvPr id="12" name="对象 11">
            <a:extLst>
              <a:ext uri="{FF2B5EF4-FFF2-40B4-BE49-F238E27FC236}">
                <a16:creationId xmlns:a16="http://schemas.microsoft.com/office/drawing/2014/main" id="{4BB67248-EEA2-4890-9C00-3F2DF6CB9167}"/>
              </a:ext>
            </a:extLst>
          </p:cNvPr>
          <p:cNvGraphicFramePr>
            <a:graphicFrameLocks noChangeAspect="1"/>
          </p:cNvGraphicFramePr>
          <p:nvPr>
            <p:extLst>
              <p:ext uri="{D42A27DB-BD31-4B8C-83A1-F6EECF244321}">
                <p14:modId xmlns:p14="http://schemas.microsoft.com/office/powerpoint/2010/main" val="2827677864"/>
              </p:ext>
            </p:extLst>
          </p:nvPr>
        </p:nvGraphicFramePr>
        <p:xfrm>
          <a:off x="909522" y="1666219"/>
          <a:ext cx="6345864" cy="3384461"/>
        </p:xfrm>
        <a:graphic>
          <a:graphicData uri="http://schemas.openxmlformats.org/presentationml/2006/ole">
            <mc:AlternateContent xmlns:mc="http://schemas.openxmlformats.org/markup-compatibility/2006">
              <mc:Choice xmlns:v="urn:schemas-microsoft-com:vml" Requires="v">
                <p:oleObj spid="_x0000_s3077" name="Visio" r:id="rId8" imgW="4587311" imgH="2438337" progId="Visio.Drawing.15">
                  <p:embed/>
                </p:oleObj>
              </mc:Choice>
              <mc:Fallback>
                <p:oleObj name="Visio" r:id="rId8" imgW="4587311" imgH="2438337" progId="Visio.Drawing.15">
                  <p:embed/>
                  <p:pic>
                    <p:nvPicPr>
                      <p:cNvPr id="9" name="对象 8">
                        <a:extLst>
                          <a:ext uri="{FF2B5EF4-FFF2-40B4-BE49-F238E27FC236}">
                            <a16:creationId xmlns:a16="http://schemas.microsoft.com/office/drawing/2014/main" id="{CB695E96-CD11-494A-A06B-8C7032F483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9522" y="1666219"/>
                        <a:ext cx="6345864" cy="3384461"/>
                      </a:xfrm>
                      <a:prstGeom prst="rect">
                        <a:avLst/>
                      </a:prstGeom>
                      <a:noFill/>
                    </p:spPr>
                  </p:pic>
                </p:oleObj>
              </mc:Fallback>
            </mc:AlternateContent>
          </a:graphicData>
        </a:graphic>
      </p:graphicFrame>
    </p:spTree>
    <p:extLst>
      <p:ext uri="{BB962C8B-B14F-4D97-AF65-F5344CB8AC3E}">
        <p14:creationId xmlns:p14="http://schemas.microsoft.com/office/powerpoint/2010/main" val="1314755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318110" y="272593"/>
            <a:ext cx="5335115"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3.1.2 </a:t>
            </a:r>
            <a:r>
              <a:rPr lang="zh-CN" altLang="en-US" sz="4000" b="1" dirty="0">
                <a:solidFill>
                  <a:srgbClr val="017D91"/>
                </a:solidFill>
                <a:latin typeface="幼圆" panose="02010509060101010101" pitchFamily="49" charset="-122"/>
                <a:ea typeface="幼圆" panose="02010509060101010101" pitchFamily="49" charset="-122"/>
              </a:rPr>
              <a:t>子目标函数定义</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路径损耗分析函数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4E9A77B-B30C-48DC-942D-2310228CAB83}"/>
                  </a:ext>
                </a:extLst>
              </p:cNvPr>
              <p:cNvSpPr/>
              <p:nvPr/>
            </p:nvSpPr>
            <p:spPr>
              <a:xfrm>
                <a:off x="1319768" y="1666522"/>
                <a:ext cx="9904071" cy="3416320"/>
              </a:xfrm>
              <a:prstGeom prst="rect">
                <a:avLst/>
              </a:prstGeom>
            </p:spPr>
            <p:txBody>
              <a:bodyPr wrap="square">
                <a:spAutoFit/>
              </a:bodyPr>
              <a:lstStyle/>
              <a:p>
                <a:pPr algn="just">
                  <a:spcAft>
                    <a:spcPts val="0"/>
                  </a:spcAft>
                </a:pPr>
                <a:r>
                  <a:rPr lang="en-US" altLang="zh-CN" kern="100" dirty="0">
                    <a:latin typeface="宋体" panose="02010600030101010101" pitchFamily="2" charset="-122"/>
                    <a:cs typeface="Times New Roman" panose="02020603050405020304" pitchFamily="18" charset="0"/>
                    <a:sym typeface="宋体" panose="02010600030101010101" pitchFamily="2" charset="-122"/>
                  </a:rPr>
                  <a:t>④</a:t>
                </a:r>
                <a:r>
                  <a:rPr lang="en-US" altLang="zh-CN" b="1" kern="100" dirty="0">
                    <a:latin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在</a:t>
                </a:r>
                <a:r>
                  <a:rPr lang="fr-FR" altLang="zh-CN" kern="100" dirty="0">
                    <a:latin typeface="宋体" panose="02010600030101010101" pitchFamily="2" charset="-122"/>
                    <a:cs typeface="Times New Roman" panose="02020603050405020304" pitchFamily="18" charset="0"/>
                  </a:rPr>
                  <a:t>UMi-NLOS</a:t>
                </a:r>
                <a:r>
                  <a:rPr lang="zh-CN" altLang="zh-CN" kern="100" dirty="0">
                    <a:latin typeface="等线" panose="02010600030101010101" pitchFamily="2" charset="-122"/>
                    <a:ea typeface="宋体" panose="02010600030101010101" pitchFamily="2" charset="-122"/>
                    <a:cs typeface="Times New Roman" panose="02020603050405020304" pitchFamily="18" charset="0"/>
                  </a:rPr>
                  <a:t>情景中参数适用范围及取值为：</a:t>
                </a:r>
                <a:r>
                  <a:rPr lang="en-GB" altLang="zh-CN" kern="100" dirty="0">
                    <a:latin typeface="宋体" panose="02010600030101010101" pitchFamily="2" charset="-122"/>
                    <a:cs typeface="Times New Roman" panose="02020603050405020304" pitchFamily="18" charset="0"/>
                  </a:rPr>
                  <a:t>1.5m </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zh-CN" altLang="zh-CN" kern="100" dirty="0">
                    <a:latin typeface="等线" panose="02010600030101010101" pitchFamily="2" charset="-122"/>
                    <a:ea typeface="宋体" panose="02010600030101010101" pitchFamily="2" charset="-122"/>
                    <a:cs typeface="Times New Roman" panose="02020603050405020304" pitchFamily="18" charset="0"/>
                  </a:rPr>
                  <a:t> </a:t>
                </a:r>
                <a:r>
                  <a:rPr lang="en-GB" altLang="zh-CN" i="1" kern="100" dirty="0" err="1">
                    <a:latin typeface="等线" panose="02010600030101010101" pitchFamily="2" charset="-122"/>
                    <a:ea typeface="宋体" panose="02010600030101010101" pitchFamily="2" charset="-122"/>
                    <a:cs typeface="Times New Roman" panose="02020603050405020304" pitchFamily="18" charset="0"/>
                  </a:rPr>
                  <a:t>h</a:t>
                </a:r>
                <a:r>
                  <a:rPr lang="en-GB" altLang="zh-CN" i="1" kern="100" baseline="-25000" dirty="0" err="1">
                    <a:latin typeface="等线" panose="02010600030101010101" pitchFamily="2" charset="-122"/>
                    <a:ea typeface="宋体" panose="02010600030101010101" pitchFamily="2" charset="-122"/>
                    <a:cs typeface="Times New Roman" panose="02020603050405020304" pitchFamily="18" charset="0"/>
                  </a:rPr>
                  <a:t>UT</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en-GB" altLang="zh-CN" kern="100" dirty="0">
                    <a:latin typeface="宋体" panose="02010600030101010101" pitchFamily="2" charset="-122"/>
                    <a:cs typeface="Times New Roman" panose="02020603050405020304" pitchFamily="18" charset="0"/>
                  </a:rPr>
                  <a:t> 22.5m</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r>
                  <a:rPr lang="fr-FR" altLang="zh-CN" i="1" kern="100" dirty="0">
                    <a:latin typeface="宋体" panose="02010600030101010101" pitchFamily="2" charset="-122"/>
                    <a:cs typeface="Times New Roman" panose="02020603050405020304" pitchFamily="18" charset="0"/>
                  </a:rPr>
                  <a:t>h</a:t>
                </a:r>
                <a:r>
                  <a:rPr lang="fr-FR" altLang="zh-CN" i="1" kern="100" baseline="-25000" dirty="0">
                    <a:latin typeface="宋体" panose="02010600030101010101" pitchFamily="2" charset="-122"/>
                    <a:cs typeface="Times New Roman" panose="02020603050405020304" pitchFamily="18" charset="0"/>
                  </a:rPr>
                  <a:t>BS</a:t>
                </a:r>
                <a:r>
                  <a:rPr lang="fr-FR" altLang="zh-CN" kern="100" dirty="0">
                    <a:latin typeface="宋体" panose="02010600030101010101" pitchFamily="2" charset="-122"/>
                    <a:cs typeface="Times New Roman" panose="02020603050405020304" pitchFamily="18" charset="0"/>
                  </a:rPr>
                  <a:t> = 10m          </a:t>
                </a:r>
                <a:r>
                  <a:rPr lang="zh-CN" altLang="zh-CN" kern="100" dirty="0">
                    <a:latin typeface="等线" panose="02010600030101010101" pitchFamily="2" charset="-122"/>
                    <a:ea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a:p>
                <a:pPr indent="800100"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𝑈𝑀𝑖</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𝑁𝐿𝑂𝑆</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=35.3</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+22.4+21.3</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𝑐</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−0.3(</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h</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𝑈𝑇</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−1.5)</m:t>
                      </m:r>
                    </m:oMath>
                  </m:oMathPara>
                </a14:m>
                <a:endParaRPr lang="zh-CN" altLang="zh-CN" kern="100" dirty="0">
                  <a:latin typeface="等线" panose="02010600030101010101" pitchFamily="2" charset="-122"/>
                  <a:cs typeface="Times New Roman" panose="02020603050405020304" pitchFamily="18" charset="0"/>
                </a:endParaRPr>
              </a:p>
              <a:p>
                <a:pPr algn="ctr">
                  <a:spcAft>
                    <a:spcPts val="0"/>
                  </a:spcAft>
                </a:pPr>
                <a14:m>
                  <m:oMath xmlns:m="http://schemas.openxmlformats.org/officeDocument/2006/math">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𝑚𝑎𝑥</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𝑈𝑀𝑖</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𝑁𝐿𝑂𝑆</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𝑈𝑀𝑖</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𝐿𝑂𝑆</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oMath>
                </a14:m>
                <a:r>
                  <a:rPr lang="fr-FR" altLang="zh-CN" i="1" kern="100" dirty="0">
                    <a:latin typeface="宋体" panose="02010600030101010101" pitchFamily="2" charset="-122"/>
                    <a:cs typeface="Times New Roman" panose="02020603050405020304" pitchFamily="18" charset="0"/>
                  </a:rPr>
                  <a:t>)</a:t>
                </a:r>
                <a:endParaRPr lang="zh-CN" altLang="zh-CN" kern="100" dirty="0">
                  <a:latin typeface="等线" panose="02010600030101010101" pitchFamily="2" charset="-122"/>
                  <a:cs typeface="Times New Roman" panose="02020603050405020304" pitchFamily="18" charset="0"/>
                </a:endParaRPr>
              </a:p>
              <a:p>
                <a:pPr algn="just">
                  <a:spcAft>
                    <a:spcPts val="0"/>
                  </a:spcAft>
                </a:pPr>
                <a:r>
                  <a:rPr lang="fr-FR" altLang="zh-CN" kern="100" dirty="0">
                    <a:latin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a:p>
                <a:pPr algn="just">
                  <a:spcAft>
                    <a:spcPts val="0"/>
                  </a:spcAft>
                </a:pPr>
                <a:r>
                  <a:rPr lang="en-US" altLang="zh-CN" kern="100" dirty="0">
                    <a:latin typeface="宋体" panose="02010600030101010101" pitchFamily="2" charset="-122"/>
                    <a:cs typeface="Times New Roman" panose="02020603050405020304" pitchFamily="18" charset="0"/>
                    <a:sym typeface="宋体" panose="02010600030101010101" pitchFamily="2" charset="-122"/>
                  </a:rPr>
                  <a:t>⑤</a:t>
                </a:r>
                <a:r>
                  <a:rPr lang="en-US" altLang="zh-CN" b="1" kern="100" dirty="0">
                    <a:latin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在</a:t>
                </a:r>
                <a:r>
                  <a:rPr lang="en-GB" altLang="zh-CN" kern="100" dirty="0" err="1">
                    <a:latin typeface="宋体" panose="02010600030101010101" pitchFamily="2" charset="-122"/>
                    <a:cs typeface="Times New Roman" panose="02020603050405020304" pitchFamily="18" charset="0"/>
                  </a:rPr>
                  <a:t>InH</a:t>
                </a:r>
                <a:r>
                  <a:rPr lang="en-GB" altLang="zh-CN" kern="100" dirty="0">
                    <a:latin typeface="宋体" panose="02010600030101010101" pitchFamily="2" charset="-122"/>
                    <a:cs typeface="Times New Roman" panose="02020603050405020304" pitchFamily="18" charset="0"/>
                  </a:rPr>
                  <a:t>-LOS</a:t>
                </a:r>
                <a:r>
                  <a:rPr lang="zh-CN" altLang="zh-CN" kern="100" dirty="0">
                    <a:latin typeface="等线" panose="02010600030101010101" pitchFamily="2" charset="-122"/>
                    <a:ea typeface="宋体" panose="02010600030101010101" pitchFamily="2" charset="-122"/>
                    <a:cs typeface="Times New Roman" panose="02020603050405020304" pitchFamily="18" charset="0"/>
                  </a:rPr>
                  <a:t>情景中参数范围为：</a:t>
                </a:r>
                <a:r>
                  <a:rPr lang="fr-FR" altLang="zh-CN" kern="100" dirty="0">
                    <a:latin typeface="宋体" panose="02010600030101010101" pitchFamily="2" charset="-122"/>
                    <a:cs typeface="Times New Roman" panose="02020603050405020304" pitchFamily="18" charset="0"/>
                  </a:rPr>
                  <a:t>1&lt;</a:t>
                </a:r>
                <a:r>
                  <a:rPr lang="fr-FR" altLang="zh-CN" i="1" kern="100" dirty="0">
                    <a:latin typeface="宋体" panose="02010600030101010101" pitchFamily="2" charset="-122"/>
                    <a:cs typeface="Times New Roman" panose="02020603050405020304" pitchFamily="18" charset="0"/>
                  </a:rPr>
                  <a:t>d</a:t>
                </a:r>
                <a:r>
                  <a:rPr lang="fr-FR" altLang="zh-CN" kern="100" baseline="-25000" dirty="0">
                    <a:latin typeface="宋体" panose="02010600030101010101" pitchFamily="2" charset="-122"/>
                    <a:cs typeface="Times New Roman" panose="02020603050405020304" pitchFamily="18" charset="0"/>
                  </a:rPr>
                  <a:t>3D</a:t>
                </a:r>
                <a:r>
                  <a:rPr lang="fr-FR" altLang="zh-CN" kern="100" dirty="0">
                    <a:latin typeface="宋体" panose="02010600030101010101" pitchFamily="2" charset="-122"/>
                    <a:cs typeface="Times New Roman" panose="02020603050405020304" pitchFamily="18" charset="0"/>
                  </a:rPr>
                  <a:t>&lt;100m</a:t>
                </a:r>
                <a:r>
                  <a:rPr lang="zh-CN" altLang="zh-CN" kern="100" dirty="0">
                    <a:latin typeface="等线" panose="02010600030101010101" pitchFamily="2" charset="-122"/>
                    <a:ea typeface="宋体" panose="02010600030101010101" pitchFamily="2" charset="-122"/>
                    <a:cs typeface="Times New Roman" panose="02020603050405020304" pitchFamily="18" charset="0"/>
                  </a:rPr>
                  <a:t>路径损耗公式为：　　　　　　</a:t>
                </a:r>
                <a:endParaRPr lang="zh-CN" altLang="zh-CN" kern="100" dirty="0">
                  <a:latin typeface="等线" panose="02010600030101010101" pitchFamily="2" charset="-122"/>
                  <a:cs typeface="Times New Roman" panose="02020603050405020304" pitchFamily="18" charset="0"/>
                </a:endParaRPr>
              </a:p>
              <a:p>
                <a:pPr indent="933450" algn="just">
                  <a:spcAft>
                    <a:spcPts val="0"/>
                  </a:spcAft>
                </a:pPr>
                <a14:m>
                  <m:oMathPara xmlns:m="http://schemas.openxmlformats.org/officeDocument/2006/math">
                    <m:oMathParaPr>
                      <m:jc m:val="centerGroup"/>
                    </m:oMathParaPr>
                    <m:oMath xmlns:m="http://schemas.openxmlformats.org/officeDocument/2006/math">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r>
                        <a:rPr lang="fr-FR" altLang="zh-CN" i="1" kern="100">
                          <a:latin typeface="Cambria Math" panose="02040503050406030204" pitchFamily="18" charset="0"/>
                          <a:ea typeface="宋体" panose="02010600030101010101" pitchFamily="2" charset="-122"/>
                          <a:cs typeface="Times New Roman" panose="02020603050405020304" pitchFamily="18" charset="0"/>
                        </a:rPr>
                        <m:t>=32.4+17.3</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+20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𝑐</m:t>
                              </m:r>
                            </m:sub>
                          </m:sSub>
                        </m:e>
                      </m:d>
                    </m:oMath>
                  </m:oMathPara>
                </a14:m>
                <a:endParaRPr lang="zh-CN" altLang="zh-CN" kern="100" dirty="0">
                  <a:latin typeface="等线" panose="02010600030101010101" pitchFamily="2" charset="-122"/>
                  <a:cs typeface="Times New Roman" panose="02020603050405020304" pitchFamily="18" charset="0"/>
                </a:endParaRPr>
              </a:p>
              <a:p>
                <a:pPr algn="just">
                  <a:spcAft>
                    <a:spcPts val="0"/>
                  </a:spcAft>
                </a:pPr>
                <a:r>
                  <a:rPr lang="en-US" altLang="zh-CN" kern="100" dirty="0">
                    <a:latin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a:p>
                <a:r>
                  <a:rPr lang="en-US" altLang="zh-CN" kern="100" dirty="0">
                    <a:latin typeface="宋体" panose="02010600030101010101" pitchFamily="2" charset="-122"/>
                    <a:cs typeface="Times New Roman" panose="02020603050405020304" pitchFamily="18" charset="0"/>
                    <a:sym typeface="宋体" panose="02010600030101010101" pitchFamily="2" charset="-122"/>
                  </a:rPr>
                  <a:t>⑥</a:t>
                </a:r>
                <a:r>
                  <a:rPr lang="en-US" altLang="zh-CN" b="1" kern="100" dirty="0">
                    <a:latin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在</a:t>
                </a:r>
                <a:r>
                  <a:rPr lang="en-GB" altLang="zh-CN" kern="100" dirty="0" err="1">
                    <a:latin typeface="宋体" panose="02010600030101010101" pitchFamily="2" charset="-122"/>
                    <a:cs typeface="Times New Roman" panose="02020603050405020304" pitchFamily="18" charset="0"/>
                  </a:rPr>
                  <a:t>InH</a:t>
                </a:r>
                <a:r>
                  <a:rPr lang="en-GB" altLang="zh-CN" kern="100" dirty="0">
                    <a:latin typeface="宋体" panose="02010600030101010101" pitchFamily="2" charset="-122"/>
                    <a:cs typeface="Times New Roman" panose="02020603050405020304" pitchFamily="18" charset="0"/>
                  </a:rPr>
                  <a:t>–NLOS</a:t>
                </a:r>
                <a:r>
                  <a:rPr lang="zh-CN" altLang="zh-CN" kern="100" dirty="0">
                    <a:latin typeface="等线" panose="02010600030101010101" pitchFamily="2" charset="-122"/>
                    <a:ea typeface="宋体" panose="02010600030101010101" pitchFamily="2" charset="-122"/>
                    <a:cs typeface="Times New Roman" panose="02020603050405020304" pitchFamily="18" charset="0"/>
                  </a:rPr>
                  <a:t>情景中参数范围为：</a:t>
                </a:r>
                <a:r>
                  <a:rPr lang="fr-FR" altLang="zh-CN" kern="100" dirty="0">
                    <a:latin typeface="宋体" panose="02010600030101010101" pitchFamily="2" charset="-122"/>
                    <a:cs typeface="Times New Roman" panose="02020603050405020304" pitchFamily="18" charset="0"/>
                  </a:rPr>
                  <a:t>1&lt;</a:t>
                </a:r>
                <a:r>
                  <a:rPr lang="fr-FR" altLang="zh-CN" i="1" kern="100" dirty="0">
                    <a:latin typeface="宋体" panose="02010600030101010101" pitchFamily="2" charset="-122"/>
                    <a:cs typeface="Times New Roman" panose="02020603050405020304" pitchFamily="18" charset="0"/>
                  </a:rPr>
                  <a:t>d</a:t>
                </a:r>
                <a:r>
                  <a:rPr lang="fr-FR" altLang="zh-CN" kern="100" baseline="-25000" dirty="0">
                    <a:latin typeface="宋体" panose="02010600030101010101" pitchFamily="2" charset="-122"/>
                    <a:cs typeface="Times New Roman" panose="02020603050405020304" pitchFamily="18" charset="0"/>
                  </a:rPr>
                  <a:t>3D</a:t>
                </a:r>
                <a:r>
                  <a:rPr lang="fr-FR" altLang="zh-CN" kern="100" dirty="0">
                    <a:latin typeface="宋体" panose="02010600030101010101" pitchFamily="2" charset="-122"/>
                    <a:cs typeface="Times New Roman" panose="02020603050405020304" pitchFamily="18" charset="0"/>
                  </a:rPr>
                  <a:t>&lt;86m</a:t>
                </a:r>
                <a:r>
                  <a:rPr lang="zh-CN" altLang="zh-CN" kern="100" dirty="0">
                    <a:latin typeface="等线" panose="02010600030101010101" pitchFamily="2" charset="-122"/>
                    <a:ea typeface="宋体" panose="02010600030101010101" pitchFamily="2" charset="-122"/>
                    <a:cs typeface="Times New Roman" panose="02020603050405020304" pitchFamily="18" charset="0"/>
                  </a:rPr>
                  <a:t>时路径损耗公式为：　</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r>
                  <a:rPr lang="zh-CN" altLang="zh-CN" kern="100" dirty="0">
                    <a:latin typeface="等线" panose="02010600030101010101" pitchFamily="2" charset="-122"/>
                    <a:ea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𝐼𝑛𝐻</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𝑁𝐿𝑂𝑆</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=38.3</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+17.3+24.9</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𝑐</m:t>
                              </m:r>
                            </m:sub>
                          </m:sSub>
                        </m:e>
                      </m:d>
                    </m:oMath>
                  </m:oMathPara>
                </a14:m>
                <a:endParaRPr lang="zh-CN" altLang="zh-CN" kern="100" dirty="0">
                  <a:latin typeface="等线" panose="02010600030101010101" pitchFamily="2" charset="-122"/>
                  <a:cs typeface="Times New Roman" panose="02020603050405020304" pitchFamily="18" charset="0"/>
                </a:endParaRPr>
              </a:p>
              <a:p>
                <a:pPr algn="ctr">
                  <a:spcAft>
                    <a:spcPts val="0"/>
                  </a:spcAft>
                </a:pPr>
                <a14:m>
                  <m:oMath xmlns:m="http://schemas.openxmlformats.org/officeDocument/2006/math">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𝑚𝑎𝑥</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𝐼𝑛𝐻</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𝑁𝐿𝑂𝑆</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𝐼𝑛𝐻</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𝐿𝑂𝑆</m:t>
                        </m:r>
                      </m:sub>
                    </m:sSub>
                  </m:oMath>
                </a14:m>
                <a:r>
                  <a:rPr lang="fr-FR" altLang="zh-CN" i="1" kern="100" dirty="0">
                    <a:latin typeface="宋体" panose="02010600030101010101" pitchFamily="2" charset="-122"/>
                    <a:cs typeface="Times New Roman" panose="02020603050405020304" pitchFamily="18" charset="0"/>
                  </a:rPr>
                  <a:t>)</a:t>
                </a:r>
              </a:p>
              <a:p>
                <a:pPr>
                  <a:spcAft>
                    <a:spcPts val="0"/>
                  </a:spcAft>
                </a:pPr>
                <a:r>
                  <a:rPr lang="zh-CN" altLang="en-US" kern="100" dirty="0">
                    <a:latin typeface="等线" panose="02010600030101010101" pitchFamily="2" charset="-122"/>
                    <a:ea typeface="宋体" panose="02010600030101010101" pitchFamily="2" charset="-122"/>
                    <a:cs typeface="Times New Roman" panose="02020603050405020304" pitchFamily="18" charset="0"/>
                  </a:rPr>
                  <a:t>由以上计算公式算得：</a:t>
                </a:r>
                <a:r>
                  <a:rPr lang="zh-CN" altLang="zh-CN" kern="100" dirty="0">
                    <a:latin typeface="等线" panose="02010600030101010101" pitchFamily="2" charset="-122"/>
                    <a:ea typeface="宋体" panose="02010600030101010101" pitchFamily="2" charset="-122"/>
                    <a:cs typeface="Times New Roman" panose="02020603050405020304" pitchFamily="18" charset="0"/>
                  </a:rPr>
                  <a:t>　</a:t>
                </a:r>
                <a:endParaRPr lang="fr-FR" altLang="zh-CN" i="1" kern="100" dirty="0">
                  <a:latin typeface="宋体"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D4E9A77B-B30C-48DC-942D-2310228CAB83}"/>
                  </a:ext>
                </a:extLst>
              </p:cNvPr>
              <p:cNvSpPr>
                <a:spLocks noRot="1" noChangeAspect="1" noMove="1" noResize="1" noEditPoints="1" noAdjustHandles="1" noChangeArrowheads="1" noChangeShapeType="1" noTextEdit="1"/>
              </p:cNvSpPr>
              <p:nvPr/>
            </p:nvSpPr>
            <p:spPr>
              <a:xfrm>
                <a:off x="1319768" y="1666522"/>
                <a:ext cx="9904071" cy="3416320"/>
              </a:xfrm>
              <a:prstGeom prst="rect">
                <a:avLst/>
              </a:prstGeom>
              <a:blipFill>
                <a:blip r:embed="rId5"/>
                <a:stretch>
                  <a:fillRect l="-492" t="-1426" b="-1783"/>
                </a:stretch>
              </a:blipFill>
            </p:spPr>
            <p:txBody>
              <a:bodyPr/>
              <a:lstStyle/>
              <a:p>
                <a:r>
                  <a:rPr lang="zh-CN" altLang="en-US">
                    <a:noFill/>
                  </a:rPr>
                  <a:t> </a:t>
                </a:r>
              </a:p>
            </p:txBody>
          </p:sp>
        </mc:Fallback>
      </mc:AlternateContent>
      <p:graphicFrame>
        <p:nvGraphicFramePr>
          <p:cNvPr id="12" name="表格 11">
            <a:extLst>
              <a:ext uri="{FF2B5EF4-FFF2-40B4-BE49-F238E27FC236}">
                <a16:creationId xmlns:a16="http://schemas.microsoft.com/office/drawing/2014/main" id="{6F9D7A66-E6FF-4E10-9DB3-C26A225F2761}"/>
              </a:ext>
            </a:extLst>
          </p:cNvPr>
          <p:cNvGraphicFramePr>
            <a:graphicFrameLocks noGrp="1"/>
          </p:cNvGraphicFramePr>
          <p:nvPr>
            <p:extLst>
              <p:ext uri="{D42A27DB-BD31-4B8C-83A1-F6EECF244321}">
                <p14:modId xmlns:p14="http://schemas.microsoft.com/office/powerpoint/2010/main" val="3474715520"/>
              </p:ext>
            </p:extLst>
          </p:nvPr>
        </p:nvGraphicFramePr>
        <p:xfrm>
          <a:off x="3492880" y="5072208"/>
          <a:ext cx="4985576" cy="1513199"/>
        </p:xfrm>
        <a:graphic>
          <a:graphicData uri="http://schemas.openxmlformats.org/drawingml/2006/table">
            <a:tbl>
              <a:tblPr firstRow="1" firstCol="1" bandRow="1">
                <a:tableStyleId>{5C22544A-7EE6-4342-B048-85BDC9FD1C3A}</a:tableStyleId>
              </a:tblPr>
              <a:tblGrid>
                <a:gridCol w="2492788">
                  <a:extLst>
                    <a:ext uri="{9D8B030D-6E8A-4147-A177-3AD203B41FA5}">
                      <a16:colId xmlns:a16="http://schemas.microsoft.com/office/drawing/2014/main" val="3689076984"/>
                    </a:ext>
                  </a:extLst>
                </a:gridCol>
                <a:gridCol w="2492788">
                  <a:extLst>
                    <a:ext uri="{9D8B030D-6E8A-4147-A177-3AD203B41FA5}">
                      <a16:colId xmlns:a16="http://schemas.microsoft.com/office/drawing/2014/main" val="1236220791"/>
                    </a:ext>
                  </a:extLst>
                </a:gridCol>
              </a:tblGrid>
              <a:tr h="500133">
                <a:tc>
                  <a:txBody>
                    <a:bodyPr/>
                    <a:lstStyle/>
                    <a:p>
                      <a:pPr algn="ctr">
                        <a:lnSpc>
                          <a:spcPct val="200000"/>
                        </a:lnSpc>
                        <a:spcAft>
                          <a:spcPts val="0"/>
                        </a:spcAft>
                      </a:pPr>
                      <a:r>
                        <a:rPr lang="zh-CN" sz="1800" kern="100" dirty="0">
                          <a:effectLst/>
                        </a:rPr>
                        <a:t>型号</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zh-CN" sz="1800" kern="100" dirty="0">
                          <a:effectLst/>
                        </a:rPr>
                        <a:t>最大覆盖范围</a:t>
                      </a:r>
                      <a:r>
                        <a:rPr lang="en-US" sz="1800" kern="100" dirty="0">
                          <a:effectLst/>
                        </a:rPr>
                        <a:t>(</a:t>
                      </a:r>
                      <a:r>
                        <a:rPr lang="zh-CN" sz="1800" kern="100" dirty="0">
                          <a:effectLst/>
                        </a:rPr>
                        <a:t>半径</a:t>
                      </a:r>
                      <a:r>
                        <a:rPr lang="en-US" sz="1800" kern="100" dirty="0">
                          <a:effectLst/>
                        </a:rPr>
                        <a:t>)</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327683"/>
                  </a:ext>
                </a:extLst>
              </a:tr>
              <a:tr h="506533">
                <a:tc>
                  <a:txBody>
                    <a:bodyPr/>
                    <a:lstStyle/>
                    <a:p>
                      <a:pPr algn="ctr">
                        <a:lnSpc>
                          <a:spcPct val="200000"/>
                        </a:lnSpc>
                        <a:spcAft>
                          <a:spcPts val="0"/>
                        </a:spcAft>
                      </a:pPr>
                      <a:r>
                        <a:rPr lang="zh-CN" sz="1800" kern="100" dirty="0">
                          <a:effectLst/>
                        </a:rPr>
                        <a:t>宏基站（</a:t>
                      </a:r>
                      <a:r>
                        <a:rPr lang="en-US" sz="1800" kern="100" dirty="0">
                          <a:effectLst/>
                        </a:rPr>
                        <a:t>NSA/SA</a:t>
                      </a:r>
                      <a:r>
                        <a:rPr lang="zh-CN" sz="1800" kern="100" dirty="0">
                          <a:effectLst/>
                        </a:rPr>
                        <a:t>）</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US" sz="1800" kern="100" dirty="0">
                          <a:effectLst/>
                        </a:rPr>
                        <a:t>150m</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5559477"/>
                  </a:ext>
                </a:extLst>
              </a:tr>
              <a:tr h="506533">
                <a:tc>
                  <a:txBody>
                    <a:bodyPr/>
                    <a:lstStyle/>
                    <a:p>
                      <a:pPr algn="ctr">
                        <a:lnSpc>
                          <a:spcPct val="200000"/>
                        </a:lnSpc>
                        <a:spcAft>
                          <a:spcPts val="0"/>
                        </a:spcAft>
                      </a:pPr>
                      <a:r>
                        <a:rPr lang="zh-CN" sz="1800" kern="100" dirty="0">
                          <a:effectLst/>
                        </a:rPr>
                        <a:t>微基站（</a:t>
                      </a:r>
                      <a:r>
                        <a:rPr lang="en-US" sz="1800" kern="100" dirty="0">
                          <a:effectLst/>
                        </a:rPr>
                        <a:t>NSA/SA</a:t>
                      </a:r>
                      <a:r>
                        <a:rPr lang="zh-CN" sz="1800" kern="100" dirty="0">
                          <a:effectLst/>
                        </a:rPr>
                        <a:t>）</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US" sz="1800" kern="100" dirty="0">
                          <a:effectLst/>
                        </a:rPr>
                        <a:t>50m</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0089094"/>
                  </a:ext>
                </a:extLst>
              </a:tr>
            </a:tbl>
          </a:graphicData>
        </a:graphic>
      </p:graphicFrame>
    </p:spTree>
    <p:extLst>
      <p:ext uri="{BB962C8B-B14F-4D97-AF65-F5344CB8AC3E}">
        <p14:creationId xmlns:p14="http://schemas.microsoft.com/office/powerpoint/2010/main" val="3194475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318110" y="272593"/>
            <a:ext cx="5335115"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3.1.2 </a:t>
            </a:r>
            <a:r>
              <a:rPr lang="zh-CN" altLang="en-US" sz="4000" b="1" dirty="0">
                <a:solidFill>
                  <a:srgbClr val="017D91"/>
                </a:solidFill>
                <a:latin typeface="幼圆" panose="02010509060101010101" pitchFamily="49" charset="-122"/>
                <a:ea typeface="幼圆" panose="02010509060101010101" pitchFamily="49" charset="-122"/>
              </a:rPr>
              <a:t>子目标函数定义</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覆盖率函数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2D3A285-8C64-4147-8E1E-D0BDC87A4CFD}"/>
                  </a:ext>
                </a:extLst>
              </p:cNvPr>
              <p:cNvSpPr/>
              <p:nvPr/>
            </p:nvSpPr>
            <p:spPr>
              <a:xfrm>
                <a:off x="1628283" y="1253076"/>
                <a:ext cx="5738872" cy="5696944"/>
              </a:xfrm>
              <a:prstGeom prst="rect">
                <a:avLst/>
              </a:prstGeom>
            </p:spPr>
            <p:txBody>
              <a:bodyPr wrap="square">
                <a:spAutoFit/>
              </a:bodyPr>
              <a:lstStyle/>
              <a:p>
                <a:pPr indent="266700" algn="just">
                  <a:spcAft>
                    <a:spcPts val="0"/>
                  </a:spcAft>
                </a:pPr>
                <a14:m>
                  <m:oMath xmlns:m="http://schemas.openxmlformats.org/officeDocument/2006/math">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表示种群中第</a:t>
                </a:r>
                <a:r>
                  <a:rPr lang="en-US" altLang="zh-CN" kern="100" dirty="0" err="1">
                    <a:latin typeface="等线" panose="02010600030101010101" pitchFamily="2" charset="-122"/>
                    <a:ea typeface="宋体" panose="02010600030101010101" pitchFamily="2" charset="-122"/>
                    <a:cs typeface="Times New Roman" panose="02020603050405020304" pitchFamily="18" charset="0"/>
                  </a:rPr>
                  <a:t>i</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个个体的第</a:t>
                </a:r>
                <a:r>
                  <a:rPr lang="en-US" altLang="zh-CN" kern="100" dirty="0">
                    <a:latin typeface="等线" panose="02010600030101010101" pitchFamily="2" charset="-122"/>
                    <a:ea typeface="宋体" panose="02010600030101010101" pitchFamily="2" charset="-122"/>
                    <a:cs typeface="Times New Roman" panose="02020603050405020304" pitchFamily="18" charset="0"/>
                  </a:rPr>
                  <a:t>j</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个基站；综合考虑了人口密度和传输损耗后我们提出了覆盖函数和覆盖适应度函数；覆盖函数定义为在任意基站覆盖范围内的测试点数总和占所有测试点数的百分比，数学描述如下：</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spcAft>
                    <a:spcPts val="0"/>
                  </a:spcAft>
                </a:pPr>
                <a:endParaRPr lang="zh-CN" altLang="zh-CN" kern="100" dirty="0">
                  <a:latin typeface="等线" panose="02010600030101010101" pitchFamily="2" charset="-122"/>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p>
                          </m:sSup>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fr-FR"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e>
                          </m:nary>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fr-FR"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𝑣</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e>
                          </m:nary>
                        </m:num>
                        <m:den>
                          <m:r>
                            <m:rPr>
                              <m:sty m:val="p"/>
                            </m:rPr>
                            <a:rPr lang="en-US" altLang="zh-CN" i="1" kern="100">
                              <a:latin typeface="Cambria Math" panose="02040503050406030204" pitchFamily="18" charset="0"/>
                              <a:ea typeface="宋体" panose="02010600030101010101" pitchFamily="2" charset="-122"/>
                              <a:cs typeface="Times New Roman" panose="02020603050405020304" pitchFamily="18" charset="0"/>
                            </a:rPr>
                            <m:t>s</m:t>
                          </m:r>
                        </m:den>
                      </m:f>
                    </m:oMath>
                  </m:oMathPara>
                </a14:m>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其中</a:t>
                </a:r>
                <a:r>
                  <a:rPr lang="en-US" altLang="zh-CN" kern="100" dirty="0">
                    <a:latin typeface="等线" panose="02010600030101010101" pitchFamily="2" charset="-122"/>
                    <a:ea typeface="宋体" panose="02010600030101010101" pitchFamily="2" charset="-122"/>
                    <a:cs typeface="Times New Roman" panose="02020603050405020304" pitchFamily="18" charset="0"/>
                  </a:rPr>
                  <a:t>n</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为微基站数量，</a:t>
                </a:r>
                <a:r>
                  <a:rPr lang="en-US" altLang="zh-CN" kern="100" dirty="0">
                    <a:latin typeface="等线" panose="02010600030101010101" pitchFamily="2" charset="-122"/>
                    <a:ea typeface="宋体" panose="02010600030101010101" pitchFamily="2" charset="-122"/>
                    <a:cs typeface="Times New Roman" panose="02020603050405020304" pitchFamily="18" charset="0"/>
                  </a:rPr>
                  <a:t>m</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为宏基站数量，观测点数为</a:t>
                </a:r>
                <a:r>
                  <a:rPr lang="en-US" altLang="zh-CN" kern="100" dirty="0">
                    <a:latin typeface="等线" panose="02010600030101010101" pitchFamily="2" charset="-122"/>
                    <a:ea typeface="宋体" panose="02010600030101010101" pitchFamily="2" charset="-122"/>
                    <a:cs typeface="Times New Roman" panose="02020603050405020304" pitchFamily="18" charset="0"/>
                  </a:rPr>
                  <a:t>s</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设</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latin typeface="宋体" panose="02010600030101010101" pitchFamily="2" charset="-122"/>
                    <a:cs typeface="Times New Roman" panose="02020603050405020304" pitchFamily="18" charset="0"/>
                  </a:rPr>
                  <a:t>,</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为观测点</a:t>
                </a:r>
                <a:r>
                  <a:rPr lang="en-US" altLang="zh-CN" kern="100" dirty="0" err="1">
                    <a:latin typeface="等线" panose="02010600030101010101" pitchFamily="2" charset="-122"/>
                    <a:ea typeface="宋体" panose="02010600030101010101" pitchFamily="2" charset="-122"/>
                    <a:cs typeface="Times New Roman" panose="02020603050405020304" pitchFamily="18" charset="0"/>
                  </a:rPr>
                  <a:t>i</a:t>
                </a:r>
                <a:r>
                  <a:rPr lang="zh-CN" altLang="zh-CN" kern="100" dirty="0">
                    <a:latin typeface="等线" panose="02010600030101010101" pitchFamily="2" charset="-122"/>
                    <a:ea typeface="宋体" panose="02010600030101010101" pitchFamily="2" charset="-122"/>
                    <a:cs typeface="Times New Roman" panose="02020603050405020304" pitchFamily="18" charset="0"/>
                  </a:rPr>
                  <a:t>到微基站</a:t>
                </a:r>
                <a:r>
                  <a:rPr lang="en-US" altLang="zh-CN" kern="100" dirty="0">
                    <a:latin typeface="等线" panose="02010600030101010101" pitchFamily="2" charset="-122"/>
                    <a:ea typeface="宋体" panose="02010600030101010101" pitchFamily="2" charset="-122"/>
                    <a:cs typeface="Times New Roman" panose="02020603050405020304" pitchFamily="18" charset="0"/>
                  </a:rPr>
                  <a:t>j</a:t>
                </a:r>
                <a:r>
                  <a:rPr lang="zh-CN" altLang="zh-CN" kern="100" dirty="0">
                    <a:latin typeface="等线" panose="02010600030101010101" pitchFamily="2" charset="-122"/>
                    <a:ea typeface="宋体" panose="02010600030101010101" pitchFamily="2" charset="-122"/>
                    <a:cs typeface="Times New Roman" panose="02020603050405020304" pitchFamily="18" charset="0"/>
                  </a:rPr>
                  <a:t>的距离，</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为微基站最大覆盖范围。 </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latin typeface="宋体" panose="02010600030101010101" pitchFamily="2" charset="-122"/>
                    <a:cs typeface="Times New Roman" panose="02020603050405020304" pitchFamily="18" charset="0"/>
                  </a:rPr>
                  <a:t>,</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为观测点</a:t>
                </a:r>
                <a:r>
                  <a:rPr lang="en-US" altLang="zh-CN" i="1" kern="100"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到宏基站</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j</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的距离，</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为宏基站最大覆盖范围。</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spcAft>
                    <a:spcPts val="0"/>
                  </a:spcAft>
                </a:pPr>
                <a:endParaRPr lang="zh-CN" altLang="zh-CN" kern="100" dirty="0">
                  <a:latin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kern="100">
                                  <a:latin typeface="Cambria Math" panose="02040503050406030204" pitchFamily="18" charset="0"/>
                                  <a:ea typeface="宋体" panose="02010600030101010101" pitchFamily="2" charset="-122"/>
                                  <a:cs typeface="Times New Roman" panose="02020603050405020304" pitchFamily="18" charset="0"/>
                                </a:rPr>
                                <m:t>0 ,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𝑜𝑡h𝑒𝑟</m:t>
                              </m:r>
                            </m:e>
                            <m:e>
                              <m:r>
                                <a:rPr lang="en-US" altLang="zh-CN" i="1" kern="100">
                                  <a:latin typeface="Cambria Math" panose="02040503050406030204" pitchFamily="18" charset="0"/>
                                  <a:ea typeface="宋体" panose="02010600030101010101" pitchFamily="2" charset="-122"/>
                                  <a:cs typeface="Times New Roman" panose="02020603050405020304" pitchFamily="18" charset="0"/>
                                </a:rPr>
                                <m:t>1 ,   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min</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eqArr>
                        </m:e>
                      </m:d>
                    </m:oMath>
                  </m:oMathPara>
                </a14:m>
                <a:endParaRPr lang="zh-CN" altLang="zh-CN" kern="100" dirty="0">
                  <a:latin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𝑣</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kern="100">
                                  <a:latin typeface="Cambria Math" panose="02040503050406030204" pitchFamily="18" charset="0"/>
                                  <a:ea typeface="宋体" panose="02010600030101010101" pitchFamily="2" charset="-122"/>
                                  <a:cs typeface="Times New Roman" panose="02020603050405020304" pitchFamily="18" charset="0"/>
                                </a:rPr>
                                <m:t>0 ,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𝑜𝑡h𝑒𝑟</m:t>
                              </m:r>
                            </m:e>
                            <m:e>
                              <m:r>
                                <a:rPr lang="en-US" altLang="zh-CN" i="1" kern="100">
                                  <a:latin typeface="Cambria Math" panose="02040503050406030204" pitchFamily="18" charset="0"/>
                                  <a:ea typeface="宋体" panose="02010600030101010101" pitchFamily="2" charset="-122"/>
                                  <a:cs typeface="Times New Roman" panose="02020603050405020304" pitchFamily="18" charset="0"/>
                                </a:rPr>
                                <m:t>1 ,   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min</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eqArr>
                        </m:e>
                      </m:d>
                    </m:oMath>
                  </m:oMathPara>
                </a14:m>
                <a:endParaRPr lang="zh-CN" altLang="zh-CN" kern="100" dirty="0">
                  <a:latin typeface="等线" panose="02010600030101010101" pitchFamily="2" charset="-122"/>
                  <a:cs typeface="Times New Roman" panose="02020603050405020304" pitchFamily="18" charset="0"/>
                </a:endParaRPr>
              </a:p>
              <a:p>
                <a:pPr algn="just">
                  <a:spcAft>
                    <a:spcPts val="600"/>
                  </a:spcAft>
                </a:pPr>
                <a:endParaRPr lang="zh-CN" altLang="zh-CN" kern="100" dirty="0">
                  <a:latin typeface="等线" panose="02010600030101010101" pitchFamily="2"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72D3A285-8C64-4147-8E1E-D0BDC87A4CFD}"/>
                  </a:ext>
                </a:extLst>
              </p:cNvPr>
              <p:cNvSpPr>
                <a:spLocks noRot="1" noChangeAspect="1" noMove="1" noResize="1" noEditPoints="1" noAdjustHandles="1" noChangeArrowheads="1" noChangeShapeType="1" noTextEdit="1"/>
              </p:cNvSpPr>
              <p:nvPr/>
            </p:nvSpPr>
            <p:spPr>
              <a:xfrm>
                <a:off x="1628283" y="1253076"/>
                <a:ext cx="5738872" cy="5696944"/>
              </a:xfrm>
              <a:prstGeom prst="rect">
                <a:avLst/>
              </a:prstGeom>
              <a:blipFill>
                <a:blip r:embed="rId5"/>
                <a:stretch>
                  <a:fillRect l="-849" t="-107" r="-477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EC91BCA-6676-4C51-8C03-71A374BD5467}"/>
              </a:ext>
            </a:extLst>
          </p:cNvPr>
          <p:cNvPicPr>
            <a:picLocks noChangeAspect="1"/>
          </p:cNvPicPr>
          <p:nvPr/>
        </p:nvPicPr>
        <p:blipFill rotWithShape="1">
          <a:blip r:embed="rId6">
            <a:extLst>
              <a:ext uri="{28A0092B-C50C-407E-A947-70E740481C1C}">
                <a14:useLocalDpi xmlns:a14="http://schemas.microsoft.com/office/drawing/2010/main" val="0"/>
              </a:ext>
            </a:extLst>
          </a:blip>
          <a:srcRect l="2701" t="2101" r="3541" b="3935"/>
          <a:stretch/>
        </p:blipFill>
        <p:spPr>
          <a:xfrm>
            <a:off x="7681196" y="1764209"/>
            <a:ext cx="4295557" cy="4260273"/>
          </a:xfrm>
          <a:prstGeom prst="rect">
            <a:avLst/>
          </a:prstGeom>
        </p:spPr>
      </p:pic>
    </p:spTree>
    <p:extLst>
      <p:ext uri="{BB962C8B-B14F-4D97-AF65-F5344CB8AC3E}">
        <p14:creationId xmlns:p14="http://schemas.microsoft.com/office/powerpoint/2010/main" val="2985855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832676" y="272593"/>
            <a:ext cx="4305987"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3.1.3 </a:t>
            </a:r>
            <a:r>
              <a:rPr lang="zh-CN" altLang="en-US" sz="4000" b="1" dirty="0">
                <a:solidFill>
                  <a:srgbClr val="017D91"/>
                </a:solidFill>
                <a:latin typeface="幼圆" panose="02010509060101010101" pitchFamily="49" charset="-122"/>
                <a:ea typeface="幼圆" panose="02010509060101010101" pitchFamily="49" charset="-122"/>
              </a:rPr>
              <a:t>总函数定义</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总目标函数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F395E33-70AB-495B-9197-D70F5A7F10CF}"/>
                  </a:ext>
                </a:extLst>
              </p:cNvPr>
              <p:cNvSpPr/>
              <p:nvPr/>
            </p:nvSpPr>
            <p:spPr>
              <a:xfrm>
                <a:off x="1334947" y="2625987"/>
                <a:ext cx="9522106" cy="2276777"/>
              </a:xfrm>
              <a:prstGeom prst="rect">
                <a:avLst/>
              </a:prstGeom>
            </p:spPr>
            <p:txBody>
              <a:bodyPr wrap="square">
                <a:spAutoFit/>
              </a:bodyPr>
              <a:lstStyle/>
              <a:p>
                <a:pPr algn="just">
                  <a:lnSpc>
                    <a:spcPct val="150000"/>
                  </a:lnSpc>
                  <a:spcAft>
                    <a:spcPts val="0"/>
                  </a:spcAft>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建立在以上</a:t>
                </a:r>
                <a:r>
                  <a:rPr lang="en-US" altLang="zh-CN" kern="100" dirty="0">
                    <a:latin typeface="等线" panose="02010600030101010101" pitchFamily="2" charset="-122"/>
                    <a:ea typeface="宋体" panose="02010600030101010101" pitchFamily="2" charset="-122"/>
                    <a:cs typeface="Times New Roman" panose="02020603050405020304" pitchFamily="18" charset="0"/>
                  </a:rPr>
                  <a:t>5</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个假设之上，我们期望在成本尽量小的情况下覆盖率尽可能大且容量尽量充足。这里设成本函数为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，成本适应函数为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，覆盖函数为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，覆盖适应度函数为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。则该问题可描述为如下的数学模型：</a:t>
                </a:r>
                <a:endParaRPr lang="zh-CN" altLang="zh-CN" kern="100" dirty="0">
                  <a:latin typeface="等线" panose="02010600030101010101" pitchFamily="2" charset="-122"/>
                  <a:cs typeface="Times New Roman" panose="02020603050405020304" pitchFamily="18" charset="0"/>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min</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i="1" kern="100">
                          <a:latin typeface="Cambria Math" panose="02040503050406030204" pitchFamily="18" charset="0"/>
                          <a:ea typeface="宋体" panose="02010600030101010101" pitchFamily="2" charset="-122"/>
                          <a:cs typeface="Times New Roman" panose="02020603050405020304" pitchFamily="18" charset="0"/>
                        </a:rPr>
                        <m:t>α</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i="1" kern="100">
                          <a:latin typeface="Cambria Math" panose="02040503050406030204" pitchFamily="18" charset="0"/>
                          <a:ea typeface="宋体" panose="02010600030101010101" pitchFamily="2" charset="-122"/>
                          <a:cs typeface="Times New Roman" panose="02020603050405020304" pitchFamily="18" charset="0"/>
                        </a:rPr>
                        <m:t>α</m:t>
                      </m:r>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oMath>
                  </m:oMathPara>
                </a14:m>
                <a:endParaRPr lang="zh-CN" altLang="zh-CN" kern="100" dirty="0">
                  <a:latin typeface="等线" panose="02010600030101010101" pitchFamily="2" charset="-122"/>
                  <a:cs typeface="Times New Roman" panose="02020603050405020304" pitchFamily="18" charset="0"/>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s</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r>
                        <a:rPr lang="en-US" altLang="zh-CN" kern="100">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en-US" altLang="zh-CN" kern="100" dirty="0">
                  <a:latin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1F395E33-70AB-495B-9197-D70F5A7F10CF}"/>
                  </a:ext>
                </a:extLst>
              </p:cNvPr>
              <p:cNvSpPr>
                <a:spLocks noRot="1" noChangeAspect="1" noMove="1" noResize="1" noEditPoints="1" noAdjustHandles="1" noChangeArrowheads="1" noChangeShapeType="1" noTextEdit="1"/>
              </p:cNvSpPr>
              <p:nvPr/>
            </p:nvSpPr>
            <p:spPr>
              <a:xfrm>
                <a:off x="1334947" y="2625987"/>
                <a:ext cx="9522106" cy="2276777"/>
              </a:xfrm>
              <a:prstGeom prst="rect">
                <a:avLst/>
              </a:prstGeom>
              <a:blipFill>
                <a:blip r:embed="rId5"/>
                <a:stretch>
                  <a:fillRect l="-576" r="-5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9147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348038" y="272593"/>
            <a:ext cx="3275257"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3.2 </a:t>
            </a:r>
            <a:r>
              <a:rPr lang="zh-CN" altLang="en-US" sz="4000" b="1" dirty="0">
                <a:solidFill>
                  <a:srgbClr val="017D91"/>
                </a:solidFill>
                <a:latin typeface="幼圆" panose="02010509060101010101" pitchFamily="49" charset="-122"/>
                <a:ea typeface="幼圆" panose="02010509060101010101" pitchFamily="49" charset="-122"/>
              </a:rPr>
              <a:t>算法实现</a:t>
            </a:r>
          </a:p>
        </p:txBody>
      </p:sp>
      <p:sp>
        <p:nvSpPr>
          <p:cNvPr id="43" name="圆角矩形 7">
            <a:extLst>
              <a:ext uri="{FF2B5EF4-FFF2-40B4-BE49-F238E27FC236}">
                <a16:creationId xmlns:a16="http://schemas.microsoft.com/office/drawing/2014/main" id="{9A1E0361-CCD5-4BC4-9582-B22B217F4201}"/>
              </a:ext>
            </a:extLst>
          </p:cNvPr>
          <p:cNvSpPr/>
          <p:nvPr/>
        </p:nvSpPr>
        <p:spPr>
          <a:xfrm>
            <a:off x="3824239" y="1091605"/>
            <a:ext cx="4433088" cy="480323"/>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遗传算法</a:t>
            </a:r>
          </a:p>
        </p:txBody>
      </p:sp>
      <p:sp>
        <p:nvSpPr>
          <p:cNvPr id="12" name="矩形 11">
            <a:extLst>
              <a:ext uri="{FF2B5EF4-FFF2-40B4-BE49-F238E27FC236}">
                <a16:creationId xmlns:a16="http://schemas.microsoft.com/office/drawing/2014/main" id="{1F965C5A-EB62-472B-869C-63D425BFFFFF}"/>
              </a:ext>
            </a:extLst>
          </p:cNvPr>
          <p:cNvSpPr/>
          <p:nvPr/>
        </p:nvSpPr>
        <p:spPr>
          <a:xfrm>
            <a:off x="7618" y="1712168"/>
            <a:ext cx="12184381" cy="5145831"/>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DA7BA6C-1028-4317-98D2-E8A4727630BB}"/>
              </a:ext>
            </a:extLst>
          </p:cNvPr>
          <p:cNvSpPr/>
          <p:nvPr/>
        </p:nvSpPr>
        <p:spPr>
          <a:xfrm>
            <a:off x="319081" y="1876426"/>
            <a:ext cx="11553837" cy="4708981"/>
          </a:xfrm>
          <a:prstGeom prst="rect">
            <a:avLst/>
          </a:prstGeom>
        </p:spPr>
        <p:txBody>
          <a:bodyPr wrap="square">
            <a:spAutoFit/>
          </a:bodyPr>
          <a:lstStyle/>
          <a:p>
            <a:pPr indent="266700" algn="just">
              <a:spcAft>
                <a:spcPts val="0"/>
              </a:spcAft>
            </a:pP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    </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遗传算法是一种基于自然选择原理和自然遗传机制的搜索</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寻优</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算法，他是模拟自然界中的生物进化机制，在人工系统中实现特定目标的优化。遗传算法的本质是通过群体搜索技术，根据适者生存的原则逐代优化，最终得到最优解或准最优解。它必须做出以下操作：初始群体的产生、求每一个体的适应度、根据适者生存的原则选择有两个体、选出优良个体两两配对，通过随机交叉其染色体的基因并随机变异某些染色体的基因生成下一代群体，按此方法使群体逐代优化，直到满足进化终止条件。其实现方法如下：</a:t>
            </a:r>
            <a:endPar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endParaRPr>
          </a:p>
          <a:p>
            <a:pPr indent="266700" algn="just">
              <a:spcAft>
                <a:spcPts val="0"/>
              </a:spcAft>
            </a:pPr>
            <a:endParaRPr lang="zh-CN" altLang="zh-CN" sz="2000" kern="100" dirty="0">
              <a:solidFill>
                <a:schemeClr val="bg1"/>
              </a:solidFill>
              <a:latin typeface="等线" panose="02010600030101010101" pitchFamily="2" charset="-122"/>
              <a:cs typeface="Times New Roman" panose="02020603050405020304" pitchFamily="18" charset="0"/>
            </a:endParaRPr>
          </a:p>
          <a:p>
            <a:pPr indent="266700" algn="just">
              <a:spcAft>
                <a:spcPts val="0"/>
              </a:spcAft>
            </a:pPr>
            <a:r>
              <a:rPr lang="fr-FR" altLang="zh-CN" sz="2000" kern="100" dirty="0">
                <a:solidFill>
                  <a:schemeClr val="bg1"/>
                </a:solidFill>
                <a:latin typeface="宋体" panose="02010600030101010101" pitchFamily="2" charset="-122"/>
                <a:cs typeface="Times New Roman" panose="02020603050405020304" pitchFamily="18" charset="0"/>
                <a:sym typeface="宋体" panose="02010600030101010101" pitchFamily="2" charset="-122"/>
              </a:rPr>
              <a:t>①</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根据具体问题确定可行解域，确定一种编码方法，能用数值串或者字符串表示可行解域的每一解。</a:t>
            </a:r>
            <a:endParaRPr lang="zh-CN" altLang="zh-CN" sz="2000" kern="100" dirty="0">
              <a:solidFill>
                <a:schemeClr val="bg1"/>
              </a:solidFill>
              <a:latin typeface="等线" panose="02010600030101010101" pitchFamily="2" charset="-122"/>
              <a:cs typeface="Times New Roman" panose="02020603050405020304" pitchFamily="18" charset="0"/>
            </a:endParaRPr>
          </a:p>
          <a:p>
            <a:pPr indent="266700" algn="just">
              <a:spcAft>
                <a:spcPts val="0"/>
              </a:spcAft>
            </a:pPr>
            <a:r>
              <a:rPr lang="fr-FR" altLang="zh-CN" sz="2000" kern="100" dirty="0">
                <a:solidFill>
                  <a:schemeClr val="bg1"/>
                </a:solidFill>
                <a:latin typeface="宋体" panose="02010600030101010101" pitchFamily="2" charset="-122"/>
                <a:cs typeface="Times New Roman" panose="02020603050405020304" pitchFamily="18" charset="0"/>
                <a:sym typeface="宋体" panose="02010600030101010101" pitchFamily="2" charset="-122"/>
              </a:rPr>
              <a:t>②</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对每一解应有一个度量好坏的依据，它用一函数表示，叫做适应度函数，一般有目标函数构成。</a:t>
            </a:r>
            <a:endParaRPr lang="zh-CN" altLang="zh-CN" sz="2000" kern="100" dirty="0">
              <a:solidFill>
                <a:schemeClr val="bg1"/>
              </a:solidFill>
              <a:latin typeface="等线" panose="02010600030101010101" pitchFamily="2" charset="-122"/>
              <a:cs typeface="Times New Roman" panose="02020603050405020304" pitchFamily="18" charset="0"/>
            </a:endParaRPr>
          </a:p>
          <a:p>
            <a:pPr indent="266700" algn="just">
              <a:spcAft>
                <a:spcPts val="0"/>
              </a:spcAft>
            </a:pPr>
            <a:r>
              <a:rPr lang="fr-FR" altLang="zh-CN" sz="2000" kern="100" dirty="0">
                <a:solidFill>
                  <a:schemeClr val="bg1"/>
                </a:solidFill>
                <a:latin typeface="宋体" panose="02010600030101010101" pitchFamily="2" charset="-122"/>
                <a:cs typeface="Times New Roman" panose="02020603050405020304" pitchFamily="18" charset="0"/>
                <a:sym typeface="宋体" panose="02010600030101010101" pitchFamily="2" charset="-122"/>
              </a:rPr>
              <a:t>③</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确定进化参数群体规模</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M</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，交叉概率</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p</a:t>
            </a:r>
            <a:r>
              <a:rPr lang="en-US" altLang="zh-CN" sz="2000" kern="100" baseline="-25000" dirty="0">
                <a:solidFill>
                  <a:schemeClr val="bg1"/>
                </a:solidFill>
                <a:latin typeface="等线" panose="02010600030101010101" pitchFamily="2" charset="-122"/>
                <a:ea typeface="宋体" panose="02010600030101010101" pitchFamily="2" charset="-122"/>
                <a:cs typeface="Times New Roman" panose="02020603050405020304" pitchFamily="18" charset="0"/>
              </a:rPr>
              <a:t>c</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、变异概率</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p</a:t>
            </a:r>
            <a:r>
              <a:rPr lang="en-US" altLang="zh-CN" sz="2000" kern="100" baseline="-25000" dirty="0">
                <a:solidFill>
                  <a:schemeClr val="bg1"/>
                </a:solidFill>
                <a:latin typeface="等线" panose="02010600030101010101" pitchFamily="2" charset="-122"/>
                <a:ea typeface="宋体" panose="02010600030101010101" pitchFamily="2" charset="-122"/>
                <a:cs typeface="Times New Roman" panose="02020603050405020304" pitchFamily="18" charset="0"/>
              </a:rPr>
              <a:t>m</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，进化终止条件。</a:t>
            </a:r>
            <a:endPar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endParaRPr>
          </a:p>
          <a:p>
            <a:pPr indent="266700" algn="just">
              <a:spcAft>
                <a:spcPts val="0"/>
              </a:spcAft>
            </a:pPr>
            <a:endParaRPr lang="zh-CN" altLang="zh-CN" sz="2000" kern="100" dirty="0">
              <a:solidFill>
                <a:schemeClr val="bg1"/>
              </a:solidFill>
              <a:latin typeface="等线" panose="02010600030101010101" pitchFamily="2" charset="-122"/>
              <a:cs typeface="Times New Roman" panose="02020603050405020304" pitchFamily="18" charset="0"/>
            </a:endParaRPr>
          </a:p>
          <a:p>
            <a:r>
              <a:rPr lang="en-US" altLang="zh-CN" sz="2000" dirty="0">
                <a:solidFill>
                  <a:schemeClr val="bg1"/>
                </a:solidFill>
                <a:ea typeface="宋体" panose="02010600030101010101" pitchFamily="2" charset="-122"/>
                <a:cs typeface="Times New Roman" panose="02020603050405020304" pitchFamily="18" charset="0"/>
              </a:rPr>
              <a:t>       </a:t>
            </a:r>
            <a:r>
              <a:rPr lang="zh-CN" altLang="zh-CN" sz="2000" dirty="0">
                <a:solidFill>
                  <a:schemeClr val="bg1"/>
                </a:solidFill>
                <a:ea typeface="宋体" panose="02010600030101010101" pitchFamily="2" charset="-122"/>
                <a:cs typeface="Times New Roman" panose="02020603050405020304" pitchFamily="18" charset="0"/>
              </a:rPr>
              <a:t>为便于计算，一般来说，每一代群体的个体数目都取相等。群体规模越大，越容易找到最优解，但由于收到计算机运算能力的限制，群体规模越大，计算所需要的时间也相应地增加。进化终止条件指的是当进化到什么时候结束，他可以设定到某一代进化结束，也可以根据找出近似最优解是否满足进度要求来确定。表</a:t>
            </a:r>
            <a:r>
              <a:rPr lang="en-US" altLang="zh-CN" sz="2000" dirty="0">
                <a:solidFill>
                  <a:schemeClr val="bg1"/>
                </a:solidFill>
                <a:ea typeface="宋体" panose="02010600030101010101" pitchFamily="2" charset="-122"/>
                <a:cs typeface="Times New Roman" panose="02020603050405020304" pitchFamily="18" charset="0"/>
              </a:rPr>
              <a:t>5</a:t>
            </a:r>
            <a:r>
              <a:rPr lang="zh-CN" altLang="zh-CN" sz="2000" dirty="0">
                <a:solidFill>
                  <a:schemeClr val="bg1"/>
                </a:solidFill>
                <a:ea typeface="宋体" panose="02010600030101010101" pitchFamily="2" charset="-122"/>
                <a:cs typeface="Times New Roman" panose="02020603050405020304" pitchFamily="18" charset="0"/>
              </a:rPr>
              <a:t>列出了生物遗传概念在遗传算法中的对应关系。</a:t>
            </a:r>
            <a:endParaRPr lang="zh-CN" altLang="en-US" sz="2000" dirty="0">
              <a:solidFill>
                <a:schemeClr val="bg1"/>
              </a:solidFill>
            </a:endParaRPr>
          </a:p>
        </p:txBody>
      </p:sp>
    </p:spTree>
    <p:extLst>
      <p:ext uri="{BB962C8B-B14F-4D97-AF65-F5344CB8AC3E}">
        <p14:creationId xmlns:p14="http://schemas.microsoft.com/office/powerpoint/2010/main" val="2240592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6889" t="53812" r="15389" b="29905"/>
          <a:stretch>
            <a:fillRect/>
          </a:stretch>
        </p:blipFill>
        <p:spPr>
          <a:xfrm rot="5400000">
            <a:off x="-1849410" y="1849410"/>
            <a:ext cx="7485017" cy="3786197"/>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6200000" flipH="1" flipV="1">
            <a:off x="7179466" y="1870405"/>
            <a:ext cx="6882938" cy="3142129"/>
          </a:xfrm>
          <a:prstGeom prst="rect">
            <a:avLst/>
          </a:prstGeom>
        </p:spPr>
      </p:pic>
      <p:sp>
        <p:nvSpPr>
          <p:cNvPr id="5" name="文本框 4"/>
          <p:cNvSpPr txBox="1"/>
          <p:nvPr/>
        </p:nvSpPr>
        <p:spPr>
          <a:xfrm>
            <a:off x="883644" y="876981"/>
            <a:ext cx="1107996" cy="2769348"/>
          </a:xfrm>
          <a:prstGeom prst="rect">
            <a:avLst/>
          </a:prstGeom>
          <a:noFill/>
        </p:spPr>
        <p:txBody>
          <a:bodyPr vert="eaVert" wrap="none" rtlCol="0">
            <a:spAutoFit/>
          </a:bodyPr>
          <a:lstStyle/>
          <a:p>
            <a:pPr algn="dist"/>
            <a:r>
              <a:rPr lang="zh-CN" altLang="en-US" sz="6000" dirty="0">
                <a:solidFill>
                  <a:srgbClr val="FFFFFF"/>
                </a:solidFill>
                <a:latin typeface="微软雅黑" panose="020B0503020204020204" pitchFamily="34" charset="-122"/>
                <a:ea typeface="微软雅黑" panose="020B0503020204020204" pitchFamily="34" charset="-122"/>
              </a:rPr>
              <a:t>目     录</a:t>
            </a:r>
          </a:p>
        </p:txBody>
      </p:sp>
      <p:sp>
        <p:nvSpPr>
          <p:cNvPr id="6" name="文本框 5"/>
          <p:cNvSpPr txBox="1"/>
          <p:nvPr/>
        </p:nvSpPr>
        <p:spPr>
          <a:xfrm>
            <a:off x="153765" y="921064"/>
            <a:ext cx="800219" cy="2681183"/>
          </a:xfrm>
          <a:prstGeom prst="rect">
            <a:avLst/>
          </a:prstGeom>
          <a:noFill/>
        </p:spPr>
        <p:txBody>
          <a:bodyPr vert="eaVert" wrap="none" rtlCol="0">
            <a:spAutoFit/>
          </a:bodyPr>
          <a:lstStyle/>
          <a:p>
            <a:pPr algn="dist"/>
            <a:r>
              <a:rPr lang="en-US" altLang="zh-CN" sz="4000" dirty="0">
                <a:solidFill>
                  <a:srgbClr val="FFFFFF"/>
                </a:solidFill>
                <a:latin typeface="华文细黑" panose="02010600040101010101" pitchFamily="2" charset="-122"/>
                <a:ea typeface="华文细黑" panose="02010600040101010101" pitchFamily="2" charset="-122"/>
              </a:rPr>
              <a:t>CONTENTS</a:t>
            </a:r>
            <a:endParaRPr lang="zh-CN" altLang="en-US" sz="4000" dirty="0">
              <a:solidFill>
                <a:srgbClr val="FFFFFF"/>
              </a:solidFill>
              <a:latin typeface="华文细黑" panose="02010600040101010101" pitchFamily="2" charset="-122"/>
              <a:ea typeface="华文细黑" panose="02010600040101010101" pitchFamily="2" charset="-122"/>
            </a:endParaRPr>
          </a:p>
        </p:txBody>
      </p:sp>
      <p:grpSp>
        <p:nvGrpSpPr>
          <p:cNvPr id="8" name="组合 7"/>
          <p:cNvGrpSpPr/>
          <p:nvPr/>
        </p:nvGrpSpPr>
        <p:grpSpPr>
          <a:xfrm>
            <a:off x="4333175" y="1273956"/>
            <a:ext cx="748147" cy="748148"/>
            <a:chOff x="7531331" y="1259522"/>
            <a:chExt cx="748147" cy="748148"/>
          </a:xfrm>
        </p:grpSpPr>
        <p:sp>
          <p:nvSpPr>
            <p:cNvPr id="9" name="Freeform 10"/>
            <p:cNvSpPr/>
            <p:nvPr/>
          </p:nvSpPr>
          <p:spPr bwMode="auto">
            <a:xfrm>
              <a:off x="7531331" y="125952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007C90"/>
            </a:solidFill>
            <a:ln>
              <a:noFill/>
            </a:ln>
          </p:spPr>
          <p:txBody>
            <a:bodyPr vert="horz" wrap="square" lIns="91440" tIns="45720" rIns="91440" bIns="45720" numCol="1" anchor="t" anchorCtr="0" compatLnSpc="1"/>
            <a:lstStyle/>
            <a:p>
              <a:endParaRPr lang="zh-CN" altLang="en-US"/>
            </a:p>
          </p:txBody>
        </p:sp>
        <p:sp>
          <p:nvSpPr>
            <p:cNvPr id="10" name="文本框 9"/>
            <p:cNvSpPr txBox="1"/>
            <p:nvPr/>
          </p:nvSpPr>
          <p:spPr>
            <a:xfrm>
              <a:off x="7631082" y="1292772"/>
              <a:ext cx="543739" cy="707886"/>
            </a:xfrm>
            <a:prstGeom prst="rect">
              <a:avLst/>
            </a:prstGeom>
            <a:noFill/>
          </p:spPr>
          <p:txBody>
            <a:bodyPr wrap="non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01</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grpSp>
        <p:nvGrpSpPr>
          <p:cNvPr id="11" name="组合 10"/>
          <p:cNvGrpSpPr/>
          <p:nvPr/>
        </p:nvGrpSpPr>
        <p:grpSpPr>
          <a:xfrm>
            <a:off x="4333173" y="2466866"/>
            <a:ext cx="748147" cy="748148"/>
            <a:chOff x="7531329" y="2452432"/>
            <a:chExt cx="748147" cy="748148"/>
          </a:xfrm>
        </p:grpSpPr>
        <p:sp>
          <p:nvSpPr>
            <p:cNvPr id="12" name="Freeform 10"/>
            <p:cNvSpPr/>
            <p:nvPr/>
          </p:nvSpPr>
          <p:spPr bwMode="auto">
            <a:xfrm>
              <a:off x="7531329" y="245243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59B3D3"/>
            </a:solidFill>
            <a:ln>
              <a:noFill/>
            </a:ln>
          </p:spPr>
          <p:txBody>
            <a:bodyPr vert="horz" wrap="square" lIns="91440" tIns="45720" rIns="91440" bIns="45720" numCol="1" anchor="t" anchorCtr="0" compatLnSpc="1"/>
            <a:lstStyle/>
            <a:p>
              <a:endParaRPr lang="zh-CN" altLang="en-US"/>
            </a:p>
          </p:txBody>
        </p:sp>
        <p:sp>
          <p:nvSpPr>
            <p:cNvPr id="13" name="文本框 12"/>
            <p:cNvSpPr txBox="1"/>
            <p:nvPr/>
          </p:nvSpPr>
          <p:spPr>
            <a:xfrm>
              <a:off x="7578182" y="2472563"/>
              <a:ext cx="649537" cy="707886"/>
            </a:xfrm>
            <a:prstGeom prst="rect">
              <a:avLst/>
            </a:prstGeom>
            <a:noFill/>
          </p:spPr>
          <p:txBody>
            <a:bodyPr wrap="non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02</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grpSp>
        <p:nvGrpSpPr>
          <p:cNvPr id="14" name="组合 13"/>
          <p:cNvGrpSpPr/>
          <p:nvPr/>
        </p:nvGrpSpPr>
        <p:grpSpPr>
          <a:xfrm>
            <a:off x="4333173" y="3659776"/>
            <a:ext cx="748147" cy="748148"/>
            <a:chOff x="7531329" y="3645342"/>
            <a:chExt cx="748147" cy="748148"/>
          </a:xfrm>
        </p:grpSpPr>
        <p:sp>
          <p:nvSpPr>
            <p:cNvPr id="15" name="Freeform 10"/>
            <p:cNvSpPr/>
            <p:nvPr/>
          </p:nvSpPr>
          <p:spPr bwMode="auto">
            <a:xfrm>
              <a:off x="7531329" y="364534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007C90"/>
            </a:solidFill>
            <a:ln>
              <a:noFill/>
            </a:ln>
          </p:spPr>
          <p:txBody>
            <a:bodyPr vert="horz" wrap="square" lIns="91440" tIns="45720" rIns="91440" bIns="45720" numCol="1" anchor="t" anchorCtr="0" compatLnSpc="1"/>
            <a:lstStyle/>
            <a:p>
              <a:endParaRPr lang="zh-CN" altLang="en-US"/>
            </a:p>
          </p:txBody>
        </p:sp>
        <p:sp>
          <p:nvSpPr>
            <p:cNvPr id="16" name="文本框 15"/>
            <p:cNvSpPr txBox="1"/>
            <p:nvPr/>
          </p:nvSpPr>
          <p:spPr>
            <a:xfrm>
              <a:off x="7568719" y="3665473"/>
              <a:ext cx="659155" cy="707886"/>
            </a:xfrm>
            <a:prstGeom prst="rect">
              <a:avLst/>
            </a:prstGeom>
            <a:noFill/>
          </p:spPr>
          <p:txBody>
            <a:bodyPr wrap="non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03</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grpSp>
        <p:nvGrpSpPr>
          <p:cNvPr id="17" name="组合 16"/>
          <p:cNvGrpSpPr/>
          <p:nvPr/>
        </p:nvGrpSpPr>
        <p:grpSpPr>
          <a:xfrm>
            <a:off x="4333173" y="4852686"/>
            <a:ext cx="748147" cy="748148"/>
            <a:chOff x="7531329" y="4838252"/>
            <a:chExt cx="748147" cy="748148"/>
          </a:xfrm>
        </p:grpSpPr>
        <p:sp>
          <p:nvSpPr>
            <p:cNvPr id="18" name="Freeform 10"/>
            <p:cNvSpPr/>
            <p:nvPr/>
          </p:nvSpPr>
          <p:spPr bwMode="auto">
            <a:xfrm>
              <a:off x="7531329" y="483825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59B3D3"/>
            </a:solidFill>
            <a:ln>
              <a:noFill/>
            </a:ln>
          </p:spPr>
          <p:txBody>
            <a:bodyPr vert="horz" wrap="square" lIns="91440" tIns="45720" rIns="91440" bIns="45720" numCol="1" anchor="t" anchorCtr="0" compatLnSpc="1"/>
            <a:lstStyle/>
            <a:p>
              <a:endParaRPr lang="zh-CN" altLang="en-US"/>
            </a:p>
          </p:txBody>
        </p:sp>
        <p:sp>
          <p:nvSpPr>
            <p:cNvPr id="19" name="文本框 18"/>
            <p:cNvSpPr txBox="1"/>
            <p:nvPr/>
          </p:nvSpPr>
          <p:spPr>
            <a:xfrm>
              <a:off x="7571541" y="4858383"/>
              <a:ext cx="659155" cy="707886"/>
            </a:xfrm>
            <a:prstGeom prst="rect">
              <a:avLst/>
            </a:prstGeom>
            <a:noFill/>
          </p:spPr>
          <p:txBody>
            <a:bodyPr wrap="non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04</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sp>
        <p:nvSpPr>
          <p:cNvPr id="20" name="文本框 19"/>
          <p:cNvSpPr txBox="1"/>
          <p:nvPr/>
        </p:nvSpPr>
        <p:spPr>
          <a:xfrm>
            <a:off x="5581720" y="1355642"/>
            <a:ext cx="3057248" cy="584775"/>
          </a:xfrm>
          <a:prstGeom prst="rect">
            <a:avLst/>
          </a:prstGeom>
          <a:noFill/>
        </p:spPr>
        <p:txBody>
          <a:bodyPr wrap="none" rtlCol="0">
            <a:spAutoFit/>
          </a:bodyPr>
          <a:lstStyle/>
          <a:p>
            <a:pPr algn="ctr"/>
            <a:r>
              <a:rPr lang="zh-CN" altLang="en-US" sz="3200" b="1" dirty="0">
                <a:solidFill>
                  <a:srgbClr val="017D91"/>
                </a:solidFill>
                <a:latin typeface="幼圆" panose="02010509060101010101" pitchFamily="49" charset="-122"/>
                <a:ea typeface="幼圆" panose="02010509060101010101" pitchFamily="49" charset="-122"/>
              </a:rPr>
              <a:t>选题背景与意义</a:t>
            </a:r>
          </a:p>
        </p:txBody>
      </p:sp>
      <p:sp>
        <p:nvSpPr>
          <p:cNvPr id="21" name="文本框 20"/>
          <p:cNvSpPr txBox="1"/>
          <p:nvPr/>
        </p:nvSpPr>
        <p:spPr>
          <a:xfrm>
            <a:off x="5581720" y="2536777"/>
            <a:ext cx="3057248" cy="584775"/>
          </a:xfrm>
          <a:prstGeom prst="rect">
            <a:avLst/>
          </a:prstGeom>
          <a:noFill/>
        </p:spPr>
        <p:txBody>
          <a:bodyPr wrap="none" rtlCol="0">
            <a:spAutoFit/>
          </a:bodyPr>
          <a:lstStyle/>
          <a:p>
            <a:pPr algn="ctr"/>
            <a:r>
              <a:rPr lang="zh-CN" altLang="en-US" sz="3200" b="1" dirty="0">
                <a:solidFill>
                  <a:srgbClr val="59B3D3"/>
                </a:solidFill>
                <a:latin typeface="幼圆" panose="02010509060101010101" pitchFamily="49" charset="-122"/>
                <a:ea typeface="幼圆" panose="02010509060101010101" pitchFamily="49" charset="-122"/>
              </a:rPr>
              <a:t>论文框架与内容</a:t>
            </a:r>
          </a:p>
        </p:txBody>
      </p:sp>
      <p:sp>
        <p:nvSpPr>
          <p:cNvPr id="22" name="文本框 21"/>
          <p:cNvSpPr txBox="1"/>
          <p:nvPr/>
        </p:nvSpPr>
        <p:spPr>
          <a:xfrm>
            <a:off x="5806046" y="3741462"/>
            <a:ext cx="2656496" cy="584775"/>
          </a:xfrm>
          <a:prstGeom prst="rect">
            <a:avLst/>
          </a:prstGeom>
          <a:noFill/>
        </p:spPr>
        <p:txBody>
          <a:bodyPr wrap="none" rtlCol="0">
            <a:spAutoFit/>
          </a:bodyPr>
          <a:lstStyle/>
          <a:p>
            <a:pPr algn="ctr"/>
            <a:r>
              <a:rPr lang="zh-CN" altLang="en-US" sz="3200" b="1" dirty="0">
                <a:solidFill>
                  <a:srgbClr val="017D91"/>
                </a:solidFill>
                <a:latin typeface="幼圆" panose="02010509060101010101" pitchFamily="49" charset="-122"/>
                <a:ea typeface="幼圆" panose="02010509060101010101" pitchFamily="49" charset="-122"/>
              </a:rPr>
              <a:t>项目执行过程</a:t>
            </a:r>
          </a:p>
        </p:txBody>
      </p:sp>
      <p:sp>
        <p:nvSpPr>
          <p:cNvPr id="23" name="文本框 22"/>
          <p:cNvSpPr txBox="1"/>
          <p:nvPr/>
        </p:nvSpPr>
        <p:spPr>
          <a:xfrm>
            <a:off x="5576113" y="4922597"/>
            <a:ext cx="3068469" cy="1077218"/>
          </a:xfrm>
          <a:prstGeom prst="rect">
            <a:avLst/>
          </a:prstGeom>
          <a:noFill/>
        </p:spPr>
        <p:txBody>
          <a:bodyPr wrap="none" rtlCol="0">
            <a:spAutoFit/>
          </a:bodyPr>
          <a:lstStyle/>
          <a:p>
            <a:pPr algn="ctr"/>
            <a:r>
              <a:rPr lang="zh-CN" altLang="en-US" sz="3200" b="1" dirty="0">
                <a:solidFill>
                  <a:srgbClr val="59B3D3"/>
                </a:solidFill>
                <a:latin typeface="幼圆" panose="02010509060101010101" pitchFamily="49" charset="-122"/>
                <a:ea typeface="幼圆" panose="02010509060101010101" pitchFamily="49" charset="-122"/>
              </a:rPr>
              <a:t>结果讨论与展望</a:t>
            </a:r>
          </a:p>
          <a:p>
            <a:pPr algn="ctr"/>
            <a:endParaRPr lang="zh-CN" altLang="en-US" sz="3200" dirty="0">
              <a:solidFill>
                <a:srgbClr val="F8A921"/>
              </a:solidFill>
              <a:latin typeface="方正清刻本悦宋简体" panose="02000000000000000000" pitchFamily="2" charset="-122"/>
              <a:ea typeface="方正清刻本悦宋简体" panose="02000000000000000000" pitchFamily="2" charset="-122"/>
            </a:endParaRPr>
          </a:p>
        </p:txBody>
      </p:sp>
      <p:sp>
        <p:nvSpPr>
          <p:cNvPr id="24" name="矩形 23"/>
          <p:cNvSpPr/>
          <p:nvPr/>
        </p:nvSpPr>
        <p:spPr>
          <a:xfrm>
            <a:off x="-1128966" y="2529919"/>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28966" y="1342397"/>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par>
                          <p:cTn id="11" fill="hold">
                            <p:stCondLst>
                              <p:cond delay="500"/>
                            </p:stCondLst>
                            <p:childTnLst>
                              <p:par>
                                <p:cTn id="12" presetID="16" presetClass="entr" presetSubtype="42"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outHorizontal)">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5"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8"/>
                                        </p:tgtEl>
                                      </p:cBhvr>
                                    </p:animEffect>
                                  </p:childTnLst>
                                </p:cTn>
                              </p:par>
                              <p:par>
                                <p:cTn id="30" presetID="25" presetClass="entr" presetSubtype="0" fill="hold"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11"/>
                                        </p:tgtEl>
                                      </p:cBhvr>
                                    </p:animEffect>
                                  </p:childTnLst>
                                </p:cTn>
                              </p:par>
                              <p:par>
                                <p:cTn id="40" presetID="25" presetClass="entr" presetSubtype="0" fill="hold" nodeType="withEffect">
                                  <p:stCondLst>
                                    <p:cond delay="5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45" dur="1000" fill="hold"/>
                                        <p:tgtEl>
                                          <p:spTgt spid="14"/>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14"/>
                                        </p:tgtEl>
                                      </p:cBhvr>
                                    </p:animEffect>
                                  </p:childTnLst>
                                </p:cTn>
                              </p:par>
                              <p:par>
                                <p:cTn id="50" presetID="25" presetClass="entr" presetSubtype="0" fill="hold" nodeType="withEffect">
                                  <p:stCondLst>
                                    <p:cond delay="75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55" dur="1000" fill="hold"/>
                                        <p:tgtEl>
                                          <p:spTgt spid="17"/>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17"/>
                                        </p:tgtEl>
                                      </p:cBhvr>
                                    </p:animEffect>
                                  </p:childTnLst>
                                </p:cTn>
                              </p:par>
                            </p:childTnLst>
                          </p:cTn>
                        </p:par>
                        <p:par>
                          <p:cTn id="60" fill="hold">
                            <p:stCondLst>
                              <p:cond delay="2500"/>
                            </p:stCondLst>
                            <p:childTnLst>
                              <p:par>
                                <p:cTn id="61" presetID="37"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900" decel="100000" fill="hold"/>
                                        <p:tgtEl>
                                          <p:spTgt spid="20"/>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67" presetID="37" presetClass="entr" presetSubtype="0" fill="hold" grpId="0" nodeType="withEffect">
                                  <p:stCondLst>
                                    <p:cond delay="25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anim calcmode="lin" valueType="num">
                                      <p:cBhvr>
                                        <p:cTn id="70" dur="1000" fill="hold"/>
                                        <p:tgtEl>
                                          <p:spTgt spid="21"/>
                                        </p:tgtEl>
                                        <p:attrNameLst>
                                          <p:attrName>ppt_x</p:attrName>
                                        </p:attrNameLst>
                                      </p:cBhvr>
                                      <p:tavLst>
                                        <p:tav tm="0">
                                          <p:val>
                                            <p:strVal val="#ppt_x"/>
                                          </p:val>
                                        </p:tav>
                                        <p:tav tm="100000">
                                          <p:val>
                                            <p:strVal val="#ppt_x"/>
                                          </p:val>
                                        </p:tav>
                                      </p:tavLst>
                                    </p:anim>
                                    <p:anim calcmode="lin" valueType="num">
                                      <p:cBhvr>
                                        <p:cTn id="71" dur="900" decel="100000" fill="hold"/>
                                        <p:tgtEl>
                                          <p:spTgt spid="21"/>
                                        </p:tgtEl>
                                        <p:attrNameLst>
                                          <p:attrName>ppt_y</p:attrName>
                                        </p:attrNameLst>
                                      </p:cBhvr>
                                      <p:tavLst>
                                        <p:tav tm="0">
                                          <p:val>
                                            <p:strVal val="#ppt_y+1"/>
                                          </p:val>
                                        </p:tav>
                                        <p:tav tm="100000">
                                          <p:val>
                                            <p:strVal val="#ppt_y-.03"/>
                                          </p:val>
                                        </p:tav>
                                      </p:tavLst>
                                    </p:anim>
                                    <p:anim calcmode="lin" valueType="num">
                                      <p:cBhvr>
                                        <p:cTn id="72"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73" presetID="37" presetClass="entr" presetSubtype="0" fill="hold" grpId="0" nodeType="withEffect">
                                  <p:stCondLst>
                                    <p:cond delay="50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1000"/>
                                        <p:tgtEl>
                                          <p:spTgt spid="22"/>
                                        </p:tgtEl>
                                      </p:cBhvr>
                                    </p:animEffect>
                                    <p:anim calcmode="lin" valueType="num">
                                      <p:cBhvr>
                                        <p:cTn id="76" dur="1000" fill="hold"/>
                                        <p:tgtEl>
                                          <p:spTgt spid="22"/>
                                        </p:tgtEl>
                                        <p:attrNameLst>
                                          <p:attrName>ppt_x</p:attrName>
                                        </p:attrNameLst>
                                      </p:cBhvr>
                                      <p:tavLst>
                                        <p:tav tm="0">
                                          <p:val>
                                            <p:strVal val="#ppt_x"/>
                                          </p:val>
                                        </p:tav>
                                        <p:tav tm="100000">
                                          <p:val>
                                            <p:strVal val="#ppt_x"/>
                                          </p:val>
                                        </p:tav>
                                      </p:tavLst>
                                    </p:anim>
                                    <p:anim calcmode="lin" valueType="num">
                                      <p:cBhvr>
                                        <p:cTn id="77" dur="900" decel="100000" fill="hold"/>
                                        <p:tgtEl>
                                          <p:spTgt spid="22"/>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79" presetID="37" presetClass="entr" presetSubtype="0" fill="hold" grpId="0" nodeType="withEffect">
                                  <p:stCondLst>
                                    <p:cond delay="75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1000"/>
                                        <p:tgtEl>
                                          <p:spTgt spid="23"/>
                                        </p:tgtEl>
                                      </p:cBhvr>
                                    </p:animEffect>
                                    <p:anim calcmode="lin" valueType="num">
                                      <p:cBhvr>
                                        <p:cTn id="82" dur="1000" fill="hold"/>
                                        <p:tgtEl>
                                          <p:spTgt spid="23"/>
                                        </p:tgtEl>
                                        <p:attrNameLst>
                                          <p:attrName>ppt_x</p:attrName>
                                        </p:attrNameLst>
                                      </p:cBhvr>
                                      <p:tavLst>
                                        <p:tav tm="0">
                                          <p:val>
                                            <p:strVal val="#ppt_x"/>
                                          </p:val>
                                        </p:tav>
                                        <p:tav tm="100000">
                                          <p:val>
                                            <p:strVal val="#ppt_x"/>
                                          </p:val>
                                        </p:tav>
                                      </p:tavLst>
                                    </p:anim>
                                    <p:anim calcmode="lin" valueType="num">
                                      <p:cBhvr>
                                        <p:cTn id="83" dur="900" decel="100000" fill="hold"/>
                                        <p:tgtEl>
                                          <p:spTgt spid="23"/>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0"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348038" y="272593"/>
            <a:ext cx="3275257"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3.2 </a:t>
            </a:r>
            <a:r>
              <a:rPr lang="zh-CN" altLang="en-US" sz="4000" b="1" dirty="0">
                <a:solidFill>
                  <a:srgbClr val="017D91"/>
                </a:solidFill>
                <a:latin typeface="幼圆" panose="02010509060101010101" pitchFamily="49" charset="-122"/>
                <a:ea typeface="幼圆" panose="02010509060101010101" pitchFamily="49" charset="-122"/>
              </a:rPr>
              <a:t>算法实现</a:t>
            </a:r>
          </a:p>
        </p:txBody>
      </p:sp>
      <p:sp>
        <p:nvSpPr>
          <p:cNvPr id="12" name="矩形 11">
            <a:extLst>
              <a:ext uri="{FF2B5EF4-FFF2-40B4-BE49-F238E27FC236}">
                <a16:creationId xmlns:a16="http://schemas.microsoft.com/office/drawing/2014/main" id="{1F965C5A-EB62-472B-869C-63D425BFFFFF}"/>
              </a:ext>
            </a:extLst>
          </p:cNvPr>
          <p:cNvSpPr/>
          <p:nvPr/>
        </p:nvSpPr>
        <p:spPr>
          <a:xfrm>
            <a:off x="28401" y="1722560"/>
            <a:ext cx="12184381" cy="5145831"/>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F482042B-733D-4468-BF18-AEA707307B86}"/>
              </a:ext>
            </a:extLst>
          </p:cNvPr>
          <p:cNvSpPr txBox="1"/>
          <p:nvPr/>
        </p:nvSpPr>
        <p:spPr>
          <a:xfrm>
            <a:off x="491619" y="2923888"/>
            <a:ext cx="3138854" cy="2031325"/>
          </a:xfrm>
          <a:prstGeom prst="rect">
            <a:avLst/>
          </a:prstGeom>
          <a:noFill/>
        </p:spPr>
        <p:txBody>
          <a:bodyPr wrap="square" rtlCol="0">
            <a:spAutoFit/>
          </a:bodyPr>
          <a:lstStyle/>
          <a:p>
            <a:pPr algn="ctr"/>
            <a:r>
              <a:rPr lang="zh-CN" altLang="en-US" dirty="0">
                <a:solidFill>
                  <a:schemeClr val="bg1"/>
                </a:solidFill>
              </a:rPr>
              <a:t>遗传算法特点：</a:t>
            </a:r>
            <a:endParaRPr lang="en-US" altLang="zh-CN" dirty="0">
              <a:solidFill>
                <a:schemeClr val="bg1"/>
              </a:solidFill>
            </a:endParaRPr>
          </a:p>
          <a:p>
            <a:pPr algn="ctr"/>
            <a:endParaRPr lang="en-US" altLang="zh-CN" dirty="0">
              <a:solidFill>
                <a:schemeClr val="bg1"/>
              </a:solidFill>
            </a:endParaRPr>
          </a:p>
          <a:p>
            <a:pPr algn="ctr"/>
            <a:r>
              <a:rPr lang="zh-CN" altLang="en-US" dirty="0">
                <a:solidFill>
                  <a:schemeClr val="bg1"/>
                </a:solidFill>
              </a:rPr>
              <a:t>交叉率设定</a:t>
            </a:r>
            <a:endParaRPr lang="en-US" altLang="zh-CN" dirty="0">
              <a:solidFill>
                <a:schemeClr val="bg1"/>
              </a:solidFill>
            </a:endParaRPr>
          </a:p>
          <a:p>
            <a:pPr algn="ctr"/>
            <a:r>
              <a:rPr lang="zh-CN" altLang="en-US" dirty="0">
                <a:solidFill>
                  <a:schemeClr val="bg1"/>
                </a:solidFill>
              </a:rPr>
              <a:t>交叉较优解保留优势解</a:t>
            </a:r>
            <a:endParaRPr lang="en-US" altLang="zh-CN" dirty="0">
              <a:solidFill>
                <a:schemeClr val="bg1"/>
              </a:solidFill>
            </a:endParaRPr>
          </a:p>
          <a:p>
            <a:pPr algn="ctr"/>
            <a:r>
              <a:rPr lang="zh-CN" altLang="en-US" dirty="0">
                <a:solidFill>
                  <a:schemeClr val="bg1"/>
                </a:solidFill>
              </a:rPr>
              <a:t>易陷入局部最优</a:t>
            </a:r>
            <a:endParaRPr lang="en-US" altLang="zh-CN" dirty="0">
              <a:solidFill>
                <a:schemeClr val="bg1"/>
              </a:solidFill>
            </a:endParaRPr>
          </a:p>
          <a:p>
            <a:pPr algn="ctr"/>
            <a:r>
              <a:rPr lang="zh-CN" altLang="en-US" dirty="0">
                <a:solidFill>
                  <a:schemeClr val="bg1"/>
                </a:solidFill>
              </a:rPr>
              <a:t>最终解过度依赖初始解</a:t>
            </a:r>
            <a:endParaRPr lang="en-US" altLang="zh-CN" dirty="0">
              <a:solidFill>
                <a:schemeClr val="bg1"/>
              </a:solidFill>
            </a:endParaRPr>
          </a:p>
          <a:p>
            <a:pPr algn="ctr"/>
            <a:r>
              <a:rPr lang="zh-CN" altLang="en-US" dirty="0">
                <a:solidFill>
                  <a:schemeClr val="bg1"/>
                </a:solidFill>
              </a:rPr>
              <a:t>收敛速度快</a:t>
            </a:r>
          </a:p>
        </p:txBody>
      </p:sp>
      <p:sp>
        <p:nvSpPr>
          <p:cNvPr id="14" name="文本框 13">
            <a:extLst>
              <a:ext uri="{FF2B5EF4-FFF2-40B4-BE49-F238E27FC236}">
                <a16:creationId xmlns:a16="http://schemas.microsoft.com/office/drawing/2014/main" id="{63B455B6-914E-4B60-BBB1-E76421DD308A}"/>
              </a:ext>
            </a:extLst>
          </p:cNvPr>
          <p:cNvSpPr txBox="1"/>
          <p:nvPr/>
        </p:nvSpPr>
        <p:spPr>
          <a:xfrm>
            <a:off x="8193956" y="2923888"/>
            <a:ext cx="4097215" cy="2031325"/>
          </a:xfrm>
          <a:prstGeom prst="rect">
            <a:avLst/>
          </a:prstGeom>
          <a:noFill/>
        </p:spPr>
        <p:txBody>
          <a:bodyPr wrap="square" rtlCol="0">
            <a:spAutoFit/>
          </a:bodyPr>
          <a:lstStyle/>
          <a:p>
            <a:pPr algn="ctr"/>
            <a:r>
              <a:rPr lang="zh-CN" altLang="en-US" dirty="0">
                <a:solidFill>
                  <a:schemeClr val="bg1"/>
                </a:solidFill>
              </a:rPr>
              <a:t>粒子群算法特点：</a:t>
            </a:r>
            <a:endParaRPr lang="en-US" altLang="zh-CN" dirty="0">
              <a:solidFill>
                <a:schemeClr val="bg1"/>
              </a:solidFill>
            </a:endParaRPr>
          </a:p>
          <a:p>
            <a:pPr algn="ctr"/>
            <a:endParaRPr lang="en-US" altLang="zh-CN" dirty="0">
              <a:solidFill>
                <a:schemeClr val="bg1"/>
              </a:solidFill>
            </a:endParaRPr>
          </a:p>
          <a:p>
            <a:pPr algn="ctr"/>
            <a:r>
              <a:rPr lang="zh-CN" altLang="en-US" dirty="0">
                <a:solidFill>
                  <a:schemeClr val="bg1"/>
                </a:solidFill>
              </a:rPr>
              <a:t>学习率设定</a:t>
            </a:r>
            <a:endParaRPr lang="en-US" altLang="zh-CN" dirty="0">
              <a:solidFill>
                <a:schemeClr val="bg1"/>
              </a:solidFill>
            </a:endParaRPr>
          </a:p>
          <a:p>
            <a:pPr algn="ctr"/>
            <a:r>
              <a:rPr lang="zh-CN" altLang="en-US" dirty="0">
                <a:solidFill>
                  <a:schemeClr val="bg1"/>
                </a:solidFill>
              </a:rPr>
              <a:t>兼顾个体最优和全局最优</a:t>
            </a:r>
            <a:endParaRPr lang="en-US" altLang="zh-CN" dirty="0">
              <a:solidFill>
                <a:schemeClr val="bg1"/>
              </a:solidFill>
            </a:endParaRPr>
          </a:p>
          <a:p>
            <a:pPr algn="ctr"/>
            <a:r>
              <a:rPr lang="zh-CN" altLang="en-US" dirty="0">
                <a:solidFill>
                  <a:schemeClr val="bg1"/>
                </a:solidFill>
              </a:rPr>
              <a:t>容易达到全局最优</a:t>
            </a:r>
            <a:endParaRPr lang="en-US" altLang="zh-CN" dirty="0">
              <a:solidFill>
                <a:schemeClr val="bg1"/>
              </a:solidFill>
            </a:endParaRPr>
          </a:p>
          <a:p>
            <a:pPr algn="ctr"/>
            <a:r>
              <a:rPr lang="zh-CN" altLang="en-US" dirty="0">
                <a:solidFill>
                  <a:schemeClr val="bg1"/>
                </a:solidFill>
              </a:rPr>
              <a:t>最终解的好坏依赖算子的步长设置</a:t>
            </a:r>
            <a:endParaRPr lang="en-US" altLang="zh-CN" dirty="0">
              <a:solidFill>
                <a:schemeClr val="bg1"/>
              </a:solidFill>
            </a:endParaRPr>
          </a:p>
          <a:p>
            <a:pPr algn="ctr"/>
            <a:r>
              <a:rPr lang="zh-CN" altLang="en-US" dirty="0">
                <a:solidFill>
                  <a:schemeClr val="bg1"/>
                </a:solidFill>
              </a:rPr>
              <a:t>参数设置不当会收敛速度较慢</a:t>
            </a:r>
          </a:p>
        </p:txBody>
      </p:sp>
      <p:sp>
        <p:nvSpPr>
          <p:cNvPr id="10" name="文本框 9">
            <a:extLst>
              <a:ext uri="{FF2B5EF4-FFF2-40B4-BE49-F238E27FC236}">
                <a16:creationId xmlns:a16="http://schemas.microsoft.com/office/drawing/2014/main" id="{99ADF5B6-5FCD-4FC1-9E84-31C9421928BD}"/>
              </a:ext>
            </a:extLst>
          </p:cNvPr>
          <p:cNvSpPr txBox="1"/>
          <p:nvPr/>
        </p:nvSpPr>
        <p:spPr>
          <a:xfrm>
            <a:off x="3925250" y="2813281"/>
            <a:ext cx="4120831" cy="2308324"/>
          </a:xfrm>
          <a:prstGeom prst="rect">
            <a:avLst/>
          </a:prstGeom>
          <a:noFill/>
        </p:spPr>
        <p:txBody>
          <a:bodyPr wrap="square" rtlCol="0">
            <a:spAutoFit/>
          </a:bodyPr>
          <a:lstStyle/>
          <a:p>
            <a:pPr algn="ctr"/>
            <a:r>
              <a:rPr lang="zh-CN" altLang="en-US" dirty="0">
                <a:solidFill>
                  <a:schemeClr val="bg1"/>
                </a:solidFill>
              </a:rPr>
              <a:t>改进 </a:t>
            </a:r>
            <a:r>
              <a:rPr lang="en-US" altLang="zh-CN" dirty="0">
                <a:solidFill>
                  <a:schemeClr val="bg1"/>
                </a:solidFill>
              </a:rPr>
              <a:t>PSO_GA </a:t>
            </a:r>
            <a:r>
              <a:rPr lang="zh-CN" altLang="en-US" dirty="0">
                <a:solidFill>
                  <a:schemeClr val="bg1"/>
                </a:solidFill>
              </a:rPr>
              <a:t>算法</a:t>
            </a:r>
            <a:endParaRPr lang="en-US" altLang="zh-CN" dirty="0">
              <a:solidFill>
                <a:schemeClr val="bg1"/>
              </a:solidFill>
            </a:endParaRPr>
          </a:p>
          <a:p>
            <a:pPr algn="ctr"/>
            <a:endParaRPr lang="en-US" altLang="zh-CN" dirty="0">
              <a:solidFill>
                <a:schemeClr val="bg1"/>
              </a:solidFill>
            </a:endParaRPr>
          </a:p>
          <a:p>
            <a:pPr algn="ctr"/>
            <a:r>
              <a:rPr lang="zh-CN" altLang="en-US" dirty="0">
                <a:solidFill>
                  <a:schemeClr val="bg1"/>
                </a:solidFill>
              </a:rPr>
              <a:t>兼顾交叉率设定和学习率设定</a:t>
            </a:r>
            <a:endParaRPr lang="en-US" altLang="zh-CN" dirty="0">
              <a:solidFill>
                <a:schemeClr val="bg1"/>
              </a:solidFill>
            </a:endParaRPr>
          </a:p>
          <a:p>
            <a:pPr algn="ctr"/>
            <a:r>
              <a:rPr lang="zh-CN" altLang="en-US" dirty="0">
                <a:solidFill>
                  <a:schemeClr val="bg1"/>
                </a:solidFill>
              </a:rPr>
              <a:t>在每个解每一轮迭代有两次更新：</a:t>
            </a:r>
            <a:endParaRPr lang="en-US" altLang="zh-CN" dirty="0">
              <a:solidFill>
                <a:schemeClr val="bg1"/>
              </a:solidFill>
            </a:endParaRPr>
          </a:p>
          <a:p>
            <a:pPr algn="ctr"/>
            <a:r>
              <a:rPr lang="zh-CN" altLang="en-US" dirty="0">
                <a:solidFill>
                  <a:schemeClr val="bg1"/>
                </a:solidFill>
              </a:rPr>
              <a:t>解与解的交叉更新</a:t>
            </a:r>
            <a:r>
              <a:rPr lang="en-US" altLang="zh-CN" dirty="0">
                <a:solidFill>
                  <a:schemeClr val="bg1"/>
                </a:solidFill>
              </a:rPr>
              <a:t>(</a:t>
            </a:r>
            <a:r>
              <a:rPr lang="zh-CN" altLang="en-US" dirty="0">
                <a:solidFill>
                  <a:schemeClr val="bg1"/>
                </a:solidFill>
              </a:rPr>
              <a:t>遗传算法）</a:t>
            </a:r>
            <a:endParaRPr lang="en-US" altLang="zh-CN" dirty="0">
              <a:solidFill>
                <a:schemeClr val="bg1"/>
              </a:solidFill>
            </a:endParaRPr>
          </a:p>
          <a:p>
            <a:pPr algn="ctr"/>
            <a:r>
              <a:rPr lang="zh-CN" altLang="en-US" dirty="0">
                <a:solidFill>
                  <a:schemeClr val="bg1"/>
                </a:solidFill>
              </a:rPr>
              <a:t>解内部的步长更新</a:t>
            </a:r>
            <a:r>
              <a:rPr lang="en-US" altLang="zh-CN" dirty="0">
                <a:solidFill>
                  <a:schemeClr val="bg1"/>
                </a:solidFill>
              </a:rPr>
              <a:t>(</a:t>
            </a:r>
            <a:r>
              <a:rPr lang="zh-CN" altLang="en-US" dirty="0">
                <a:solidFill>
                  <a:schemeClr val="bg1"/>
                </a:solidFill>
              </a:rPr>
              <a:t>粒子群算法</a:t>
            </a:r>
            <a:r>
              <a:rPr lang="en-US" altLang="zh-CN" dirty="0">
                <a:solidFill>
                  <a:schemeClr val="bg1"/>
                </a:solidFill>
              </a:rPr>
              <a:t>)</a:t>
            </a:r>
          </a:p>
          <a:p>
            <a:pPr algn="ctr"/>
            <a:r>
              <a:rPr lang="zh-CN" altLang="en-US" dirty="0">
                <a:solidFill>
                  <a:schemeClr val="bg1"/>
                </a:solidFill>
              </a:rPr>
              <a:t>算法全局搜索能力强</a:t>
            </a:r>
            <a:endParaRPr lang="en-US" altLang="zh-CN" dirty="0">
              <a:solidFill>
                <a:schemeClr val="bg1"/>
              </a:solidFill>
            </a:endParaRPr>
          </a:p>
          <a:p>
            <a:pPr algn="ctr"/>
            <a:r>
              <a:rPr lang="zh-CN" altLang="en-US" dirty="0">
                <a:solidFill>
                  <a:schemeClr val="bg1"/>
                </a:solidFill>
              </a:rPr>
              <a:t>收敛速度较快</a:t>
            </a:r>
          </a:p>
        </p:txBody>
      </p:sp>
    </p:spTree>
    <p:extLst>
      <p:ext uri="{BB962C8B-B14F-4D97-AF65-F5344CB8AC3E}">
        <p14:creationId xmlns:p14="http://schemas.microsoft.com/office/powerpoint/2010/main" val="596881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348038" y="272593"/>
            <a:ext cx="3275257"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3.2 </a:t>
            </a:r>
            <a:r>
              <a:rPr lang="zh-CN" altLang="en-US" sz="4000" b="1" dirty="0">
                <a:solidFill>
                  <a:srgbClr val="017D91"/>
                </a:solidFill>
                <a:latin typeface="幼圆" panose="02010509060101010101" pitchFamily="49" charset="-122"/>
                <a:ea typeface="幼圆" panose="02010509060101010101" pitchFamily="49" charset="-122"/>
              </a:rPr>
              <a:t>算法实现</a:t>
            </a:r>
          </a:p>
        </p:txBody>
      </p:sp>
      <p:sp>
        <p:nvSpPr>
          <p:cNvPr id="12" name="矩形 11">
            <a:extLst>
              <a:ext uri="{FF2B5EF4-FFF2-40B4-BE49-F238E27FC236}">
                <a16:creationId xmlns:a16="http://schemas.microsoft.com/office/drawing/2014/main" id="{1F965C5A-EB62-472B-869C-63D425BFFFFF}"/>
              </a:ext>
            </a:extLst>
          </p:cNvPr>
          <p:cNvSpPr/>
          <p:nvPr/>
        </p:nvSpPr>
        <p:spPr>
          <a:xfrm>
            <a:off x="0" y="980479"/>
            <a:ext cx="12184381" cy="5877521"/>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B48BF8BA-BE46-45DE-A700-1487E0960566}"/>
              </a:ext>
            </a:extLst>
          </p:cNvPr>
          <p:cNvPicPr>
            <a:picLocks noChangeAspect="1"/>
          </p:cNvPicPr>
          <p:nvPr/>
        </p:nvPicPr>
        <p:blipFill>
          <a:blip r:embed="rId5"/>
          <a:stretch>
            <a:fillRect/>
          </a:stretch>
        </p:blipFill>
        <p:spPr>
          <a:xfrm>
            <a:off x="2992814" y="1159822"/>
            <a:ext cx="5749881" cy="5522332"/>
          </a:xfrm>
          <a:prstGeom prst="rect">
            <a:avLst/>
          </a:prstGeom>
        </p:spPr>
      </p:pic>
    </p:spTree>
    <p:extLst>
      <p:ext uri="{BB962C8B-B14F-4D97-AF65-F5344CB8AC3E}">
        <p14:creationId xmlns:p14="http://schemas.microsoft.com/office/powerpoint/2010/main" val="3736947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348038" y="272593"/>
            <a:ext cx="3275257"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3.2 </a:t>
            </a:r>
            <a:r>
              <a:rPr lang="zh-CN" altLang="en-US" sz="4000" b="1" dirty="0">
                <a:solidFill>
                  <a:srgbClr val="017D91"/>
                </a:solidFill>
                <a:latin typeface="幼圆" panose="02010509060101010101" pitchFamily="49" charset="-122"/>
                <a:ea typeface="幼圆" panose="02010509060101010101" pitchFamily="49" charset="-122"/>
              </a:rPr>
              <a:t>算法实现</a:t>
            </a:r>
          </a:p>
        </p:txBody>
      </p:sp>
      <p:sp>
        <p:nvSpPr>
          <p:cNvPr id="43" name="圆角矩形 7">
            <a:extLst>
              <a:ext uri="{FF2B5EF4-FFF2-40B4-BE49-F238E27FC236}">
                <a16:creationId xmlns:a16="http://schemas.microsoft.com/office/drawing/2014/main" id="{9A1E0361-CCD5-4BC4-9582-B22B217F4201}"/>
              </a:ext>
            </a:extLst>
          </p:cNvPr>
          <p:cNvSpPr/>
          <p:nvPr/>
        </p:nvSpPr>
        <p:spPr>
          <a:xfrm>
            <a:off x="3824239" y="1091605"/>
            <a:ext cx="4433088" cy="480323"/>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遗传算法</a:t>
            </a:r>
          </a:p>
        </p:txBody>
      </p:sp>
      <p:graphicFrame>
        <p:nvGraphicFramePr>
          <p:cNvPr id="8" name="表格 7">
            <a:extLst>
              <a:ext uri="{FF2B5EF4-FFF2-40B4-BE49-F238E27FC236}">
                <a16:creationId xmlns:a16="http://schemas.microsoft.com/office/drawing/2014/main" id="{37E40831-BF24-4BFA-A0C5-5EB04F93B1B0}"/>
              </a:ext>
            </a:extLst>
          </p:cNvPr>
          <p:cNvGraphicFramePr>
            <a:graphicFrameLocks noGrp="1"/>
          </p:cNvGraphicFramePr>
          <p:nvPr>
            <p:extLst>
              <p:ext uri="{D42A27DB-BD31-4B8C-83A1-F6EECF244321}">
                <p14:modId xmlns:p14="http://schemas.microsoft.com/office/powerpoint/2010/main" val="263321901"/>
              </p:ext>
            </p:extLst>
          </p:nvPr>
        </p:nvGraphicFramePr>
        <p:xfrm>
          <a:off x="1412111" y="1960962"/>
          <a:ext cx="9167150" cy="4624443"/>
        </p:xfrm>
        <a:graphic>
          <a:graphicData uri="http://schemas.openxmlformats.org/drawingml/2006/table">
            <a:tbl>
              <a:tblPr firstRow="1" firstCol="1" bandRow="1">
                <a:tableStyleId>{5C22544A-7EE6-4342-B048-85BDC9FD1C3A}</a:tableStyleId>
              </a:tblPr>
              <a:tblGrid>
                <a:gridCol w="2344828">
                  <a:extLst>
                    <a:ext uri="{9D8B030D-6E8A-4147-A177-3AD203B41FA5}">
                      <a16:colId xmlns:a16="http://schemas.microsoft.com/office/drawing/2014/main" val="3471253124"/>
                    </a:ext>
                  </a:extLst>
                </a:gridCol>
                <a:gridCol w="6822322">
                  <a:extLst>
                    <a:ext uri="{9D8B030D-6E8A-4147-A177-3AD203B41FA5}">
                      <a16:colId xmlns:a16="http://schemas.microsoft.com/office/drawing/2014/main" val="3052839261"/>
                    </a:ext>
                  </a:extLst>
                </a:gridCol>
              </a:tblGrid>
              <a:tr h="513827">
                <a:tc>
                  <a:txBody>
                    <a:bodyPr/>
                    <a:lstStyle/>
                    <a:p>
                      <a:pPr algn="ctr">
                        <a:lnSpc>
                          <a:spcPct val="150000"/>
                        </a:lnSpc>
                        <a:spcAft>
                          <a:spcPts val="0"/>
                        </a:spcAft>
                      </a:pPr>
                      <a:r>
                        <a:rPr lang="zh-CN" sz="2000" kern="100">
                          <a:effectLst/>
                        </a:rPr>
                        <a:t>生物遗传概念</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遗传算法中的作用</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1428704"/>
                  </a:ext>
                </a:extLst>
              </a:tr>
              <a:tr h="513827">
                <a:tc>
                  <a:txBody>
                    <a:bodyPr/>
                    <a:lstStyle/>
                    <a:p>
                      <a:pPr algn="ctr">
                        <a:lnSpc>
                          <a:spcPct val="150000"/>
                        </a:lnSpc>
                        <a:spcAft>
                          <a:spcPts val="0"/>
                        </a:spcAft>
                      </a:pPr>
                      <a:r>
                        <a:rPr lang="zh-CN" sz="2000" kern="100">
                          <a:effectLst/>
                        </a:rPr>
                        <a:t>适者生存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算法停止时，最有目标值的可行解有最大的可能被留住</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0341751"/>
                  </a:ext>
                </a:extLst>
              </a:tr>
              <a:tr h="513827">
                <a:tc>
                  <a:txBody>
                    <a:bodyPr/>
                    <a:lstStyle/>
                    <a:p>
                      <a:pPr algn="ctr">
                        <a:lnSpc>
                          <a:spcPct val="150000"/>
                        </a:lnSpc>
                        <a:spcAft>
                          <a:spcPts val="0"/>
                        </a:spcAft>
                      </a:pPr>
                      <a:r>
                        <a:rPr lang="zh-CN" sz="2000" kern="100">
                          <a:effectLst/>
                        </a:rPr>
                        <a:t>个体</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可行解</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4546639"/>
                  </a:ext>
                </a:extLst>
              </a:tr>
              <a:tr h="513827">
                <a:tc>
                  <a:txBody>
                    <a:bodyPr/>
                    <a:lstStyle/>
                    <a:p>
                      <a:pPr algn="ctr">
                        <a:lnSpc>
                          <a:spcPct val="150000"/>
                        </a:lnSpc>
                        <a:spcAft>
                          <a:spcPts val="0"/>
                        </a:spcAft>
                      </a:pPr>
                      <a:r>
                        <a:rPr lang="zh-CN" sz="2000" kern="100">
                          <a:effectLst/>
                        </a:rPr>
                        <a:t>染色体</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可行解的编码</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0241698"/>
                  </a:ext>
                </a:extLst>
              </a:tr>
              <a:tr h="513827">
                <a:tc>
                  <a:txBody>
                    <a:bodyPr/>
                    <a:lstStyle/>
                    <a:p>
                      <a:pPr algn="ctr">
                        <a:lnSpc>
                          <a:spcPct val="150000"/>
                        </a:lnSpc>
                        <a:spcAft>
                          <a:spcPts val="0"/>
                        </a:spcAft>
                      </a:pPr>
                      <a:r>
                        <a:rPr lang="zh-CN" sz="2000" kern="100">
                          <a:effectLst/>
                        </a:rPr>
                        <a:t>基因</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可行解中每一分量的特征</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1703049"/>
                  </a:ext>
                </a:extLst>
              </a:tr>
              <a:tr h="513827">
                <a:tc>
                  <a:txBody>
                    <a:bodyPr/>
                    <a:lstStyle/>
                    <a:p>
                      <a:pPr algn="ctr">
                        <a:lnSpc>
                          <a:spcPct val="150000"/>
                        </a:lnSpc>
                        <a:spcAft>
                          <a:spcPts val="0"/>
                        </a:spcAft>
                      </a:pPr>
                      <a:r>
                        <a:rPr lang="zh-CN" sz="2000" kern="100">
                          <a:effectLst/>
                        </a:rPr>
                        <a:t>适应值</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适应度函数值</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2614929"/>
                  </a:ext>
                </a:extLst>
              </a:tr>
              <a:tr h="513827">
                <a:tc>
                  <a:txBody>
                    <a:bodyPr/>
                    <a:lstStyle/>
                    <a:p>
                      <a:pPr algn="ctr">
                        <a:lnSpc>
                          <a:spcPct val="150000"/>
                        </a:lnSpc>
                        <a:spcAft>
                          <a:spcPts val="0"/>
                        </a:spcAft>
                      </a:pPr>
                      <a:r>
                        <a:rPr lang="zh-CN" sz="2000" kern="100">
                          <a:effectLst/>
                        </a:rPr>
                        <a:t>种群</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根据适应度函数值选取的一组可行解</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32499277"/>
                  </a:ext>
                </a:extLst>
              </a:tr>
              <a:tr h="513827">
                <a:tc>
                  <a:txBody>
                    <a:bodyPr/>
                    <a:lstStyle/>
                    <a:p>
                      <a:pPr algn="ctr">
                        <a:lnSpc>
                          <a:spcPct val="150000"/>
                        </a:lnSpc>
                        <a:spcAft>
                          <a:spcPts val="0"/>
                        </a:spcAft>
                      </a:pPr>
                      <a:r>
                        <a:rPr lang="zh-CN" sz="2000" kern="100">
                          <a:effectLst/>
                        </a:rPr>
                        <a:t>交配</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a:effectLst/>
                        </a:rPr>
                        <a:t>通过交配原则产生一组可行解的过程</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049266"/>
                  </a:ext>
                </a:extLst>
              </a:tr>
              <a:tr h="513827">
                <a:tc>
                  <a:txBody>
                    <a:bodyPr/>
                    <a:lstStyle/>
                    <a:p>
                      <a:pPr algn="ctr">
                        <a:lnSpc>
                          <a:spcPct val="150000"/>
                        </a:lnSpc>
                        <a:spcAft>
                          <a:spcPts val="0"/>
                        </a:spcAft>
                      </a:pPr>
                      <a:r>
                        <a:rPr lang="zh-CN" sz="2000" kern="100">
                          <a:effectLst/>
                        </a:rPr>
                        <a:t>变异</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2000" kern="100" dirty="0">
                          <a:effectLst/>
                        </a:rPr>
                        <a:t>编码的某一分量发生变化的过程</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04293419"/>
                  </a:ext>
                </a:extLst>
              </a:tr>
            </a:tbl>
          </a:graphicData>
        </a:graphic>
      </p:graphicFrame>
    </p:spTree>
    <p:extLst>
      <p:ext uri="{BB962C8B-B14F-4D97-AF65-F5344CB8AC3E}">
        <p14:creationId xmlns:p14="http://schemas.microsoft.com/office/powerpoint/2010/main" val="2098596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348038" y="272593"/>
            <a:ext cx="3275257"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3.2 </a:t>
            </a:r>
            <a:r>
              <a:rPr lang="zh-CN" altLang="en-US" sz="4000" b="1" dirty="0">
                <a:solidFill>
                  <a:srgbClr val="017D91"/>
                </a:solidFill>
                <a:latin typeface="幼圆" panose="02010509060101010101" pitchFamily="49" charset="-122"/>
                <a:ea typeface="幼圆" panose="02010509060101010101" pitchFamily="49" charset="-122"/>
              </a:rPr>
              <a:t>算法实现</a:t>
            </a:r>
          </a:p>
        </p:txBody>
      </p:sp>
      <p:sp>
        <p:nvSpPr>
          <p:cNvPr id="43" name="圆角矩形 7">
            <a:extLst>
              <a:ext uri="{FF2B5EF4-FFF2-40B4-BE49-F238E27FC236}">
                <a16:creationId xmlns:a16="http://schemas.microsoft.com/office/drawing/2014/main" id="{9A1E0361-CCD5-4BC4-9582-B22B217F4201}"/>
              </a:ext>
            </a:extLst>
          </p:cNvPr>
          <p:cNvSpPr/>
          <p:nvPr/>
        </p:nvSpPr>
        <p:spPr>
          <a:xfrm>
            <a:off x="3824239" y="1091605"/>
            <a:ext cx="4433088" cy="480323"/>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粒子群算法</a:t>
            </a:r>
          </a:p>
        </p:txBody>
      </p:sp>
      <p:sp>
        <p:nvSpPr>
          <p:cNvPr id="12" name="矩形 11">
            <a:extLst>
              <a:ext uri="{FF2B5EF4-FFF2-40B4-BE49-F238E27FC236}">
                <a16:creationId xmlns:a16="http://schemas.microsoft.com/office/drawing/2014/main" id="{1F965C5A-EB62-472B-869C-63D425BFFFFF}"/>
              </a:ext>
            </a:extLst>
          </p:cNvPr>
          <p:cNvSpPr/>
          <p:nvPr/>
        </p:nvSpPr>
        <p:spPr>
          <a:xfrm>
            <a:off x="7618" y="1712168"/>
            <a:ext cx="12184381" cy="5145831"/>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BCB3553-F39C-4A4E-9229-FF25DE583562}"/>
              </a:ext>
            </a:extLst>
          </p:cNvPr>
          <p:cNvSpPr/>
          <p:nvPr/>
        </p:nvSpPr>
        <p:spPr>
          <a:xfrm>
            <a:off x="351098" y="1839774"/>
            <a:ext cx="11489803" cy="4401205"/>
          </a:xfrm>
          <a:prstGeom prst="rect">
            <a:avLst/>
          </a:prstGeom>
        </p:spPr>
        <p:txBody>
          <a:bodyPr wrap="square">
            <a:spAutoFit/>
          </a:bodyPr>
          <a:lstStyle/>
          <a:p>
            <a:pPr indent="266700" algn="just">
              <a:spcAft>
                <a:spcPts val="0"/>
              </a:spcAft>
            </a:pP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   </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粒子群优化算法是由</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Kennedy</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和</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Eberhart</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在</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1995</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年提出的一种基于群智能得演化计算技术，是在鸟群、鱼群和人类社会得行为规律的启发下提出的。</a:t>
            </a:r>
            <a:endParaRPr lang="zh-CN" altLang="zh-CN" sz="2000" kern="100" dirty="0">
              <a:solidFill>
                <a:schemeClr val="bg1"/>
              </a:solidFill>
              <a:latin typeface="等线" panose="02010600030101010101" pitchFamily="2" charset="-122"/>
              <a:cs typeface="Times New Roman" panose="02020603050405020304" pitchFamily="18" charset="0"/>
            </a:endParaRPr>
          </a:p>
          <a:p>
            <a:pPr indent="266700" algn="just">
              <a:spcAft>
                <a:spcPts val="0"/>
              </a:spcAft>
            </a:pP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   </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粒子群优化算法通过群体中粒子间的合作与竞争产生的群体智能来指导优化搜索。与演化计算相比，</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PSO</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保留了基于种群的全局搜索策略，它采用的速度——位移模型操作简单，避免了复杂的遗传操作。粒子群算法特有的记忆，使其可以动态跟踪当前的搜索情况，调整搜索策略。与演化计算相比，粒子群优化算法是一种更高效的并行搜索算法。由于算法收敛速度快，设置参数少，近年来受到学术界的官方的重视，并且提出了许多针对控制参数的改进方案来增强孙发逃出局部极值的能力。</a:t>
            </a:r>
            <a:endParaRPr lang="zh-CN" altLang="zh-CN" sz="2000" kern="100" dirty="0">
              <a:solidFill>
                <a:schemeClr val="bg1"/>
              </a:solidFill>
              <a:latin typeface="等线" panose="02010600030101010101" pitchFamily="2" charset="-122"/>
              <a:cs typeface="Times New Roman" panose="02020603050405020304" pitchFamily="18" charset="0"/>
            </a:endParaRPr>
          </a:p>
          <a:p>
            <a:pPr indent="266700" algn="just">
              <a:spcAft>
                <a:spcPts val="0"/>
              </a:spcAft>
            </a:pP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   </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基本粒子群算法中，粒子群由</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n</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个粒子组成，每个而例子的位置</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x</a:t>
            </a:r>
            <a:r>
              <a:rPr lang="en-US" altLang="zh-CN" sz="2000" kern="100" baseline="-25000" dirty="0">
                <a:solidFill>
                  <a:schemeClr val="bg1"/>
                </a:solidFill>
                <a:latin typeface="等线" panose="02010600030101010101" pitchFamily="2" charset="-122"/>
                <a:ea typeface="宋体" panose="02010600030101010101" pitchFamily="2" charset="-122"/>
                <a:cs typeface="Times New Roman" panose="02020603050405020304" pitchFamily="18" charset="0"/>
              </a:rPr>
              <a:t>i</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代表优化问题在</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D</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维搜索空间中潜在的解。每个粒子根据它的位置，通过优化函数计算出一个适应值</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f(x</a:t>
            </a:r>
            <a:r>
              <a:rPr lang="en-US" altLang="zh-CN" sz="2000" kern="100" baseline="-25000" dirty="0">
                <a:solidFill>
                  <a:schemeClr val="bg1"/>
                </a:solidFill>
                <a:latin typeface="等线" panose="02010600030101010101" pitchFamily="2" charset="-122"/>
                <a:ea typeface="宋体" panose="02010600030101010101" pitchFamily="2" charset="-122"/>
                <a:cs typeface="Times New Roman" panose="02020603050405020304" pitchFamily="18" charset="0"/>
              </a:rPr>
              <a:t>i</a:t>
            </a:r>
            <a:r>
              <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而且还有一个速度来决定其飞行方向和距离。粒子根据如下三条原则来更新自身状态：</a:t>
            </a:r>
            <a:endParaRPr lang="en-US"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endParaRPr>
          </a:p>
          <a:p>
            <a:pPr indent="266700" algn="just">
              <a:spcAft>
                <a:spcPts val="0"/>
              </a:spcAft>
            </a:pPr>
            <a:endParaRPr lang="zh-CN" altLang="zh-CN" sz="2000" kern="100" dirty="0">
              <a:solidFill>
                <a:schemeClr val="bg1"/>
              </a:solidFill>
              <a:latin typeface="等线" panose="02010600030101010101" pitchFamily="2" charset="-122"/>
              <a:cs typeface="Times New Roman" panose="02020603050405020304" pitchFamily="18" charset="0"/>
            </a:endParaRPr>
          </a:p>
          <a:p>
            <a:pPr indent="266700" algn="just">
              <a:spcAft>
                <a:spcPts val="0"/>
              </a:spcAft>
            </a:pPr>
            <a:r>
              <a:rPr lang="fr-FR" altLang="zh-CN" sz="2000" kern="100" dirty="0">
                <a:solidFill>
                  <a:schemeClr val="bg1"/>
                </a:solidFill>
                <a:latin typeface="宋体" panose="02010600030101010101" pitchFamily="2" charset="-122"/>
                <a:cs typeface="Times New Roman" panose="02020603050405020304" pitchFamily="18" charset="0"/>
                <a:sym typeface="宋体" panose="02010600030101010101" pitchFamily="2" charset="-122"/>
              </a:rPr>
              <a:t>  ①</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保持自身惯性；</a:t>
            </a:r>
            <a:endParaRPr lang="zh-CN" altLang="zh-CN" sz="2000" kern="100" dirty="0">
              <a:solidFill>
                <a:schemeClr val="bg1"/>
              </a:solidFill>
              <a:latin typeface="等线" panose="02010600030101010101" pitchFamily="2" charset="-122"/>
              <a:cs typeface="Times New Roman" panose="02020603050405020304" pitchFamily="18" charset="0"/>
            </a:endParaRPr>
          </a:p>
          <a:p>
            <a:pPr indent="266700" algn="just">
              <a:spcAft>
                <a:spcPts val="0"/>
              </a:spcAft>
            </a:pPr>
            <a:r>
              <a:rPr lang="fr-FR" altLang="zh-CN" sz="2000" kern="100" dirty="0">
                <a:solidFill>
                  <a:schemeClr val="bg1"/>
                </a:solidFill>
                <a:latin typeface="宋体" panose="02010600030101010101" pitchFamily="2" charset="-122"/>
                <a:cs typeface="Times New Roman" panose="02020603050405020304" pitchFamily="18" charset="0"/>
                <a:sym typeface="宋体" panose="02010600030101010101" pitchFamily="2" charset="-122"/>
              </a:rPr>
              <a:t>  ②</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按自身的最优位置来改变状态；</a:t>
            </a:r>
            <a:endParaRPr lang="zh-CN" altLang="zh-CN" sz="2000" kern="100" dirty="0">
              <a:solidFill>
                <a:schemeClr val="bg1"/>
              </a:solidFill>
              <a:latin typeface="等线" panose="02010600030101010101" pitchFamily="2" charset="-122"/>
              <a:cs typeface="Times New Roman" panose="02020603050405020304" pitchFamily="18" charset="0"/>
            </a:endParaRPr>
          </a:p>
          <a:p>
            <a:pPr indent="266700" algn="just">
              <a:spcAft>
                <a:spcPts val="0"/>
              </a:spcAft>
            </a:pPr>
            <a:r>
              <a:rPr lang="fr-FR" altLang="zh-CN" sz="2000" kern="100" dirty="0">
                <a:solidFill>
                  <a:schemeClr val="bg1"/>
                </a:solidFill>
                <a:latin typeface="宋体" panose="02010600030101010101" pitchFamily="2" charset="-122"/>
                <a:cs typeface="Times New Roman" panose="02020603050405020304" pitchFamily="18" charset="0"/>
                <a:sym typeface="宋体" panose="02010600030101010101" pitchFamily="2" charset="-122"/>
              </a:rPr>
              <a:t>  ③</a:t>
            </a:r>
            <a:r>
              <a:rPr lang="zh-CN" altLang="zh-CN" sz="2000"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按群体的最优位置来改变状态。</a:t>
            </a:r>
            <a:endParaRPr lang="zh-CN" altLang="zh-CN" sz="2000" kern="100" dirty="0">
              <a:solidFill>
                <a:schemeClr val="bg1"/>
              </a:solidFill>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46478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348038" y="272593"/>
            <a:ext cx="3275257"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3.2 </a:t>
            </a:r>
            <a:r>
              <a:rPr lang="zh-CN" altLang="en-US" sz="4000" b="1" dirty="0">
                <a:solidFill>
                  <a:srgbClr val="017D91"/>
                </a:solidFill>
                <a:latin typeface="幼圆" panose="02010509060101010101" pitchFamily="49" charset="-122"/>
                <a:ea typeface="幼圆" panose="02010509060101010101" pitchFamily="49" charset="-122"/>
              </a:rPr>
              <a:t>算法实现</a:t>
            </a:r>
          </a:p>
        </p:txBody>
      </p:sp>
      <p:sp>
        <p:nvSpPr>
          <p:cNvPr id="43" name="圆角矩形 7">
            <a:extLst>
              <a:ext uri="{FF2B5EF4-FFF2-40B4-BE49-F238E27FC236}">
                <a16:creationId xmlns:a16="http://schemas.microsoft.com/office/drawing/2014/main" id="{9A1E0361-CCD5-4BC4-9582-B22B217F4201}"/>
              </a:ext>
            </a:extLst>
          </p:cNvPr>
          <p:cNvSpPr/>
          <p:nvPr/>
        </p:nvSpPr>
        <p:spPr>
          <a:xfrm>
            <a:off x="3824239" y="1091605"/>
            <a:ext cx="4433088" cy="480323"/>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粒子群算法</a:t>
            </a:r>
          </a:p>
        </p:txBody>
      </p:sp>
      <p:sp>
        <p:nvSpPr>
          <p:cNvPr id="12" name="矩形 11">
            <a:extLst>
              <a:ext uri="{FF2B5EF4-FFF2-40B4-BE49-F238E27FC236}">
                <a16:creationId xmlns:a16="http://schemas.microsoft.com/office/drawing/2014/main" id="{1F965C5A-EB62-472B-869C-63D425BFFFFF}"/>
              </a:ext>
            </a:extLst>
          </p:cNvPr>
          <p:cNvSpPr/>
          <p:nvPr/>
        </p:nvSpPr>
        <p:spPr>
          <a:xfrm>
            <a:off x="0" y="1712169"/>
            <a:ext cx="12184381" cy="5145831"/>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23EC079-60ED-45B0-AECB-84F247CE9EE6}"/>
                  </a:ext>
                </a:extLst>
              </p:cNvPr>
              <p:cNvSpPr/>
              <p:nvPr/>
            </p:nvSpPr>
            <p:spPr>
              <a:xfrm>
                <a:off x="443695" y="1878638"/>
                <a:ext cx="11489803" cy="3369449"/>
              </a:xfrm>
              <a:prstGeom prst="rect">
                <a:avLst/>
              </a:prstGeom>
            </p:spPr>
            <p:txBody>
              <a:bodyPr wrap="square">
                <a:spAutoFit/>
              </a:bodyPr>
              <a:lstStyle/>
              <a:p>
                <a:pPr indent="266700" algn="just">
                  <a:lnSpc>
                    <a:spcPct val="150000"/>
                  </a:lnSpc>
                  <a:spcAft>
                    <a:spcPts val="0"/>
                  </a:spcAft>
                </a:pPr>
                <a:r>
                  <a:rPr lang="zh-CN" altLang="en-US"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   以上</a:t>
                </a:r>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三条原则对应着粒子的位置和速度更新公式。其中，每个粒子</a:t>
                </a:r>
                <a:r>
                  <a:rPr lang="en-US" altLang="zh-CN" kern="100" dirty="0" err="1">
                    <a:solidFill>
                      <a:schemeClr val="bg1"/>
                    </a:solidFill>
                    <a:latin typeface="等线" panose="02010600030101010101" pitchFamily="2" charset="-122"/>
                    <a:ea typeface="宋体" panose="02010600030101010101" pitchFamily="2" charset="-122"/>
                    <a:cs typeface="Times New Roman" panose="02020603050405020304" pitchFamily="18" charset="0"/>
                  </a:rPr>
                  <a:t>i</a:t>
                </a:r>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包含着一个</a:t>
                </a:r>
                <a:r>
                  <a:rPr lang="en-US"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D</a:t>
                </a:r>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维的位置向量</a:t>
                </a:r>
                <a14:m>
                  <m:oMath xmlns:m="http://schemas.openxmlformats.org/officeDocument/2006/math">
                    <m:sSub>
                      <m:sSubPr>
                        <m:ctrlPr>
                          <a:rPr lang="zh-CN" altLang="zh-CN"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和速度向量</a:t>
                </a:r>
                <a14:m>
                  <m:oMath xmlns:m="http://schemas.openxmlformats.org/officeDocument/2006/math">
                    <m:sSub>
                      <m:sSubPr>
                        <m:ctrlPr>
                          <a:rPr lang="zh-CN" altLang="zh-CN"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𝒗</m:t>
                        </m:r>
                      </m:e>
                      <m:sub>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。粒子</a:t>
                </a:r>
                <a:r>
                  <a:rPr lang="en-US" altLang="zh-CN" kern="100" dirty="0" err="1">
                    <a:solidFill>
                      <a:schemeClr val="bg1"/>
                    </a:solidFill>
                    <a:latin typeface="等线" panose="02010600030101010101" pitchFamily="2" charset="-122"/>
                    <a:ea typeface="宋体" panose="02010600030101010101" pitchFamily="2" charset="-122"/>
                    <a:cs typeface="Times New Roman" panose="02020603050405020304" pitchFamily="18" charset="0"/>
                  </a:rPr>
                  <a:t>i</a:t>
                </a:r>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在搜索解空间时，保存其搜索到的最有位置</a:t>
                </a:r>
                <a14:m>
                  <m:oMath xmlns:m="http://schemas.openxmlformats.org/officeDocument/2006/math">
                    <m:sSub>
                      <m:sSubPr>
                        <m:ctrlPr>
                          <a:rPr lang="zh-CN" altLang="zh-CN"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，在每次迭代中，粒子</a:t>
                </a:r>
                <a:r>
                  <a:rPr lang="en-US" altLang="zh-CN" kern="100" dirty="0" err="1">
                    <a:solidFill>
                      <a:schemeClr val="bg1"/>
                    </a:solidFill>
                    <a:latin typeface="等线" panose="02010600030101010101" pitchFamily="2" charset="-122"/>
                    <a:ea typeface="宋体" panose="02010600030101010101" pitchFamily="2" charset="-122"/>
                    <a:cs typeface="Times New Roman" panose="02020603050405020304" pitchFamily="18" charset="0"/>
                  </a:rPr>
                  <a:t>i</a:t>
                </a:r>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根据自身惯性、自身经验</a:t>
                </a:r>
                <a14:m>
                  <m:oMath xmlns:m="http://schemas.openxmlformats.org/officeDocument/2006/math">
                    <m:sSub>
                      <m:sSubPr>
                        <m:ctrlPr>
                          <a:rPr lang="zh-CN" altLang="zh-CN"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𝒑</m:t>
                        </m:r>
                      </m:e>
                      <m:sub>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𝑖𝑛</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调整自己的速度向量，进而调整自身位置。学习因子</a:t>
                </a:r>
                <a14:m>
                  <m:oMath xmlns:m="http://schemas.openxmlformats.org/officeDocument/2006/math">
                    <m:sSub>
                      <m:sSubPr>
                        <m:ctrlPr>
                          <a:rPr lang="zh-CN" altLang="zh-CN"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𝒄</m:t>
                        </m:r>
                      </m:e>
                      <m:sub>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𝟏</m:t>
                        </m:r>
                      </m:sub>
                    </m:sSub>
                  </m:oMath>
                </a14:m>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a:t>
                </a:r>
                <a14:m>
                  <m:oMath xmlns:m="http://schemas.openxmlformats.org/officeDocument/2006/math">
                    <m:sSub>
                      <m:sSubPr>
                        <m:ctrlPr>
                          <a:rPr lang="zh-CN" altLang="zh-CN"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𝒄</m:t>
                        </m:r>
                      </m:e>
                      <m:sub>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𝟐</m:t>
                        </m:r>
                      </m:sub>
                    </m:sSub>
                  </m:oMath>
                </a14:m>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是非负常数；</a:t>
                </a:r>
                <a14:m>
                  <m:oMath xmlns:m="http://schemas.openxmlformats.org/officeDocument/2006/math">
                    <m:sSub>
                      <m:sSubPr>
                        <m:ctrlPr>
                          <a:rPr lang="zh-CN" altLang="zh-CN"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𝒓</m:t>
                        </m:r>
                      </m:e>
                      <m:sub>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𝟏</m:t>
                        </m:r>
                      </m:sub>
                    </m:sSub>
                  </m:oMath>
                </a14:m>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a:t>
                </a:r>
                <a14:m>
                  <m:oMath xmlns:m="http://schemas.openxmlformats.org/officeDocument/2006/math">
                    <m:sSub>
                      <m:sSubPr>
                        <m:ctrlPr>
                          <a:rPr lang="zh-CN" altLang="zh-CN"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𝒓</m:t>
                        </m:r>
                      </m:e>
                      <m:sub>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𝟐</m:t>
                        </m:r>
                      </m:sub>
                    </m:sSub>
                  </m:oMath>
                </a14:m>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是取值介于（</a:t>
                </a:r>
                <a:r>
                  <a:rPr lang="en-US"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0,1</a:t>
                </a:r>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）之间均匀分布的随机数。</a:t>
                </a:r>
                <a:endParaRPr lang="zh-CN" altLang="zh-CN" kern="100" dirty="0">
                  <a:solidFill>
                    <a:schemeClr val="bg1"/>
                  </a:solidFill>
                  <a:latin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e>
                      </m:d>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e>
                      </m:d>
                    </m:oMath>
                  </m:oMathPara>
                </a14:m>
                <a:endParaRPr lang="zh-CN" altLang="zh-CN" kern="100" dirty="0">
                  <a:solidFill>
                    <a:schemeClr val="bg1"/>
                  </a:solidFill>
                  <a:latin typeface="等线" panose="02010600030101010101" pitchFamily="2" charset="-122"/>
                  <a:cs typeface="Times New Roman" panose="02020603050405020304" pitchFamily="18" charset="0"/>
                </a:endParaRPr>
              </a:p>
              <a:p>
                <a:pPr indent="66675"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=1,2,⋯,</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𝑛</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𝑑</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=1,2,⋯,</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𝐷</m:t>
                      </m:r>
                    </m:oMath>
                  </m:oMathPara>
                </a14:m>
                <a:endParaRPr lang="zh-CN" altLang="zh-CN" kern="100" dirty="0">
                  <a:solidFill>
                    <a:schemeClr val="bg1"/>
                  </a:solidFill>
                  <a:latin typeface="等线" panose="02010600030101010101" pitchFamily="2" charset="-122"/>
                  <a:cs typeface="Times New Roman" panose="02020603050405020304" pitchFamily="18" charset="0"/>
                </a:endParaRPr>
              </a:p>
              <a:p>
                <a:pPr algn="just">
                  <a:lnSpc>
                    <a:spcPct val="150000"/>
                  </a:lnSpc>
                  <a:spcAft>
                    <a:spcPts val="0"/>
                  </a:spcAft>
                </a:pPr>
                <a:r>
                  <a:rPr lang="en-US"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m:t>
                        </m:r>
                      </m:sub>
                    </m:sSub>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e>
                    </m:d>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2</m:t>
                        </m:r>
                      </m:sub>
                    </m:sSub>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𝑖𝑑</m:t>
                            </m:r>
                          </m:sub>
                        </m:sSub>
                      </m:e>
                    </m:d>
                  </m:oMath>
                </a14:m>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分别对应保持惯性、依据自身经验和依据种群经验三条原则。先分别计算目前为止到种群经验位置和自身经验位置的距离，再根据学习因子随机的在原有的速度基础上进行调整。</a:t>
                </a:r>
                <a:endParaRPr lang="zh-CN" altLang="zh-CN" kern="100" dirty="0">
                  <a:solidFill>
                    <a:schemeClr val="bg1"/>
                  </a:solidFill>
                  <a:latin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123EC079-60ED-45B0-AECB-84F247CE9EE6}"/>
                  </a:ext>
                </a:extLst>
              </p:cNvPr>
              <p:cNvSpPr>
                <a:spLocks noRot="1" noChangeAspect="1" noMove="1" noResize="1" noEditPoints="1" noAdjustHandles="1" noChangeArrowheads="1" noChangeShapeType="1" noTextEdit="1"/>
              </p:cNvSpPr>
              <p:nvPr/>
            </p:nvSpPr>
            <p:spPr>
              <a:xfrm>
                <a:off x="443695" y="1878638"/>
                <a:ext cx="11489803" cy="3369449"/>
              </a:xfrm>
              <a:prstGeom prst="rect">
                <a:avLst/>
              </a:prstGeom>
              <a:blipFill>
                <a:blip r:embed="rId5"/>
                <a:stretch>
                  <a:fillRect l="-477" r="-424" b="-12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1933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348038" y="263801"/>
            <a:ext cx="3275257"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3.2 </a:t>
            </a:r>
            <a:r>
              <a:rPr lang="zh-CN" altLang="en-US" sz="4000" b="1" dirty="0">
                <a:solidFill>
                  <a:srgbClr val="017D91"/>
                </a:solidFill>
                <a:latin typeface="幼圆" panose="02010509060101010101" pitchFamily="49" charset="-122"/>
                <a:ea typeface="幼圆" panose="02010509060101010101" pitchFamily="49" charset="-122"/>
              </a:rPr>
              <a:t>算法实现</a:t>
            </a:r>
          </a:p>
        </p:txBody>
      </p:sp>
      <p:sp>
        <p:nvSpPr>
          <p:cNvPr id="43" name="圆角矩形 7">
            <a:extLst>
              <a:ext uri="{FF2B5EF4-FFF2-40B4-BE49-F238E27FC236}">
                <a16:creationId xmlns:a16="http://schemas.microsoft.com/office/drawing/2014/main" id="{9A1E0361-CCD5-4BC4-9582-B22B217F4201}"/>
              </a:ext>
            </a:extLst>
          </p:cNvPr>
          <p:cNvSpPr/>
          <p:nvPr/>
        </p:nvSpPr>
        <p:spPr>
          <a:xfrm>
            <a:off x="3824239" y="1091605"/>
            <a:ext cx="4433088" cy="480323"/>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865" b="1" dirty="0">
                <a:latin typeface="微软雅黑" panose="020B0503020204020204" pitchFamily="34" charset="-122"/>
                <a:ea typeface="微软雅黑" panose="020B0503020204020204" pitchFamily="34" charset="-122"/>
              </a:rPr>
              <a:t>PSO_GA </a:t>
            </a:r>
            <a:r>
              <a:rPr lang="zh-CN" altLang="en-US" sz="1865" b="1" dirty="0">
                <a:latin typeface="微软雅黑" panose="020B0503020204020204" pitchFamily="34" charset="-122"/>
                <a:ea typeface="微软雅黑" panose="020B0503020204020204" pitchFamily="34" charset="-122"/>
              </a:rPr>
              <a:t>算法</a:t>
            </a:r>
          </a:p>
        </p:txBody>
      </p:sp>
      <p:sp>
        <p:nvSpPr>
          <p:cNvPr id="12" name="矩形 11">
            <a:extLst>
              <a:ext uri="{FF2B5EF4-FFF2-40B4-BE49-F238E27FC236}">
                <a16:creationId xmlns:a16="http://schemas.microsoft.com/office/drawing/2014/main" id="{1F965C5A-EB62-472B-869C-63D425BFFFFF}"/>
              </a:ext>
            </a:extLst>
          </p:cNvPr>
          <p:cNvSpPr/>
          <p:nvPr/>
        </p:nvSpPr>
        <p:spPr>
          <a:xfrm>
            <a:off x="7619" y="1712169"/>
            <a:ext cx="12184381" cy="5145831"/>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3747D0F-99C0-46A7-BFB9-215593967093}"/>
                  </a:ext>
                </a:extLst>
              </p:cNvPr>
              <p:cNvSpPr/>
              <p:nvPr/>
            </p:nvSpPr>
            <p:spPr>
              <a:xfrm>
                <a:off x="1215342" y="2324178"/>
                <a:ext cx="8912506" cy="3335978"/>
              </a:xfrm>
              <a:prstGeom prst="rect">
                <a:avLst/>
              </a:prstGeom>
            </p:spPr>
            <p:txBody>
              <a:bodyPr wrap="square">
                <a:spAutoFit/>
              </a:bodyPr>
              <a:lstStyle/>
              <a:p>
                <a:pPr indent="266700" algn="just">
                  <a:lnSpc>
                    <a:spcPct val="150000"/>
                  </a:lnSpc>
                  <a:spcAft>
                    <a:spcPts val="0"/>
                  </a:spcAft>
                </a:pPr>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提出人口分布密度函数：</a:t>
                </a:r>
                <a:endParaRPr lang="zh-CN" altLang="zh-CN" kern="100" dirty="0">
                  <a:solidFill>
                    <a:schemeClr val="bg1"/>
                  </a:solidFill>
                  <a:latin typeface="等线" panose="02010600030101010101" pitchFamily="2" charset="-122"/>
                  <a:cs typeface="Times New Roman" panose="02020603050405020304" pitchFamily="18" charset="0"/>
                </a:endParaRPr>
              </a:p>
              <a:p>
                <a:pPr algn="ctr">
                  <a:lnSpc>
                    <a:spcPct val="150000"/>
                  </a:lnSpc>
                  <a:spcAft>
                    <a:spcPts val="0"/>
                  </a:spcAft>
                </a:pPr>
                <a14:m>
                  <m:oMath xmlns:m="http://schemas.openxmlformats.org/officeDocument/2006/math">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𝜌</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𝑝𝑜𝑝</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sup>
                    </m:s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solidFill>
                      <a:schemeClr val="bg1"/>
                    </a:solidFill>
                    <a:latin typeface="宋体" panose="02010600030101010101" pitchFamily="2" charset="-122"/>
                    <a:cs typeface="Times New Roman" panose="02020603050405020304" pitchFamily="18" charset="0"/>
                  </a:rPr>
                  <a:t>=</a:t>
                </a:r>
                <a14:m>
                  <m:oMath xmlns:m="http://schemas.openxmlformats.org/officeDocument/2006/math">
                    <m:f>
                      <m:f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𝑝𝑜𝑝</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sup>
                        </m:s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num>
                      <m:den>
                        <m:nary>
                          <m:naryPr>
                            <m:chr m:val="∑"/>
                            <m:limLoc m:val="undOvr"/>
                            <m:supHide m:val="on"/>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sup>
                            </m:s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𝑐𝑜𝑛𝑣𝐵</m:t>
                            </m:r>
                          </m:sub>
                          <m:sup/>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𝑝𝑜𝑝</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sup>
                            </m:s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zh-CN" altLang="zh-CN" kern="100" dirty="0">
                  <a:solidFill>
                    <a:schemeClr val="bg1"/>
                  </a:solidFill>
                  <a:latin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以及基站分布密度函数：</a:t>
                </a:r>
                <a:endParaRPr lang="zh-CN" altLang="zh-CN" kern="100" dirty="0">
                  <a:solidFill>
                    <a:schemeClr val="bg1"/>
                  </a:solidFill>
                  <a:latin typeface="等线" panose="02010600030101010101" pitchFamily="2" charset="-122"/>
                  <a:cs typeface="Times New Roman" panose="02020603050405020304" pitchFamily="18" charset="0"/>
                </a:endParaRPr>
              </a:p>
              <a:p>
                <a:pPr algn="ctr">
                  <a:lnSpc>
                    <a:spcPct val="150000"/>
                  </a:lnSpc>
                  <a:spcAft>
                    <a:spcPts val="0"/>
                  </a:spcAft>
                </a:pPr>
                <a14:m>
                  <m:oMath xmlns:m="http://schemas.openxmlformats.org/officeDocument/2006/math">
                    <m:sSub>
                      <m:sSub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𝜌</m:t>
                        </m:r>
                      </m:e>
                      <m: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𝑠𝑖𝑡𝑒</m:t>
                        </m:r>
                      </m:sub>
                    </m:sSub>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sup>
                    </m:s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solidFill>
                      <a:schemeClr val="bg1"/>
                    </a:solidFill>
                    <a:latin typeface="宋体" panose="02010600030101010101" pitchFamily="2" charset="-122"/>
                    <a:cs typeface="Times New Roman" panose="02020603050405020304" pitchFamily="18" charset="0"/>
                  </a:rPr>
                  <a:t>=</a:t>
                </a:r>
                <a14:m>
                  <m:oMath xmlns:m="http://schemas.openxmlformats.org/officeDocument/2006/math">
                    <m:f>
                      <m:f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𝑠𝑖𝑡𝑒</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sup>
                        </m:s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num>
                      <m:den>
                        <m:nary>
                          <m:naryPr>
                            <m:chr m:val="∑"/>
                            <m:limLoc m:val="undOvr"/>
                            <m:supHide m:val="on"/>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sup>
                            </m:s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𝑐𝑜𝑛𝑣𝐵</m:t>
                            </m:r>
                          </m:sub>
                          <m:sup/>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𝑠𝑖𝑡𝑒</m:t>
                            </m:r>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𝑖</m:t>
                                </m:r>
                              </m:sup>
                            </m:sSup>
                            <m:r>
                              <a:rPr lang="en-US" altLang="zh-CN"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e>
                        </m:nary>
                      </m:den>
                    </m:f>
                  </m:oMath>
                </a14:m>
                <a:endParaRPr lang="zh-CN" altLang="zh-CN" kern="100" dirty="0">
                  <a:solidFill>
                    <a:schemeClr val="bg1"/>
                  </a:solidFill>
                  <a:latin typeface="等线" panose="02010600030101010101" pitchFamily="2" charset="-122"/>
                  <a:cs typeface="Times New Roman" panose="02020603050405020304" pitchFamily="18" charset="0"/>
                </a:endParaRPr>
              </a:p>
              <a:p>
                <a:pPr indent="228600" algn="just">
                  <a:lnSpc>
                    <a:spcPct val="150000"/>
                  </a:lnSpc>
                  <a:spcAft>
                    <a:spcPts val="0"/>
                  </a:spcAft>
                </a:pPr>
                <a:r>
                  <a:rPr lang="zh-CN"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在此基础之上，结合粒子群的位移选择过程和遗传算法的交叉操作选择过程，保留精英策略，</a:t>
                </a:r>
                <a:r>
                  <a:rPr lang="zh-CN" altLang="en-US"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提出</a:t>
                </a:r>
                <a:r>
                  <a:rPr lang="en-US" altLang="zh-CN"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PSO_GA </a:t>
                </a:r>
                <a:r>
                  <a:rPr lang="zh-CN" altLang="en-US" kern="100" dirty="0">
                    <a:solidFill>
                      <a:schemeClr val="bg1"/>
                    </a:solidFill>
                    <a:latin typeface="等线" panose="02010600030101010101" pitchFamily="2" charset="-122"/>
                    <a:ea typeface="宋体" panose="02010600030101010101" pitchFamily="2" charset="-122"/>
                    <a:cs typeface="Times New Roman" panose="02020603050405020304" pitchFamily="18" charset="0"/>
                  </a:rPr>
                  <a:t>算法。</a:t>
                </a:r>
                <a:endParaRPr lang="zh-CN" altLang="zh-CN" kern="100" dirty="0">
                  <a:solidFill>
                    <a:schemeClr val="bg1"/>
                  </a:solidFill>
                  <a:latin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B3747D0F-99C0-46A7-BFB9-215593967093}"/>
                  </a:ext>
                </a:extLst>
              </p:cNvPr>
              <p:cNvSpPr>
                <a:spLocks noRot="1" noChangeAspect="1" noMove="1" noResize="1" noEditPoints="1" noAdjustHandles="1" noChangeArrowheads="1" noChangeShapeType="1" noTextEdit="1"/>
              </p:cNvSpPr>
              <p:nvPr/>
            </p:nvSpPr>
            <p:spPr>
              <a:xfrm>
                <a:off x="1215342" y="2324178"/>
                <a:ext cx="8912506" cy="3335978"/>
              </a:xfrm>
              <a:prstGeom prst="rect">
                <a:avLst/>
              </a:prstGeom>
              <a:blipFill>
                <a:blip r:embed="rId5"/>
                <a:stretch>
                  <a:fillRect l="-547" r="-616" b="-20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AD3242F-9635-41C4-A08A-7C0D0279C4F5}"/>
                  </a:ext>
                </a:extLst>
              </p:cNvPr>
              <p:cNvSpPr/>
              <p:nvPr/>
            </p:nvSpPr>
            <p:spPr>
              <a:xfrm>
                <a:off x="1971408" y="5253727"/>
                <a:ext cx="5188921" cy="319768"/>
              </a:xfrm>
              <a:prstGeom prst="rect">
                <a:avLst/>
              </a:prstGeom>
            </p:spPr>
            <p:txBody>
              <a:bodyPr wrap="none">
                <a:spAutoFit/>
              </a:bodyPr>
              <a:lstStyle/>
              <a:p>
                <a:pPr algn="just">
                  <a:lnSpc>
                    <a:spcPts val="1600"/>
                  </a:lnSpc>
                  <a:spcAft>
                    <a:spcPts val="60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覆盖适应度函数： </a:t>
                </a: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p>
                    </m:sSup>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oMath>
                </a14:m>
                <a:endParaRPr lang="zh-CN" altLang="zh-CN" kern="100" dirty="0">
                  <a:latin typeface="等线" panose="02010600030101010101" pitchFamily="2"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8AD3242F-9635-41C4-A08A-7C0D0279C4F5}"/>
                  </a:ext>
                </a:extLst>
              </p:cNvPr>
              <p:cNvSpPr>
                <a:spLocks noRot="1" noChangeAspect="1" noMove="1" noResize="1" noEditPoints="1" noAdjustHandles="1" noChangeArrowheads="1" noChangeShapeType="1" noTextEdit="1"/>
              </p:cNvSpPr>
              <p:nvPr/>
            </p:nvSpPr>
            <p:spPr>
              <a:xfrm>
                <a:off x="1971408" y="5253727"/>
                <a:ext cx="5188921" cy="319768"/>
              </a:xfrm>
              <a:prstGeom prst="rect">
                <a:avLst/>
              </a:prstGeom>
              <a:blipFill>
                <a:blip r:embed="rId6"/>
                <a:stretch>
                  <a:fillRect l="-939" t="-38462"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312AD4D-6B6F-41E7-B990-38315E696EE6}"/>
                  </a:ext>
                </a:extLst>
              </p:cNvPr>
              <p:cNvSpPr/>
              <p:nvPr/>
            </p:nvSpPr>
            <p:spPr>
              <a:xfrm>
                <a:off x="1421546" y="4344744"/>
                <a:ext cx="5738783" cy="601896"/>
              </a:xfrm>
              <a:prstGeom prst="rect">
                <a:avLst/>
              </a:prstGeom>
            </p:spPr>
            <p:txBody>
              <a:bodyPr wrap="square">
                <a:spAutoFit/>
              </a:bodyPr>
              <a:lstStyle/>
              <a:p>
                <a:pPr algn="just">
                  <a:lnSpc>
                    <a:spcPts val="1600"/>
                  </a:lnSpc>
                  <a:spcAft>
                    <a:spcPts val="600"/>
                  </a:spcAft>
                </a:pPr>
                <a:r>
                  <a:rPr lang="zh-CN" altLang="en-US" kern="100" dirty="0">
                    <a:latin typeface="等线" panose="02010600030101010101" pitchFamily="2" charset="-122"/>
                    <a:ea typeface="宋体" panose="02010600030101010101" pitchFamily="2" charset="-122"/>
                    <a:cs typeface="Times New Roman" panose="02020603050405020304" pitchFamily="18" charset="0"/>
                  </a:rPr>
                  <a:t>其中：</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algn="just">
                  <a:lnSpc>
                    <a:spcPts val="1600"/>
                  </a:lnSpc>
                  <a:spcAft>
                    <a:spcPts val="600"/>
                  </a:spcAft>
                </a:pPr>
                <a:r>
                  <a:rPr lang="zh-CN" altLang="en-US" kern="100" dirty="0">
                    <a:latin typeface="等线" panose="02010600030101010101" pitchFamily="2" charset="-122"/>
                    <a:ea typeface="宋体" panose="02010600030101010101" pitchFamily="2" charset="-122"/>
                    <a:cs typeface="Times New Roman" panose="02020603050405020304" pitchFamily="18" charset="0"/>
                  </a:rPr>
                  <a:t>         成本</a:t>
                </a:r>
                <a:r>
                  <a:rPr lang="zh-CN" altLang="zh-CN" kern="100" dirty="0">
                    <a:latin typeface="等线" panose="02010600030101010101" pitchFamily="2" charset="-122"/>
                    <a:ea typeface="宋体" panose="02010600030101010101" pitchFamily="2" charset="-122"/>
                    <a:cs typeface="Times New Roman" panose="02020603050405020304" pitchFamily="18" charset="0"/>
                  </a:rPr>
                  <a:t>适应度函数： </a:t>
                </a: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kern="100" smtClean="0">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i="1" kern="100" smtClean="0">
                                <a:latin typeface="Cambria Math" panose="02040503050406030204" pitchFamily="18" charset="0"/>
                                <a:ea typeface="宋体" panose="02010600030101010101" pitchFamily="2" charset="-122"/>
                                <a:cs typeface="Times New Roman" panose="02020603050405020304" pitchFamily="18" charset="0"/>
                              </a:rPr>
                              <m:t>1</m:t>
                            </m:r>
                          </m:sub>
                        </m:sSub>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p>
                    </m:sSup>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p>
                        </m:sSup>
                      </m:e>
                    </m:d>
                  </m:oMath>
                </a14:m>
                <a:endParaRPr lang="zh-CN" altLang="zh-CN" kern="100" dirty="0">
                  <a:latin typeface="等线" panose="02010600030101010101" pitchFamily="2"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0312AD4D-6B6F-41E7-B990-38315E696EE6}"/>
                  </a:ext>
                </a:extLst>
              </p:cNvPr>
              <p:cNvSpPr>
                <a:spLocks noRot="1" noChangeAspect="1" noMove="1" noResize="1" noEditPoints="1" noAdjustHandles="1" noChangeArrowheads="1" noChangeShapeType="1" noTextEdit="1"/>
              </p:cNvSpPr>
              <p:nvPr/>
            </p:nvSpPr>
            <p:spPr>
              <a:xfrm>
                <a:off x="1421546" y="4344744"/>
                <a:ext cx="5738783" cy="601896"/>
              </a:xfrm>
              <a:prstGeom prst="rect">
                <a:avLst/>
              </a:prstGeom>
              <a:blipFill>
                <a:blip r:embed="rId7"/>
                <a:stretch>
                  <a:fillRect l="-849" t="-20408" b="-102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6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271631" y="244665"/>
            <a:ext cx="5333512"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地理信息数据收集</a:t>
            </a:r>
          </a:p>
        </p:txBody>
      </p:sp>
      <p:sp>
        <p:nvSpPr>
          <p:cNvPr id="7" name="圆角矩形 6"/>
          <p:cNvSpPr/>
          <p:nvPr/>
        </p:nvSpPr>
        <p:spPr>
          <a:xfrm>
            <a:off x="510382" y="2769534"/>
            <a:ext cx="2743806" cy="2224497"/>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圆角矩形 7"/>
          <p:cNvSpPr/>
          <p:nvPr/>
        </p:nvSpPr>
        <p:spPr>
          <a:xfrm>
            <a:off x="623646" y="2543574"/>
            <a:ext cx="2517278" cy="480053"/>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地理数据信息收集</a:t>
            </a:r>
          </a:p>
        </p:txBody>
      </p:sp>
      <p:sp>
        <p:nvSpPr>
          <p:cNvPr id="12" name="Rectangle 12"/>
          <p:cNvSpPr/>
          <p:nvPr/>
        </p:nvSpPr>
        <p:spPr>
          <a:xfrm>
            <a:off x="579785" y="3133342"/>
            <a:ext cx="2605000" cy="1596912"/>
          </a:xfrm>
          <a:prstGeom prst="rect">
            <a:avLst/>
          </a:prstGeom>
        </p:spPr>
        <p:txBody>
          <a:bodyPr wrap="square">
            <a:spAutoFit/>
          </a:bodyPr>
          <a:lstStyle/>
          <a:p>
            <a:pPr>
              <a:lnSpc>
                <a:spcPct val="150000"/>
              </a:lnSpc>
            </a:pPr>
            <a:r>
              <a:rPr lang="en-US" altLang="zh-CN" sz="1335" dirty="0">
                <a:solidFill>
                  <a:srgbClr val="FFFFFF"/>
                </a:solidFill>
                <a:latin typeface="微软雅黑" panose="020B0503020204020204" pitchFamily="34" charset="-122"/>
                <a:ea typeface="微软雅黑" panose="020B0503020204020204" pitchFamily="34" charset="-122"/>
                <a:cs typeface="+mn-ea"/>
                <a:sym typeface="+mn-lt"/>
              </a:rPr>
              <a:t>    </a:t>
            </a:r>
            <a:r>
              <a:rPr lang="zh-CN" altLang="en-US" sz="1335" dirty="0">
                <a:solidFill>
                  <a:srgbClr val="FFFFFF"/>
                </a:solidFill>
                <a:latin typeface="微软雅黑" panose="020B0503020204020204" pitchFamily="34" charset="-122"/>
                <a:ea typeface="微软雅黑" panose="020B0503020204020204" pitchFamily="34" charset="-122"/>
                <a:cs typeface="+mn-ea"/>
                <a:sym typeface="+mn-lt"/>
              </a:rPr>
              <a:t>要想真实模拟出中南大学南校区的建筑物群以及活动场所的占地实况，评估对</a:t>
            </a:r>
            <a:r>
              <a:rPr lang="en-US" altLang="zh-CN" sz="1335" dirty="0">
                <a:solidFill>
                  <a:srgbClr val="FFFFFF"/>
                </a:solidFill>
                <a:latin typeface="微软雅黑" panose="020B0503020204020204" pitchFamily="34" charset="-122"/>
                <a:ea typeface="微软雅黑" panose="020B0503020204020204" pitchFamily="34" charset="-122"/>
                <a:cs typeface="+mn-ea"/>
                <a:sym typeface="+mn-lt"/>
              </a:rPr>
              <a:t>5G</a:t>
            </a:r>
            <a:r>
              <a:rPr lang="zh-CN" altLang="en-US" sz="1335" dirty="0">
                <a:solidFill>
                  <a:srgbClr val="FFFFFF"/>
                </a:solidFill>
                <a:latin typeface="微软雅黑" panose="020B0503020204020204" pitchFamily="34" charset="-122"/>
                <a:ea typeface="微软雅黑" panose="020B0503020204020204" pitchFamily="34" charset="-122"/>
                <a:cs typeface="+mn-ea"/>
                <a:sym typeface="+mn-lt"/>
              </a:rPr>
              <a:t>信号传输造成的影响，收集中南大学南校区的坐标信息是其中的关键一步。</a:t>
            </a:r>
          </a:p>
        </p:txBody>
      </p:sp>
      <p:sp>
        <p:nvSpPr>
          <p:cNvPr id="23" name="箭头: 右 22">
            <a:extLst>
              <a:ext uri="{FF2B5EF4-FFF2-40B4-BE49-F238E27FC236}">
                <a16:creationId xmlns:a16="http://schemas.microsoft.com/office/drawing/2014/main" id="{1AC4BCF3-779D-4C88-B7AF-55DADC44B592}"/>
              </a:ext>
            </a:extLst>
          </p:cNvPr>
          <p:cNvSpPr/>
          <p:nvPr/>
        </p:nvSpPr>
        <p:spPr>
          <a:xfrm>
            <a:off x="3232405" y="3565259"/>
            <a:ext cx="972481" cy="633046"/>
          </a:xfrm>
          <a:prstGeom prst="rightArrow">
            <a:avLst/>
          </a:prstGeom>
          <a:solidFill>
            <a:srgbClr val="59B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6">
            <a:extLst>
              <a:ext uri="{FF2B5EF4-FFF2-40B4-BE49-F238E27FC236}">
                <a16:creationId xmlns:a16="http://schemas.microsoft.com/office/drawing/2014/main" id="{D5DD4DDE-BFF1-46CE-9EA2-F4D955DE5AC7}"/>
              </a:ext>
            </a:extLst>
          </p:cNvPr>
          <p:cNvSpPr/>
          <p:nvPr/>
        </p:nvSpPr>
        <p:spPr>
          <a:xfrm>
            <a:off x="4204886" y="2136664"/>
            <a:ext cx="3865350" cy="3520066"/>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圆角矩形 7">
            <a:extLst>
              <a:ext uri="{FF2B5EF4-FFF2-40B4-BE49-F238E27FC236}">
                <a16:creationId xmlns:a16="http://schemas.microsoft.com/office/drawing/2014/main" id="{71E3E0C8-1340-4C0E-8A23-2203DB285389}"/>
              </a:ext>
            </a:extLst>
          </p:cNvPr>
          <p:cNvSpPr/>
          <p:nvPr/>
        </p:nvSpPr>
        <p:spPr>
          <a:xfrm>
            <a:off x="4548045" y="1883663"/>
            <a:ext cx="3179031" cy="463516"/>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尝试</a:t>
            </a:r>
            <a:r>
              <a:rPr lang="en-US" altLang="zh-CN" sz="1865" b="1" dirty="0">
                <a:latin typeface="微软雅黑" panose="020B0503020204020204" pitchFamily="34" charset="-122"/>
                <a:ea typeface="微软雅黑" panose="020B0503020204020204" pitchFamily="34" charset="-122"/>
              </a:rPr>
              <a:t>1:</a:t>
            </a:r>
            <a:r>
              <a:rPr lang="zh-CN" altLang="en-US" sz="1865" b="1" dirty="0">
                <a:latin typeface="微软雅黑" panose="020B0503020204020204" pitchFamily="34" charset="-122"/>
                <a:ea typeface="微软雅黑" panose="020B0503020204020204" pitchFamily="34" charset="-122"/>
              </a:rPr>
              <a:t>无人机拍摄</a:t>
            </a:r>
            <a:r>
              <a:rPr lang="en-US" altLang="zh-CN" sz="1865" b="1" dirty="0">
                <a:latin typeface="微软雅黑" panose="020B0503020204020204" pitchFamily="34" charset="-122"/>
                <a:ea typeface="微软雅黑" panose="020B0503020204020204" pitchFamily="34" charset="-122"/>
              </a:rPr>
              <a:t>3D</a:t>
            </a:r>
            <a:r>
              <a:rPr lang="zh-CN" altLang="en-US" sz="1865" b="1" dirty="0">
                <a:latin typeface="微软雅黑" panose="020B0503020204020204" pitchFamily="34" charset="-122"/>
                <a:ea typeface="微软雅黑" panose="020B0503020204020204" pitchFamily="34" charset="-122"/>
              </a:rPr>
              <a:t>建模</a:t>
            </a:r>
          </a:p>
        </p:txBody>
      </p:sp>
      <p:sp>
        <p:nvSpPr>
          <p:cNvPr id="26" name="Rectangle 12">
            <a:extLst>
              <a:ext uri="{FF2B5EF4-FFF2-40B4-BE49-F238E27FC236}">
                <a16:creationId xmlns:a16="http://schemas.microsoft.com/office/drawing/2014/main" id="{A4C73A2D-B587-404B-AEE8-5C97239A3815}"/>
              </a:ext>
            </a:extLst>
          </p:cNvPr>
          <p:cNvSpPr/>
          <p:nvPr/>
        </p:nvSpPr>
        <p:spPr>
          <a:xfrm>
            <a:off x="4765116" y="2269880"/>
            <a:ext cx="4372842" cy="364267"/>
          </a:xfrm>
          <a:prstGeom prst="rect">
            <a:avLst/>
          </a:prstGeom>
        </p:spPr>
        <p:txBody>
          <a:bodyPr wrap="square">
            <a:spAutoFit/>
          </a:bodyPr>
          <a:lstStyle/>
          <a:p>
            <a:pPr algn="ctr">
              <a:lnSpc>
                <a:spcPct val="150000"/>
              </a:lnSpc>
            </a:pPr>
            <a:r>
              <a:rPr lang="en-US" altLang="zh-CN" sz="1335" dirty="0">
                <a:solidFill>
                  <a:srgbClr val="FFFFFF"/>
                </a:solidFill>
                <a:latin typeface="微软雅黑" panose="020B0503020204020204" pitchFamily="34" charset="-122"/>
                <a:ea typeface="微软雅黑" panose="020B0503020204020204" pitchFamily="34" charset="-122"/>
                <a:cs typeface="+mn-ea"/>
                <a:sym typeface="+mn-lt"/>
              </a:rPr>
              <a:t>  </a:t>
            </a:r>
            <a:endParaRPr lang="zh-CN" altLang="en-US" sz="1335" dirty="0">
              <a:solidFill>
                <a:srgbClr val="FFFFFF"/>
              </a:solidFill>
              <a:latin typeface="微软雅黑" panose="020B0503020204020204" pitchFamily="34" charset="-122"/>
              <a:ea typeface="微软雅黑" panose="020B0503020204020204" pitchFamily="34" charset="-122"/>
              <a:cs typeface="+mn-ea"/>
              <a:sym typeface="+mn-lt"/>
            </a:endParaRPr>
          </a:p>
        </p:txBody>
      </p:sp>
      <p:pic>
        <p:nvPicPr>
          <p:cNvPr id="27" name="图片 26">
            <a:extLst>
              <a:ext uri="{FF2B5EF4-FFF2-40B4-BE49-F238E27FC236}">
                <a16:creationId xmlns:a16="http://schemas.microsoft.com/office/drawing/2014/main" id="{DE2244B1-E345-4ECF-9A34-06CB8CED438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1956" y="2594038"/>
            <a:ext cx="3359924" cy="2888743"/>
          </a:xfrm>
          <a:prstGeom prst="rect">
            <a:avLst/>
          </a:prstGeom>
          <a:ln>
            <a:noFill/>
          </a:ln>
          <a:effectLst>
            <a:softEdge rad="112500"/>
          </a:effectLst>
        </p:spPr>
      </p:pic>
      <p:sp>
        <p:nvSpPr>
          <p:cNvPr id="28" name="箭头: 右 27">
            <a:extLst>
              <a:ext uri="{FF2B5EF4-FFF2-40B4-BE49-F238E27FC236}">
                <a16:creationId xmlns:a16="http://schemas.microsoft.com/office/drawing/2014/main" id="{9132F095-A1BF-4852-BB63-B8B86C245443}"/>
              </a:ext>
            </a:extLst>
          </p:cNvPr>
          <p:cNvSpPr/>
          <p:nvPr/>
        </p:nvSpPr>
        <p:spPr>
          <a:xfrm>
            <a:off x="8063391" y="3565259"/>
            <a:ext cx="996650" cy="633046"/>
          </a:xfrm>
          <a:prstGeom prst="rightArrow">
            <a:avLst/>
          </a:prstGeom>
          <a:solidFill>
            <a:srgbClr val="59B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6">
            <a:extLst>
              <a:ext uri="{FF2B5EF4-FFF2-40B4-BE49-F238E27FC236}">
                <a16:creationId xmlns:a16="http://schemas.microsoft.com/office/drawing/2014/main" id="{D044EF02-DB05-4048-8470-3B0C916CCF6C}"/>
              </a:ext>
            </a:extLst>
          </p:cNvPr>
          <p:cNvSpPr/>
          <p:nvPr/>
        </p:nvSpPr>
        <p:spPr>
          <a:xfrm>
            <a:off x="9064795" y="2877116"/>
            <a:ext cx="2743806" cy="2224497"/>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圆角矩形 7">
            <a:extLst>
              <a:ext uri="{FF2B5EF4-FFF2-40B4-BE49-F238E27FC236}">
                <a16:creationId xmlns:a16="http://schemas.microsoft.com/office/drawing/2014/main" id="{1CBD591E-4499-4D77-B077-7453A374B07F}"/>
              </a:ext>
            </a:extLst>
          </p:cNvPr>
          <p:cNvSpPr/>
          <p:nvPr/>
        </p:nvSpPr>
        <p:spPr>
          <a:xfrm>
            <a:off x="9178059" y="2637090"/>
            <a:ext cx="2517278" cy="480053"/>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仿真结果不甚思想</a:t>
            </a:r>
          </a:p>
        </p:txBody>
      </p:sp>
      <p:sp>
        <p:nvSpPr>
          <p:cNvPr id="33" name="矩形 32">
            <a:extLst>
              <a:ext uri="{FF2B5EF4-FFF2-40B4-BE49-F238E27FC236}">
                <a16:creationId xmlns:a16="http://schemas.microsoft.com/office/drawing/2014/main" id="{D98C34BC-9DBE-4559-8ACB-BB276FCF9B74}"/>
              </a:ext>
            </a:extLst>
          </p:cNvPr>
          <p:cNvSpPr/>
          <p:nvPr/>
        </p:nvSpPr>
        <p:spPr>
          <a:xfrm>
            <a:off x="9317383" y="3162289"/>
            <a:ext cx="2233876" cy="1742015"/>
          </a:xfrm>
          <a:prstGeom prst="rect">
            <a:avLst/>
          </a:prstGeom>
        </p:spPr>
        <p:txBody>
          <a:bodyPr wrap="square">
            <a:spAutoFit/>
          </a:bodyPr>
          <a:lstStyle/>
          <a:p>
            <a:r>
              <a:rPr lang="en-US" altLang="zh-CN" sz="134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34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因为要用无人机对中南大学南校区进行一次完整的航拍，无人机一次续航时间是肯定不够的，而两次航拍时，势必会造成拍摄角度和拍摄背景的不完全一致，最后会导致在计算机进行仿真时出现极大的误差。</a:t>
            </a:r>
            <a:endParaRPr lang="zh-CN" altLang="en-US" sz="134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500"/>
                                        <p:tgtEl>
                                          <p:spTgt spid="7"/>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childTnLst>
                          </p:cTn>
                        </p:par>
                        <p:par>
                          <p:cTn id="28" fill="hold">
                            <p:stCondLst>
                              <p:cond delay="2000"/>
                            </p:stCondLst>
                            <p:childTnLst>
                              <p:par>
                                <p:cTn id="29" presetID="25"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34" dur="1000" fill="hold"/>
                                        <p:tgtEl>
                                          <p:spTgt spid="25"/>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25"/>
                                        </p:tgtEl>
                                      </p:cBhvr>
                                    </p:animEffect>
                                  </p:childTnLst>
                                </p:cTn>
                              </p:par>
                            </p:childTnLst>
                          </p:cTn>
                        </p:par>
                        <p:par>
                          <p:cTn id="39" fill="hold">
                            <p:stCondLst>
                              <p:cond delay="3000"/>
                            </p:stCondLst>
                            <p:childTnLst>
                              <p:par>
                                <p:cTn id="40" presetID="21" presetClass="entr" presetSubtype="1"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heel(1)">
                                      <p:cBhvr>
                                        <p:cTn id="42" dur="500"/>
                                        <p:tgtEl>
                                          <p:spTgt spid="24"/>
                                        </p:tgtEl>
                                      </p:cBhvr>
                                    </p:animEffect>
                                  </p:childTnLst>
                                </p:cTn>
                              </p:par>
                              <p:par>
                                <p:cTn id="43" presetID="21" presetClass="entr" presetSubtype="1"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heel(1)">
                                      <p:cBhvr>
                                        <p:cTn id="45" dur="500"/>
                                        <p:tgtEl>
                                          <p:spTgt spid="27"/>
                                        </p:tgtEl>
                                      </p:cBhvr>
                                    </p:animEffect>
                                  </p:childTnLst>
                                </p:cTn>
                              </p:par>
                            </p:childTnLst>
                          </p:cTn>
                        </p:par>
                        <p:par>
                          <p:cTn id="46" fill="hold">
                            <p:stCondLst>
                              <p:cond delay="3500"/>
                            </p:stCondLst>
                            <p:childTnLst>
                              <p:par>
                                <p:cTn id="47" presetID="16" presetClass="entr" presetSubtype="21"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arn(inVertical)">
                                      <p:cBhvr>
                                        <p:cTn id="49" dur="500"/>
                                        <p:tgtEl>
                                          <p:spTgt spid="28"/>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par>
                          <p:cTn id="56" fill="hold">
                            <p:stCondLst>
                              <p:cond delay="4500"/>
                            </p:stCondLst>
                            <p:childTnLst>
                              <p:par>
                                <p:cTn id="57" presetID="25"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decel="50000" fill="hold">
                                          <p:stCondLst>
                                            <p:cond delay="0"/>
                                          </p:stCondLst>
                                        </p:cTn>
                                        <p:tgtEl>
                                          <p:spTgt spid="30"/>
                                        </p:tgtEl>
                                        <p:attrNameLst>
                                          <p:attrName>style.rotation</p:attrName>
                                        </p:attrNameLst>
                                      </p:cBhvr>
                                      <p:tavLst>
                                        <p:tav tm="0">
                                          <p:val>
                                            <p:fltVal val="-90"/>
                                          </p:val>
                                        </p:tav>
                                        <p:tav tm="100000">
                                          <p:val>
                                            <p:fltVal val="0"/>
                                          </p:val>
                                        </p:tav>
                                      </p:tavLst>
                                    </p:anim>
                                    <p:anim calcmode="lin" valueType="num">
                                      <p:cBhvr>
                                        <p:cTn id="60" dur="500" decel="50000" fill="hold">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61" dur="500" accel="50000" fill="hold">
                                          <p:stCondLst>
                                            <p:cond delay="500"/>
                                          </p:stCondLst>
                                        </p:cTn>
                                        <p:tgtEl>
                                          <p:spTgt spid="30"/>
                                        </p:tgtEl>
                                        <p:attrNameLst>
                                          <p:attrName>ppt_w</p:attrName>
                                        </p:attrNameLst>
                                      </p:cBhvr>
                                      <p:tavLst>
                                        <p:tav tm="0">
                                          <p:val>
                                            <p:strVal val="#ppt_w*.05"/>
                                          </p:val>
                                        </p:tav>
                                        <p:tav tm="100000">
                                          <p:val>
                                            <p:strVal val="#ppt_w"/>
                                          </p:val>
                                        </p:tav>
                                      </p:tavLst>
                                    </p:anim>
                                    <p:anim calcmode="lin" valueType="num">
                                      <p:cBhvr>
                                        <p:cTn id="62" dur="1000" fill="hold"/>
                                        <p:tgtEl>
                                          <p:spTgt spid="30"/>
                                        </p:tgtEl>
                                        <p:attrNameLst>
                                          <p:attrName>ppt_h</p:attrName>
                                        </p:attrNameLst>
                                      </p:cBhvr>
                                      <p:tavLst>
                                        <p:tav tm="0">
                                          <p:val>
                                            <p:strVal val="#ppt_h"/>
                                          </p:val>
                                        </p:tav>
                                        <p:tav tm="100000">
                                          <p:val>
                                            <p:strVal val="#ppt_h"/>
                                          </p:val>
                                        </p:tav>
                                      </p:tavLst>
                                    </p:anim>
                                    <p:anim calcmode="lin" valueType="num">
                                      <p:cBhvr>
                                        <p:cTn id="63" dur="500" decel="50000" fill="hold">
                                          <p:stCondLst>
                                            <p:cond delay="0"/>
                                          </p:stCondLst>
                                        </p:cTn>
                                        <p:tgtEl>
                                          <p:spTgt spid="30"/>
                                        </p:tgtEl>
                                        <p:attrNameLst>
                                          <p:attrName>ppt_x</p:attrName>
                                        </p:attrNameLst>
                                      </p:cBhvr>
                                      <p:tavLst>
                                        <p:tav tm="0">
                                          <p:val>
                                            <p:strVal val="#ppt_x+.4"/>
                                          </p:val>
                                        </p:tav>
                                        <p:tav tm="100000">
                                          <p:val>
                                            <p:strVal val="#ppt_x"/>
                                          </p:val>
                                        </p:tav>
                                      </p:tavLst>
                                    </p:anim>
                                    <p:anim calcmode="lin" valueType="num">
                                      <p:cBhvr>
                                        <p:cTn id="64" dur="500" decel="50000" fill="hold">
                                          <p:stCondLst>
                                            <p:cond delay="0"/>
                                          </p:stCondLst>
                                        </p:cTn>
                                        <p:tgtEl>
                                          <p:spTgt spid="30"/>
                                        </p:tgtEl>
                                        <p:attrNameLst>
                                          <p:attrName>ppt_y</p:attrName>
                                        </p:attrNameLst>
                                      </p:cBhvr>
                                      <p:tavLst>
                                        <p:tav tm="0">
                                          <p:val>
                                            <p:strVal val="#ppt_y-.2"/>
                                          </p:val>
                                        </p:tav>
                                        <p:tav tm="100000">
                                          <p:val>
                                            <p:strVal val="#ppt_y+.1"/>
                                          </p:val>
                                        </p:tav>
                                      </p:tavLst>
                                    </p:anim>
                                    <p:anim calcmode="lin" valueType="num">
                                      <p:cBhvr>
                                        <p:cTn id="65" dur="500" accel="50000" fill="hold">
                                          <p:stCondLst>
                                            <p:cond delay="500"/>
                                          </p:stCondLst>
                                        </p:cTn>
                                        <p:tgtEl>
                                          <p:spTgt spid="30"/>
                                        </p:tgtEl>
                                        <p:attrNameLst>
                                          <p:attrName>ppt_y</p:attrName>
                                        </p:attrNameLst>
                                      </p:cBhvr>
                                      <p:tavLst>
                                        <p:tav tm="0">
                                          <p:val>
                                            <p:strVal val="#ppt_y+.1"/>
                                          </p:val>
                                        </p:tav>
                                        <p:tav tm="100000">
                                          <p:val>
                                            <p:strVal val="#ppt_y"/>
                                          </p:val>
                                        </p:tav>
                                      </p:tavLst>
                                    </p:anim>
                                    <p:animEffect transition="in" filter="fade">
                                      <p:cBhvr>
                                        <p:cTn id="66" dur="1000" decel="50000">
                                          <p:stCondLst>
                                            <p:cond delay="0"/>
                                          </p:stCondLst>
                                        </p:cTn>
                                        <p:tgtEl>
                                          <p:spTgt spid="30"/>
                                        </p:tgtEl>
                                      </p:cBhvr>
                                    </p:animEffect>
                                  </p:childTnLst>
                                </p:cTn>
                              </p:par>
                            </p:childTnLst>
                          </p:cTn>
                        </p:par>
                        <p:par>
                          <p:cTn id="67" fill="hold">
                            <p:stCondLst>
                              <p:cond delay="5500"/>
                            </p:stCondLst>
                            <p:childTnLst>
                              <p:par>
                                <p:cTn id="68" presetID="21" presetClass="entr" presetSubtype="1"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heel(1)">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P spid="23" grpId="0" animBg="1"/>
      <p:bldP spid="24" grpId="0" animBg="1"/>
      <p:bldP spid="25" grpId="0" animBg="1"/>
      <p:bldP spid="26" grpId="0"/>
      <p:bldP spid="28" grpId="0" animBg="1"/>
      <p:bldP spid="29"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9465"/>
            <a:ext cx="3980330" cy="2013397"/>
          </a:xfrm>
          <a:prstGeom prst="rect">
            <a:avLst/>
          </a:prstGeom>
        </p:spPr>
      </p:pic>
      <p:sp>
        <p:nvSpPr>
          <p:cNvPr id="8" name="圆角矩形 7"/>
          <p:cNvSpPr/>
          <p:nvPr/>
        </p:nvSpPr>
        <p:spPr>
          <a:xfrm>
            <a:off x="408494" y="2513415"/>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地理数据信息收集</a:t>
            </a:r>
          </a:p>
        </p:txBody>
      </p:sp>
      <p:sp>
        <p:nvSpPr>
          <p:cNvPr id="23" name="箭头: 右 22">
            <a:extLst>
              <a:ext uri="{FF2B5EF4-FFF2-40B4-BE49-F238E27FC236}">
                <a16:creationId xmlns:a16="http://schemas.microsoft.com/office/drawing/2014/main" id="{1AC4BCF3-779D-4C88-B7AF-55DADC44B592}"/>
              </a:ext>
            </a:extLst>
          </p:cNvPr>
          <p:cNvSpPr/>
          <p:nvPr/>
        </p:nvSpPr>
        <p:spPr>
          <a:xfrm>
            <a:off x="851286" y="3672841"/>
            <a:ext cx="658670" cy="498814"/>
          </a:xfrm>
          <a:prstGeom prst="rightArrow">
            <a:avLst/>
          </a:prstGeom>
          <a:solidFill>
            <a:srgbClr val="59B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6">
            <a:extLst>
              <a:ext uri="{FF2B5EF4-FFF2-40B4-BE49-F238E27FC236}">
                <a16:creationId xmlns:a16="http://schemas.microsoft.com/office/drawing/2014/main" id="{D5DD4DDE-BFF1-46CE-9EA2-F4D955DE5AC7}"/>
              </a:ext>
            </a:extLst>
          </p:cNvPr>
          <p:cNvSpPr/>
          <p:nvPr/>
        </p:nvSpPr>
        <p:spPr>
          <a:xfrm>
            <a:off x="1509591" y="2189098"/>
            <a:ext cx="3865350" cy="3520066"/>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5" name="圆角矩形 7">
            <a:extLst>
              <a:ext uri="{FF2B5EF4-FFF2-40B4-BE49-F238E27FC236}">
                <a16:creationId xmlns:a16="http://schemas.microsoft.com/office/drawing/2014/main" id="{71E3E0C8-1340-4C0E-8A23-2203DB285389}"/>
              </a:ext>
            </a:extLst>
          </p:cNvPr>
          <p:cNvSpPr/>
          <p:nvPr/>
        </p:nvSpPr>
        <p:spPr>
          <a:xfrm>
            <a:off x="1852750" y="1883663"/>
            <a:ext cx="3179031" cy="463516"/>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尝试</a:t>
            </a:r>
            <a:r>
              <a:rPr lang="en-US" altLang="zh-CN" sz="1865" b="1" dirty="0">
                <a:latin typeface="微软雅黑" panose="020B0503020204020204" pitchFamily="34" charset="-122"/>
                <a:ea typeface="微软雅黑" panose="020B0503020204020204" pitchFamily="34" charset="-122"/>
              </a:rPr>
              <a:t>2:</a:t>
            </a:r>
            <a:r>
              <a:rPr lang="zh-CN" altLang="en-US" sz="1865" b="1" dirty="0">
                <a:latin typeface="微软雅黑" panose="020B0503020204020204" pitchFamily="34" charset="-122"/>
                <a:ea typeface="微软雅黑" panose="020B0503020204020204" pitchFamily="34" charset="-122"/>
              </a:rPr>
              <a:t>开源网站数据提取</a:t>
            </a:r>
          </a:p>
        </p:txBody>
      </p:sp>
      <p:sp>
        <p:nvSpPr>
          <p:cNvPr id="26" name="Rectangle 12">
            <a:extLst>
              <a:ext uri="{FF2B5EF4-FFF2-40B4-BE49-F238E27FC236}">
                <a16:creationId xmlns:a16="http://schemas.microsoft.com/office/drawing/2014/main" id="{A4C73A2D-B587-404B-AEE8-5C97239A3815}"/>
              </a:ext>
            </a:extLst>
          </p:cNvPr>
          <p:cNvSpPr/>
          <p:nvPr/>
        </p:nvSpPr>
        <p:spPr>
          <a:xfrm>
            <a:off x="4765116" y="2269880"/>
            <a:ext cx="4372842" cy="364267"/>
          </a:xfrm>
          <a:prstGeom prst="rect">
            <a:avLst/>
          </a:prstGeom>
        </p:spPr>
        <p:txBody>
          <a:bodyPr wrap="square">
            <a:spAutoFit/>
          </a:bodyPr>
          <a:lstStyle/>
          <a:p>
            <a:pPr algn="ctr">
              <a:lnSpc>
                <a:spcPct val="150000"/>
              </a:lnSpc>
            </a:pPr>
            <a:r>
              <a:rPr lang="en-US" altLang="zh-CN" sz="1335" dirty="0">
                <a:solidFill>
                  <a:srgbClr val="FFFFFF"/>
                </a:solidFill>
                <a:latin typeface="微软雅黑" panose="020B0503020204020204" pitchFamily="34" charset="-122"/>
                <a:ea typeface="微软雅黑" panose="020B0503020204020204" pitchFamily="34" charset="-122"/>
                <a:cs typeface="+mn-ea"/>
                <a:sym typeface="+mn-lt"/>
              </a:rPr>
              <a:t>  </a:t>
            </a:r>
            <a:endParaRPr lang="zh-CN" altLang="en-US" sz="1335"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8" name="箭头: 右 27">
            <a:extLst>
              <a:ext uri="{FF2B5EF4-FFF2-40B4-BE49-F238E27FC236}">
                <a16:creationId xmlns:a16="http://schemas.microsoft.com/office/drawing/2014/main" id="{9132F095-A1BF-4852-BB63-B8B86C245443}"/>
              </a:ext>
            </a:extLst>
          </p:cNvPr>
          <p:cNvSpPr/>
          <p:nvPr/>
        </p:nvSpPr>
        <p:spPr>
          <a:xfrm>
            <a:off x="5374941" y="3538609"/>
            <a:ext cx="721060" cy="633046"/>
          </a:xfrm>
          <a:prstGeom prst="rightArrow">
            <a:avLst/>
          </a:prstGeom>
          <a:solidFill>
            <a:srgbClr val="59B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68F14D5-D5C6-4A7B-97F2-98E337D46957}"/>
              </a:ext>
            </a:extLst>
          </p:cNvPr>
          <p:cNvSpPr/>
          <p:nvPr/>
        </p:nvSpPr>
        <p:spPr>
          <a:xfrm>
            <a:off x="1810690" y="2513415"/>
            <a:ext cx="3263153" cy="3367397"/>
          </a:xfrm>
          <a:prstGeom prst="rect">
            <a:avLst/>
          </a:prstGeom>
        </p:spPr>
        <p:txBody>
          <a:bodyPr wrap="square">
            <a:spAutoFit/>
          </a:bodyPr>
          <a:lstStyle/>
          <a:p>
            <a:pPr>
              <a:lnSpc>
                <a:spcPct val="150000"/>
              </a:lnSpc>
            </a:pP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获取数据的方式从无人机实地采集转变为从权威网站下载的</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XML</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文件进行数据提取，再进行整合以及坐标转化得出中南大学南校区的轮廓点以及中南大学南校区内部建筑物、湖泊以及操场的轮廓点。</a:t>
            </a:r>
            <a:endPar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圆角矩形 6">
            <a:extLst>
              <a:ext uri="{FF2B5EF4-FFF2-40B4-BE49-F238E27FC236}">
                <a16:creationId xmlns:a16="http://schemas.microsoft.com/office/drawing/2014/main" id="{3D59A10B-CFA0-4388-8E4D-B3A9E9FF7DB3}"/>
              </a:ext>
            </a:extLst>
          </p:cNvPr>
          <p:cNvSpPr/>
          <p:nvPr/>
        </p:nvSpPr>
        <p:spPr>
          <a:xfrm>
            <a:off x="6119374" y="2152802"/>
            <a:ext cx="5833668" cy="3520066"/>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2" name="圆角矩形 7">
            <a:extLst>
              <a:ext uri="{FF2B5EF4-FFF2-40B4-BE49-F238E27FC236}">
                <a16:creationId xmlns:a16="http://schemas.microsoft.com/office/drawing/2014/main" id="{AADAB01B-0016-4F82-890B-2F5956C8EE57}"/>
              </a:ext>
            </a:extLst>
          </p:cNvPr>
          <p:cNvSpPr/>
          <p:nvPr/>
        </p:nvSpPr>
        <p:spPr>
          <a:xfrm>
            <a:off x="7333548" y="1872390"/>
            <a:ext cx="3179031" cy="463516"/>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结果展示与对比</a:t>
            </a:r>
          </a:p>
        </p:txBody>
      </p:sp>
      <p:sp>
        <p:nvSpPr>
          <p:cNvPr id="32" name="矩形 31">
            <a:extLst>
              <a:ext uri="{FF2B5EF4-FFF2-40B4-BE49-F238E27FC236}">
                <a16:creationId xmlns:a16="http://schemas.microsoft.com/office/drawing/2014/main" id="{B2F9690B-0F06-4686-A11C-C2BF09131ECB}"/>
              </a:ext>
            </a:extLst>
          </p:cNvPr>
          <p:cNvSpPr/>
          <p:nvPr/>
        </p:nvSpPr>
        <p:spPr>
          <a:xfrm>
            <a:off x="6354631" y="2513415"/>
            <a:ext cx="3263153" cy="458908"/>
          </a:xfrm>
          <a:prstGeom prst="rect">
            <a:avLst/>
          </a:prstGeom>
        </p:spPr>
        <p:txBody>
          <a:bodyPr wrap="square">
            <a:spAutoFit/>
          </a:bodyPr>
          <a:lstStyle/>
          <a:p>
            <a:pPr>
              <a:lnSpc>
                <a:spcPct val="150000"/>
              </a:lnSpc>
            </a:pP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4" name="图片 33" descr="F:\QQ\1098411671\Image\Group2\UA\O[\UAO[O709PW6~1XX2T`KPXR4.png">
            <a:extLst>
              <a:ext uri="{FF2B5EF4-FFF2-40B4-BE49-F238E27FC236}">
                <a16:creationId xmlns:a16="http://schemas.microsoft.com/office/drawing/2014/main" id="{2924F1B5-C204-4975-B058-E2328AEA42E6}"/>
              </a:ext>
            </a:extLst>
          </p:cNvPr>
          <p:cNvPicPr/>
          <p:nvPr/>
        </p:nvPicPr>
        <p:blipFill>
          <a:blip r:embed="rId5" cstate="print">
            <a:extLst>
              <a:ext uri="{28A0092B-C50C-407E-A947-70E740481C1C}">
                <a14:useLocalDpi xmlns:a14="http://schemas.microsoft.com/office/drawing/2010/main" val="0"/>
              </a:ext>
            </a:extLst>
          </a:blip>
          <a:srcRect l="10417" r="34225"/>
          <a:stretch>
            <a:fillRect/>
          </a:stretch>
        </p:blipFill>
        <p:spPr bwMode="auto">
          <a:xfrm>
            <a:off x="6354631" y="2647698"/>
            <a:ext cx="2555240" cy="2602865"/>
          </a:xfrm>
          <a:prstGeom prst="rect">
            <a:avLst/>
          </a:prstGeom>
          <a:noFill/>
          <a:ln>
            <a:noFill/>
          </a:ln>
        </p:spPr>
      </p:pic>
      <p:pic>
        <p:nvPicPr>
          <p:cNvPr id="35" name="图片 34">
            <a:extLst>
              <a:ext uri="{FF2B5EF4-FFF2-40B4-BE49-F238E27FC236}">
                <a16:creationId xmlns:a16="http://schemas.microsoft.com/office/drawing/2014/main" id="{8D6330D4-62A1-4C63-815A-7280D3F1DC1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flipH="1">
            <a:off x="9269686" y="2645773"/>
            <a:ext cx="2366502" cy="2602863"/>
          </a:xfrm>
          <a:prstGeom prst="rect">
            <a:avLst/>
          </a:prstGeom>
          <a:noFill/>
          <a:ln>
            <a:noFill/>
          </a:ln>
        </p:spPr>
      </p:pic>
      <p:sp>
        <p:nvSpPr>
          <p:cNvPr id="13" name="矩形 12">
            <a:extLst>
              <a:ext uri="{FF2B5EF4-FFF2-40B4-BE49-F238E27FC236}">
                <a16:creationId xmlns:a16="http://schemas.microsoft.com/office/drawing/2014/main" id="{4EA8DA97-4008-44E3-B883-D2644F3DDF0B}"/>
              </a:ext>
            </a:extLst>
          </p:cNvPr>
          <p:cNvSpPr/>
          <p:nvPr/>
        </p:nvSpPr>
        <p:spPr>
          <a:xfrm>
            <a:off x="9585883" y="5297655"/>
            <a:ext cx="1853392" cy="307777"/>
          </a:xfrm>
          <a:prstGeom prst="rect">
            <a:avLst/>
          </a:prstGeom>
        </p:spPr>
        <p:txBody>
          <a:bodyPr wrap="none">
            <a:spAutoFit/>
          </a:bodyPr>
          <a:lstStyle/>
          <a:p>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中南大学南校区地图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757F2AF1-7757-48D7-AE7D-85497871E764}"/>
              </a:ext>
            </a:extLst>
          </p:cNvPr>
          <p:cNvSpPr/>
          <p:nvPr/>
        </p:nvSpPr>
        <p:spPr>
          <a:xfrm>
            <a:off x="6911541" y="5264114"/>
            <a:ext cx="1441420" cy="307777"/>
          </a:xfrm>
          <a:prstGeom prst="rect">
            <a:avLst/>
          </a:prstGeom>
        </p:spPr>
        <p:txBody>
          <a:bodyPr wrap="none">
            <a:spAutoFit/>
          </a:bodyPr>
          <a:lstStyle/>
          <a:p>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直角坐标仿真图</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D6888EA-7258-4AAB-B87E-0AA0CCC3BA3C}"/>
              </a:ext>
            </a:extLst>
          </p:cNvPr>
          <p:cNvSpPr txBox="1"/>
          <p:nvPr/>
        </p:nvSpPr>
        <p:spPr>
          <a:xfrm>
            <a:off x="3271631" y="244665"/>
            <a:ext cx="5333512"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地理信息数据收集</a:t>
            </a:r>
          </a:p>
        </p:txBody>
      </p:sp>
    </p:spTree>
    <p:extLst>
      <p:ext uri="{BB962C8B-B14F-4D97-AF65-F5344CB8AC3E}">
        <p14:creationId xmlns:p14="http://schemas.microsoft.com/office/powerpoint/2010/main" val="3699400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childTnLst>
                          </p:cTn>
                        </p:par>
                        <p:par>
                          <p:cTn id="20" fill="hold">
                            <p:stCondLst>
                              <p:cond delay="500"/>
                            </p:stCondLst>
                            <p:childTnLst>
                              <p:par>
                                <p:cTn id="21" presetID="25"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26" dur="1000" fill="hold"/>
                                        <p:tgtEl>
                                          <p:spTgt spid="25"/>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5"/>
                                        </p:tgtEl>
                                      </p:cBhvr>
                                    </p:animEffect>
                                  </p:childTnLst>
                                </p:cTn>
                              </p:par>
                            </p:childTnLst>
                          </p:cTn>
                        </p:par>
                        <p:par>
                          <p:cTn id="31" fill="hold">
                            <p:stCondLst>
                              <p:cond delay="1500"/>
                            </p:stCondLst>
                            <p:childTnLst>
                              <p:par>
                                <p:cTn id="32" presetID="21" presetClass="entr" presetSubtype="1"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heel(1)">
                                      <p:cBhvr>
                                        <p:cTn id="34" dur="500"/>
                                        <p:tgtEl>
                                          <p:spTgt spid="24"/>
                                        </p:tgtEl>
                                      </p:cBhvr>
                                    </p:animEffect>
                                  </p:childTnLst>
                                </p:cTn>
                              </p:par>
                            </p:childTnLst>
                          </p:cTn>
                        </p:par>
                        <p:par>
                          <p:cTn id="35" fill="hold">
                            <p:stCondLst>
                              <p:cond delay="2000"/>
                            </p:stCondLst>
                            <p:childTnLst>
                              <p:par>
                                <p:cTn id="36" presetID="53" presetClass="entr" presetSubtype="16"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fltVal val="0"/>
                                          </p:val>
                                        </p:tav>
                                        <p:tav tm="100000">
                                          <p:val>
                                            <p:strVal val="#ppt_w"/>
                                          </p:val>
                                        </p:tav>
                                      </p:tavLst>
                                    </p:anim>
                                    <p:anim calcmode="lin" valueType="num">
                                      <p:cBhvr>
                                        <p:cTn id="39" dur="500" fill="hold"/>
                                        <p:tgtEl>
                                          <p:spTgt spid="26"/>
                                        </p:tgtEl>
                                        <p:attrNameLst>
                                          <p:attrName>ppt_h</p:attrName>
                                        </p:attrNameLst>
                                      </p:cBhvr>
                                      <p:tavLst>
                                        <p:tav tm="0">
                                          <p:val>
                                            <p:fltVal val="0"/>
                                          </p:val>
                                        </p:tav>
                                        <p:tav tm="100000">
                                          <p:val>
                                            <p:strVal val="#ppt_h"/>
                                          </p:val>
                                        </p:tav>
                                      </p:tavLst>
                                    </p:anim>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25"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52" dur="1000" fill="hold"/>
                                        <p:tgtEl>
                                          <p:spTgt spid="22"/>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22"/>
                                        </p:tgtEl>
                                      </p:cBhvr>
                                    </p:animEffect>
                                  </p:childTnLst>
                                </p:cTn>
                              </p:par>
                            </p:childTnLst>
                          </p:cTn>
                        </p:par>
                        <p:par>
                          <p:cTn id="57" fill="hold">
                            <p:stCondLst>
                              <p:cond delay="1500"/>
                            </p:stCondLst>
                            <p:childTnLst>
                              <p:par>
                                <p:cTn id="58" presetID="21"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heel(1)">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anim calcmode="lin" valueType="num">
                                      <p:cBhvr>
                                        <p:cTn id="66" dur="500" fill="hold"/>
                                        <p:tgtEl>
                                          <p:spTgt spid="34"/>
                                        </p:tgtEl>
                                        <p:attrNameLst>
                                          <p:attrName>ppt_x</p:attrName>
                                        </p:attrNameLst>
                                      </p:cBhvr>
                                      <p:tavLst>
                                        <p:tav tm="0">
                                          <p:val>
                                            <p:strVal val="#ppt_x"/>
                                          </p:val>
                                        </p:tav>
                                        <p:tav tm="100000">
                                          <p:val>
                                            <p:strVal val="#ppt_x"/>
                                          </p:val>
                                        </p:tav>
                                      </p:tavLst>
                                    </p:anim>
                                    <p:anim calcmode="lin" valueType="num">
                                      <p:cBhvr>
                                        <p:cTn id="67" dur="500" fill="hold"/>
                                        <p:tgtEl>
                                          <p:spTgt spid="34"/>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anim calcmode="lin" valueType="num">
                                      <p:cBhvr>
                                        <p:cTn id="71" dur="500" fill="hold"/>
                                        <p:tgtEl>
                                          <p:spTgt spid="35"/>
                                        </p:tgtEl>
                                        <p:attrNameLst>
                                          <p:attrName>ppt_x</p:attrName>
                                        </p:attrNameLst>
                                      </p:cBhvr>
                                      <p:tavLst>
                                        <p:tav tm="0">
                                          <p:val>
                                            <p:strVal val="#ppt_x"/>
                                          </p:val>
                                        </p:tav>
                                        <p:tav tm="100000">
                                          <p:val>
                                            <p:strVal val="#ppt_x"/>
                                          </p:val>
                                        </p:tav>
                                      </p:tavLst>
                                    </p:anim>
                                    <p:anim calcmode="lin" valueType="num">
                                      <p:cBhvr>
                                        <p:cTn id="72"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P spid="24" grpId="0" animBg="1"/>
      <p:bldP spid="25" grpId="0" animBg="1"/>
      <p:bldP spid="26" grpId="0"/>
      <p:bldP spid="28"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9465"/>
            <a:ext cx="3980330" cy="2013397"/>
          </a:xfrm>
          <a:prstGeom prst="rect">
            <a:avLst/>
          </a:prstGeom>
        </p:spPr>
      </p:pic>
      <p:sp>
        <p:nvSpPr>
          <p:cNvPr id="21" name="圆角矩形 6">
            <a:extLst>
              <a:ext uri="{FF2B5EF4-FFF2-40B4-BE49-F238E27FC236}">
                <a16:creationId xmlns:a16="http://schemas.microsoft.com/office/drawing/2014/main" id="{3D59A10B-CFA0-4388-8E4D-B3A9E9FF7DB3}"/>
              </a:ext>
            </a:extLst>
          </p:cNvPr>
          <p:cNvSpPr/>
          <p:nvPr/>
        </p:nvSpPr>
        <p:spPr>
          <a:xfrm>
            <a:off x="5056117" y="1691926"/>
            <a:ext cx="6751542" cy="4742330"/>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2" name="圆角矩形 7">
            <a:extLst>
              <a:ext uri="{FF2B5EF4-FFF2-40B4-BE49-F238E27FC236}">
                <a16:creationId xmlns:a16="http://schemas.microsoft.com/office/drawing/2014/main" id="{AADAB01B-0016-4F82-890B-2F5956C8EE57}"/>
              </a:ext>
            </a:extLst>
          </p:cNvPr>
          <p:cNvSpPr/>
          <p:nvPr/>
        </p:nvSpPr>
        <p:spPr>
          <a:xfrm>
            <a:off x="7570315" y="1457163"/>
            <a:ext cx="2340844" cy="51305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结果展示与说明</a:t>
            </a:r>
          </a:p>
        </p:txBody>
      </p:sp>
      <p:sp>
        <p:nvSpPr>
          <p:cNvPr id="36" name="文本框 35">
            <a:extLst>
              <a:ext uri="{FF2B5EF4-FFF2-40B4-BE49-F238E27FC236}">
                <a16:creationId xmlns:a16="http://schemas.microsoft.com/office/drawing/2014/main" id="{3D6888EA-7258-4AAB-B87E-0AA0CCC3BA3C}"/>
              </a:ext>
            </a:extLst>
          </p:cNvPr>
          <p:cNvSpPr txBox="1"/>
          <p:nvPr/>
        </p:nvSpPr>
        <p:spPr>
          <a:xfrm>
            <a:off x="3271632" y="244665"/>
            <a:ext cx="5333512"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人口密度数据收集</a:t>
            </a:r>
          </a:p>
        </p:txBody>
      </p:sp>
      <p:sp>
        <p:nvSpPr>
          <p:cNvPr id="27" name="圆角矩形 6">
            <a:extLst>
              <a:ext uri="{FF2B5EF4-FFF2-40B4-BE49-F238E27FC236}">
                <a16:creationId xmlns:a16="http://schemas.microsoft.com/office/drawing/2014/main" id="{FA608586-CB17-468B-9664-83E38C09D30F}"/>
              </a:ext>
            </a:extLst>
          </p:cNvPr>
          <p:cNvSpPr/>
          <p:nvPr/>
        </p:nvSpPr>
        <p:spPr>
          <a:xfrm>
            <a:off x="411105" y="1730188"/>
            <a:ext cx="3994079" cy="4704068"/>
          </a:xfrm>
          <a:prstGeom prst="roundRect">
            <a:avLst>
              <a:gd name="adj" fmla="val 3888"/>
            </a:avLst>
          </a:prstGeom>
          <a:solidFill>
            <a:srgbClr val="007C90"/>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圆角矩形 7">
            <a:extLst>
              <a:ext uri="{FF2B5EF4-FFF2-40B4-BE49-F238E27FC236}">
                <a16:creationId xmlns:a16="http://schemas.microsoft.com/office/drawing/2014/main" id="{BCFE8ECE-8366-4AD8-AF8D-41DBF0C0D417}"/>
              </a:ext>
            </a:extLst>
          </p:cNvPr>
          <p:cNvSpPr/>
          <p:nvPr/>
        </p:nvSpPr>
        <p:spPr>
          <a:xfrm>
            <a:off x="807200" y="1490161"/>
            <a:ext cx="3544942" cy="480053"/>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地理数据信息收集</a:t>
            </a:r>
          </a:p>
        </p:txBody>
      </p:sp>
      <p:sp>
        <p:nvSpPr>
          <p:cNvPr id="30" name="Rectangle 12">
            <a:extLst>
              <a:ext uri="{FF2B5EF4-FFF2-40B4-BE49-F238E27FC236}">
                <a16:creationId xmlns:a16="http://schemas.microsoft.com/office/drawing/2014/main" id="{B5E9283E-95F0-4A8C-9D1C-681E8E648169}"/>
              </a:ext>
            </a:extLst>
          </p:cNvPr>
          <p:cNvSpPr/>
          <p:nvPr/>
        </p:nvSpPr>
        <p:spPr>
          <a:xfrm>
            <a:off x="579785" y="3133342"/>
            <a:ext cx="2605000" cy="364267"/>
          </a:xfrm>
          <a:prstGeom prst="rect">
            <a:avLst/>
          </a:prstGeom>
        </p:spPr>
        <p:txBody>
          <a:bodyPr wrap="square">
            <a:spAutoFit/>
          </a:bodyPr>
          <a:lstStyle/>
          <a:p>
            <a:pPr>
              <a:lnSpc>
                <a:spcPct val="150000"/>
              </a:lnSpc>
            </a:pPr>
            <a:r>
              <a:rPr lang="zh-CN" altLang="en-US" sz="1335" dirty="0">
                <a:solidFill>
                  <a:srgbClr val="FFFFFF"/>
                </a:solidFill>
                <a:latin typeface="微软雅黑" panose="020B0503020204020204" pitchFamily="34" charset="-122"/>
                <a:ea typeface="微软雅黑" panose="020B0503020204020204" pitchFamily="34" charset="-122"/>
                <a:cs typeface="+mn-ea"/>
                <a:sym typeface="+mn-lt"/>
              </a:rPr>
              <a:t>。</a:t>
            </a:r>
          </a:p>
        </p:txBody>
      </p:sp>
      <p:sp>
        <p:nvSpPr>
          <p:cNvPr id="7" name="矩形 6">
            <a:extLst>
              <a:ext uri="{FF2B5EF4-FFF2-40B4-BE49-F238E27FC236}">
                <a16:creationId xmlns:a16="http://schemas.microsoft.com/office/drawing/2014/main" id="{BDFD00E8-4EBF-4D15-B7BE-77E99D37634F}"/>
              </a:ext>
            </a:extLst>
          </p:cNvPr>
          <p:cNvSpPr/>
          <p:nvPr/>
        </p:nvSpPr>
        <p:spPr>
          <a:xfrm>
            <a:off x="547967" y="2210241"/>
            <a:ext cx="3720353" cy="3918124"/>
          </a:xfrm>
          <a:prstGeom prst="rect">
            <a:avLst/>
          </a:prstGeom>
        </p:spPr>
        <p:txBody>
          <a:bodyPr wrap="square">
            <a:spAutoFit/>
          </a:bodyPr>
          <a:lstStyle/>
          <a:p>
            <a:pPr>
              <a:lnSpc>
                <a:spcPts val="2000"/>
              </a:lnSpc>
              <a:spcAft>
                <a:spcPts val="0"/>
              </a:spcAft>
            </a:pPr>
            <a:r>
              <a:rPr lang="en-US" altLang="zh-CN" sz="1400" kern="100" dirty="0">
                <a:solidFill>
                  <a:schemeClr val="bg1"/>
                </a:solidFill>
                <a:latin typeface="微软雅黑" panose="020B0503020204020204" pitchFamily="34" charset="-122"/>
                <a:ea typeface="微软雅黑" panose="020B0503020204020204" pitchFamily="34" charset="-122"/>
              </a:rPr>
              <a:t>   </a:t>
            </a:r>
            <a:r>
              <a:rPr lang="zh-CN" altLang="zh-CN" sz="1400" kern="100" dirty="0">
                <a:solidFill>
                  <a:schemeClr val="bg1"/>
                </a:solidFill>
                <a:latin typeface="微软雅黑" panose="020B0503020204020204" pitchFamily="34" charset="-122"/>
                <a:ea typeface="微软雅黑" panose="020B0503020204020204" pitchFamily="34" charset="-122"/>
              </a:rPr>
              <a:t>人口密度因素在校</a:t>
            </a:r>
            <a:r>
              <a:rPr lang="zh-CN" altLang="en-US" sz="1400" kern="100" dirty="0">
                <a:solidFill>
                  <a:schemeClr val="bg1"/>
                </a:solidFill>
                <a:latin typeface="微软雅黑" panose="020B0503020204020204" pitchFamily="34" charset="-122"/>
                <a:ea typeface="微软雅黑" panose="020B0503020204020204" pitchFamily="34" charset="-122"/>
              </a:rPr>
              <a:t>园</a:t>
            </a:r>
            <a:r>
              <a:rPr lang="zh-CN" altLang="zh-CN" sz="1400" kern="100" dirty="0">
                <a:solidFill>
                  <a:schemeClr val="bg1"/>
                </a:solidFill>
                <a:latin typeface="微软雅黑" panose="020B0503020204020204" pitchFamily="34" charset="-122"/>
                <a:ea typeface="微软雅黑" panose="020B0503020204020204" pitchFamily="34" charset="-122"/>
              </a:rPr>
              <a:t>基站选址产生的影响</a:t>
            </a:r>
            <a:r>
              <a:rPr lang="zh-CN" altLang="en-US" sz="1400" kern="100" dirty="0">
                <a:solidFill>
                  <a:schemeClr val="bg1"/>
                </a:solidFill>
                <a:latin typeface="微软雅黑" panose="020B0503020204020204" pitchFamily="34" charset="-122"/>
                <a:ea typeface="微软雅黑" panose="020B0503020204020204" pitchFamily="34" charset="-122"/>
              </a:rPr>
              <a:t>不容忽视</a:t>
            </a:r>
            <a:r>
              <a:rPr lang="zh-CN" altLang="zh-CN" sz="1400" kern="100" dirty="0">
                <a:solidFill>
                  <a:schemeClr val="bg1"/>
                </a:solidFill>
                <a:latin typeface="微软雅黑" panose="020B0503020204020204" pitchFamily="34" charset="-122"/>
                <a:ea typeface="微软雅黑" panose="020B0503020204020204" pitchFamily="34" charset="-122"/>
              </a:rPr>
              <a:t>，</a:t>
            </a:r>
            <a:r>
              <a:rPr lang="zh-CN" altLang="en-US" sz="1400" kern="100" dirty="0">
                <a:solidFill>
                  <a:schemeClr val="bg1"/>
                </a:solidFill>
                <a:latin typeface="微软雅黑" panose="020B0503020204020204" pitchFamily="34" charset="-122"/>
                <a:ea typeface="微软雅黑" panose="020B0503020204020204" pitchFamily="34" charset="-122"/>
              </a:rPr>
              <a:t>以中南大学南校区为例，为了数据真实性，</a:t>
            </a:r>
            <a:r>
              <a:rPr lang="zh-CN" altLang="zh-CN" sz="1400" kern="100" dirty="0">
                <a:solidFill>
                  <a:schemeClr val="bg1"/>
                </a:solidFill>
                <a:latin typeface="微软雅黑" panose="020B0503020204020204" pitchFamily="34" charset="-122"/>
                <a:ea typeface="微软雅黑" panose="020B0503020204020204" pitchFamily="34" charset="-122"/>
              </a:rPr>
              <a:t>我们在各个路段的分岔口均设置了红外线计数器，记录了</a:t>
            </a:r>
            <a:r>
              <a:rPr lang="en-US" altLang="zh-CN" sz="1400" kern="100" dirty="0">
                <a:solidFill>
                  <a:schemeClr val="bg1"/>
                </a:solidFill>
                <a:latin typeface="微软雅黑" panose="020B0503020204020204" pitchFamily="34" charset="-122"/>
                <a:ea typeface="微软雅黑" panose="020B0503020204020204" pitchFamily="34" charset="-122"/>
              </a:rPr>
              <a:t>4</a:t>
            </a:r>
            <a:r>
              <a:rPr lang="zh-CN" altLang="zh-CN" sz="1400" kern="100" dirty="0">
                <a:solidFill>
                  <a:schemeClr val="bg1"/>
                </a:solidFill>
                <a:latin typeface="微软雅黑" panose="020B0503020204020204" pitchFamily="34" charset="-122"/>
                <a:ea typeface="微软雅黑" panose="020B0503020204020204" pitchFamily="34" charset="-122"/>
              </a:rPr>
              <a:t>月，</a:t>
            </a:r>
            <a:r>
              <a:rPr lang="en-US" altLang="zh-CN" sz="1400" kern="100" dirty="0">
                <a:solidFill>
                  <a:schemeClr val="bg1"/>
                </a:solidFill>
                <a:latin typeface="微软雅黑" panose="020B0503020204020204" pitchFamily="34" charset="-122"/>
                <a:ea typeface="微软雅黑" panose="020B0503020204020204" pitchFamily="34" charset="-122"/>
              </a:rPr>
              <a:t>9</a:t>
            </a:r>
            <a:r>
              <a:rPr lang="zh-CN" altLang="zh-CN" sz="1400" kern="100" dirty="0">
                <a:solidFill>
                  <a:schemeClr val="bg1"/>
                </a:solidFill>
                <a:latin typeface="微软雅黑" panose="020B0503020204020204" pitchFamily="34" charset="-122"/>
                <a:ea typeface="微软雅黑" panose="020B0503020204020204" pitchFamily="34" charset="-122"/>
              </a:rPr>
              <a:t>月，</a:t>
            </a:r>
            <a:r>
              <a:rPr lang="en-US" altLang="zh-CN" sz="1400" kern="100" dirty="0">
                <a:solidFill>
                  <a:schemeClr val="bg1"/>
                </a:solidFill>
                <a:latin typeface="微软雅黑" panose="020B0503020204020204" pitchFamily="34" charset="-122"/>
                <a:ea typeface="微软雅黑" panose="020B0503020204020204" pitchFamily="34" charset="-122"/>
              </a:rPr>
              <a:t>11</a:t>
            </a:r>
            <a:r>
              <a:rPr lang="zh-CN" altLang="zh-CN" sz="1400" kern="100" dirty="0">
                <a:solidFill>
                  <a:schemeClr val="bg1"/>
                </a:solidFill>
                <a:latin typeface="微软雅黑" panose="020B0503020204020204" pitchFamily="34" charset="-122"/>
                <a:ea typeface="微软雅黑" panose="020B0503020204020204" pitchFamily="34" charset="-122"/>
              </a:rPr>
              <a:t>月三个月份在</a:t>
            </a:r>
            <a:r>
              <a:rPr lang="en-US" altLang="zh-CN" sz="1400" kern="100" dirty="0">
                <a:solidFill>
                  <a:schemeClr val="bg1"/>
                </a:solidFill>
                <a:latin typeface="微软雅黑" panose="020B0503020204020204" pitchFamily="34" charset="-122"/>
                <a:ea typeface="微软雅黑" panose="020B0503020204020204" pitchFamily="34" charset="-122"/>
              </a:rPr>
              <a:t>23</a:t>
            </a:r>
            <a:r>
              <a:rPr lang="zh-CN" altLang="zh-CN" sz="1400" kern="100" dirty="0">
                <a:solidFill>
                  <a:schemeClr val="bg1"/>
                </a:solidFill>
                <a:latin typeface="微软雅黑" panose="020B0503020204020204" pitchFamily="34" charset="-122"/>
                <a:ea typeface="微软雅黑" panose="020B0503020204020204" pitchFamily="34" charset="-122"/>
              </a:rPr>
              <a:t>个主要岔路口（日人流量大于</a:t>
            </a:r>
            <a:r>
              <a:rPr lang="en-US" altLang="zh-CN" sz="1400" kern="100" dirty="0">
                <a:solidFill>
                  <a:schemeClr val="bg1"/>
                </a:solidFill>
                <a:latin typeface="微软雅黑" panose="020B0503020204020204" pitchFamily="34" charset="-122"/>
                <a:ea typeface="微软雅黑" panose="020B0503020204020204" pitchFamily="34" charset="-122"/>
              </a:rPr>
              <a:t>100</a:t>
            </a:r>
            <a:r>
              <a:rPr lang="zh-CN" altLang="zh-CN" sz="1400" kern="100" dirty="0">
                <a:solidFill>
                  <a:schemeClr val="bg1"/>
                </a:solidFill>
                <a:latin typeface="微软雅黑" panose="020B0503020204020204" pitchFamily="34" charset="-122"/>
                <a:ea typeface="微软雅黑" panose="020B0503020204020204" pitchFamily="34" charset="-122"/>
              </a:rPr>
              <a:t>）的人流量</a:t>
            </a:r>
            <a:r>
              <a:rPr lang="zh-CN" altLang="en-US" sz="1400" kern="100" dirty="0">
                <a:solidFill>
                  <a:schemeClr val="bg1"/>
                </a:solidFill>
                <a:latin typeface="微软雅黑" panose="020B0503020204020204" pitchFamily="34" charset="-122"/>
                <a:ea typeface="微软雅黑" panose="020B0503020204020204" pitchFamily="34" charset="-122"/>
              </a:rPr>
              <a:t>，发现如下规律：</a:t>
            </a:r>
            <a:endParaRPr lang="en-US" altLang="zh-CN" sz="1400" kern="100" dirty="0">
              <a:solidFill>
                <a:schemeClr val="bg1"/>
              </a:solidFill>
              <a:latin typeface="微软雅黑" panose="020B0503020204020204" pitchFamily="34" charset="-122"/>
              <a:ea typeface="微软雅黑" panose="020B0503020204020204" pitchFamily="34" charset="-122"/>
            </a:endParaRPr>
          </a:p>
          <a:p>
            <a:pPr>
              <a:lnSpc>
                <a:spcPts val="2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rPr>
              <a:t>①</a:t>
            </a:r>
            <a:r>
              <a:rPr lang="zh-CN" altLang="zh-CN" sz="1400" kern="100" dirty="0">
                <a:solidFill>
                  <a:schemeClr val="bg1"/>
                </a:solidFill>
                <a:latin typeface="微软雅黑" panose="020B0503020204020204" pitchFamily="34" charset="-122"/>
                <a:ea typeface="微软雅黑" panose="020B0503020204020204" pitchFamily="34" charset="-122"/>
              </a:rPr>
              <a:t>二食堂周围的岔路口以及通往新校的南校出口日均超过</a:t>
            </a:r>
            <a:r>
              <a:rPr lang="en-US" altLang="zh-CN" sz="1400" kern="100" dirty="0">
                <a:solidFill>
                  <a:schemeClr val="bg1"/>
                </a:solidFill>
                <a:latin typeface="微软雅黑" panose="020B0503020204020204" pitchFamily="34" charset="-122"/>
                <a:ea typeface="微软雅黑" panose="020B0503020204020204" pitchFamily="34" charset="-122"/>
              </a:rPr>
              <a:t>4.5</a:t>
            </a:r>
            <a:r>
              <a:rPr lang="zh-CN" altLang="zh-CN" sz="1400" kern="100" dirty="0">
                <a:solidFill>
                  <a:schemeClr val="bg1"/>
                </a:solidFill>
                <a:latin typeface="微软雅黑" panose="020B0503020204020204" pitchFamily="34" charset="-122"/>
                <a:ea typeface="微软雅黑" panose="020B0503020204020204" pitchFamily="34" charset="-122"/>
              </a:rPr>
              <a:t>万；</a:t>
            </a:r>
            <a:endParaRPr lang="en-US" altLang="zh-CN" sz="1400" kern="100" dirty="0">
              <a:solidFill>
                <a:schemeClr val="bg1"/>
              </a:solidFill>
              <a:latin typeface="微软雅黑" panose="020B0503020204020204" pitchFamily="34" charset="-122"/>
              <a:ea typeface="微软雅黑" panose="020B0503020204020204" pitchFamily="34" charset="-122"/>
            </a:endParaRPr>
          </a:p>
          <a:p>
            <a:pPr>
              <a:lnSpc>
                <a:spcPts val="2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rPr>
              <a:t>②</a:t>
            </a:r>
            <a:r>
              <a:rPr lang="zh-CN" altLang="zh-CN" sz="1400" kern="100" dirty="0">
                <a:solidFill>
                  <a:schemeClr val="bg1"/>
                </a:solidFill>
                <a:latin typeface="微软雅黑" panose="020B0503020204020204" pitchFamily="34" charset="-122"/>
                <a:ea typeface="微软雅黑" panose="020B0503020204020204" pitchFamily="34" charset="-122"/>
              </a:rPr>
              <a:t>七食堂与</a:t>
            </a:r>
            <a:r>
              <a:rPr lang="en-US" altLang="zh-CN" sz="1400" kern="100" dirty="0">
                <a:solidFill>
                  <a:schemeClr val="bg1"/>
                </a:solidFill>
                <a:latin typeface="微软雅黑" panose="020B0503020204020204" pitchFamily="34" charset="-122"/>
                <a:ea typeface="微软雅黑" panose="020B0503020204020204" pitchFamily="34" charset="-122"/>
              </a:rPr>
              <a:t>24</a:t>
            </a:r>
            <a:r>
              <a:rPr lang="zh-CN" altLang="zh-CN" sz="1400" kern="100" dirty="0">
                <a:solidFill>
                  <a:schemeClr val="bg1"/>
                </a:solidFill>
                <a:latin typeface="微软雅黑" panose="020B0503020204020204" pitchFamily="34" charset="-122"/>
                <a:ea typeface="微软雅黑" panose="020B0503020204020204" pitchFamily="34" charset="-122"/>
              </a:rPr>
              <a:t>栋和</a:t>
            </a:r>
            <a:r>
              <a:rPr lang="en-US" altLang="zh-CN" sz="1400" kern="100" dirty="0">
                <a:solidFill>
                  <a:schemeClr val="bg1"/>
                </a:solidFill>
                <a:latin typeface="微软雅黑" panose="020B0503020204020204" pitchFamily="34" charset="-122"/>
                <a:ea typeface="微软雅黑" panose="020B0503020204020204" pitchFamily="34" charset="-122"/>
              </a:rPr>
              <a:t>7</a:t>
            </a:r>
            <a:r>
              <a:rPr lang="zh-CN" altLang="zh-CN" sz="1400" kern="100" dirty="0">
                <a:solidFill>
                  <a:schemeClr val="bg1"/>
                </a:solidFill>
                <a:latin typeface="微软雅黑" panose="020B0503020204020204" pitchFamily="34" charset="-122"/>
                <a:ea typeface="微软雅黑" panose="020B0503020204020204" pitchFamily="34" charset="-122"/>
              </a:rPr>
              <a:t>栋与八食堂组成的两个快递区——食堂区综合体，日均人流量均超过</a:t>
            </a:r>
            <a:r>
              <a:rPr lang="en-US" altLang="zh-CN" sz="1400" kern="100" dirty="0">
                <a:solidFill>
                  <a:schemeClr val="bg1"/>
                </a:solidFill>
                <a:latin typeface="微软雅黑" panose="020B0503020204020204" pitchFamily="34" charset="-122"/>
                <a:ea typeface="微软雅黑" panose="020B0503020204020204" pitchFamily="34" charset="-122"/>
              </a:rPr>
              <a:t>2.7</a:t>
            </a:r>
            <a:r>
              <a:rPr lang="zh-CN" altLang="zh-CN" sz="1400" kern="100" dirty="0">
                <a:solidFill>
                  <a:schemeClr val="bg1"/>
                </a:solidFill>
                <a:latin typeface="微软雅黑" panose="020B0503020204020204" pitchFamily="34" charset="-122"/>
                <a:ea typeface="微软雅黑" panose="020B0503020204020204" pitchFamily="34" charset="-122"/>
              </a:rPr>
              <a:t>万</a:t>
            </a:r>
            <a:r>
              <a:rPr lang="zh-CN" altLang="en-US" sz="1400" kern="100" dirty="0">
                <a:solidFill>
                  <a:schemeClr val="bg1"/>
                </a:solidFill>
                <a:latin typeface="微软雅黑" panose="020B0503020204020204" pitchFamily="34" charset="-122"/>
                <a:ea typeface="微软雅黑" panose="020B0503020204020204" pitchFamily="34" charset="-122"/>
              </a:rPr>
              <a:t>。</a:t>
            </a:r>
            <a:endParaRPr lang="en-US" altLang="zh-CN" sz="1400" kern="100" dirty="0">
              <a:solidFill>
                <a:schemeClr val="bg1"/>
              </a:solidFill>
              <a:latin typeface="微软雅黑" panose="020B0503020204020204" pitchFamily="34" charset="-122"/>
              <a:ea typeface="微软雅黑" panose="020B0503020204020204" pitchFamily="34" charset="-122"/>
            </a:endParaRPr>
          </a:p>
          <a:p>
            <a:pPr>
              <a:lnSpc>
                <a:spcPts val="2000"/>
              </a:lnSpc>
              <a:spcAft>
                <a:spcPts val="0"/>
              </a:spcAft>
            </a:pPr>
            <a:r>
              <a:rPr lang="zh-CN" altLang="en-US" sz="1400" kern="100" dirty="0">
                <a:solidFill>
                  <a:schemeClr val="bg1"/>
                </a:solidFill>
                <a:latin typeface="微软雅黑" panose="020B0503020204020204" pitchFamily="34" charset="-122"/>
                <a:ea typeface="微软雅黑" panose="020B0503020204020204" pitchFamily="34" charset="-122"/>
              </a:rPr>
              <a:t>③</a:t>
            </a:r>
            <a:r>
              <a:rPr lang="zh-CN" altLang="zh-CN" sz="1400" kern="100" dirty="0">
                <a:solidFill>
                  <a:schemeClr val="bg1"/>
                </a:solidFill>
                <a:latin typeface="微软雅黑" panose="020B0503020204020204" pitchFamily="34" charset="-122"/>
                <a:ea typeface="微软雅黑" panose="020B0503020204020204" pitchFamily="34" charset="-122"/>
              </a:rPr>
              <a:t>晚八点钟，操场入口处，日均人流量超过</a:t>
            </a:r>
            <a:r>
              <a:rPr lang="en-US" altLang="zh-CN" sz="1400" kern="100" dirty="0">
                <a:solidFill>
                  <a:schemeClr val="bg1"/>
                </a:solidFill>
                <a:latin typeface="微软雅黑" panose="020B0503020204020204" pitchFamily="34" charset="-122"/>
                <a:ea typeface="微软雅黑" panose="020B0503020204020204" pitchFamily="34" charset="-122"/>
              </a:rPr>
              <a:t>1.5</a:t>
            </a:r>
            <a:r>
              <a:rPr lang="zh-CN" altLang="zh-CN" sz="1400" kern="100" dirty="0">
                <a:solidFill>
                  <a:schemeClr val="bg1"/>
                </a:solidFill>
                <a:latin typeface="微软雅黑" panose="020B0503020204020204" pitchFamily="34" charset="-122"/>
                <a:ea typeface="微软雅黑" panose="020B0503020204020204" pitchFamily="34" charset="-122"/>
              </a:rPr>
              <a:t>万</a:t>
            </a:r>
            <a:r>
              <a:rPr lang="zh-CN" altLang="en-US" sz="1400" kern="100" dirty="0">
                <a:solidFill>
                  <a:schemeClr val="bg1"/>
                </a:solidFill>
                <a:latin typeface="微软雅黑" panose="020B0503020204020204" pitchFamily="34" charset="-122"/>
                <a:ea typeface="微软雅黑" panose="020B0503020204020204" pitchFamily="34" charset="-122"/>
              </a:rPr>
              <a:t>。</a:t>
            </a:r>
            <a:r>
              <a:rPr lang="zh-CN" altLang="zh-CN" sz="1400" kern="100" dirty="0">
                <a:solidFill>
                  <a:schemeClr val="bg1"/>
                </a:solidFill>
                <a:latin typeface="微软雅黑" panose="020B0503020204020204" pitchFamily="34" charset="-122"/>
                <a:ea typeface="微软雅黑" panose="020B0503020204020204" pitchFamily="34" charset="-122"/>
              </a:rPr>
              <a:t>为了真实的模拟实际的情况，我们选用了人口密度等级来量化这一差异，并将它可视化如</a:t>
            </a:r>
            <a:r>
              <a:rPr lang="zh-CN" altLang="en-US" sz="1400" kern="100" dirty="0">
                <a:solidFill>
                  <a:schemeClr val="bg1"/>
                </a:solidFill>
                <a:latin typeface="微软雅黑" panose="020B0503020204020204" pitchFamily="34" charset="-122"/>
                <a:ea typeface="微软雅黑" panose="020B0503020204020204" pitchFamily="34" charset="-122"/>
              </a:rPr>
              <a:t>右图</a:t>
            </a:r>
            <a:r>
              <a:rPr lang="zh-CN" altLang="zh-CN" sz="1400" kern="100" dirty="0">
                <a:solidFill>
                  <a:schemeClr val="bg1"/>
                </a:solidFill>
                <a:latin typeface="微软雅黑" panose="020B0503020204020204" pitchFamily="34" charset="-122"/>
                <a:ea typeface="微软雅黑" panose="020B0503020204020204" pitchFamily="34" charset="-122"/>
              </a:rPr>
              <a:t>：</a:t>
            </a:r>
            <a:endParaRPr lang="zh-CN" altLang="zh-CN" sz="1100" kern="100" dirty="0">
              <a:solidFill>
                <a:schemeClr val="bg1"/>
              </a:solidFill>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2F7CFAC8-4649-4C78-8BF2-75BC8D047D2D}"/>
              </a:ext>
            </a:extLst>
          </p:cNvPr>
          <p:cNvSpPr/>
          <p:nvPr/>
        </p:nvSpPr>
        <p:spPr>
          <a:xfrm>
            <a:off x="5109159" y="5645927"/>
            <a:ext cx="6820868" cy="523220"/>
          </a:xfrm>
          <a:prstGeom prst="rect">
            <a:avLst/>
          </a:prstGeom>
        </p:spPr>
        <p:txBody>
          <a:bodyPr wrap="square">
            <a:spAutoFit/>
          </a:bodyPr>
          <a:lstStyle/>
          <a:p>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黄色区域为等级一，人流量密度为最小；墨绿色区域为等级二，人流量密度为中等；浅绿区域为等级三，人流量密度为较大；黄绿色区域为等级四，人流量密度</a:t>
            </a:r>
            <a:r>
              <a:rPr lang="zh-CN" altLang="en-US"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a:t>
            </a:r>
            <a:r>
              <a:rPr lang="zh-CN" altLang="zh-CN" sz="1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最大。</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31" name="图片 30" descr="F:\QQ\1098411671\Image\Group2\5F\1J\5F1J]2HKR~OPIM$XPVGK@@R.png">
            <a:extLst>
              <a:ext uri="{FF2B5EF4-FFF2-40B4-BE49-F238E27FC236}">
                <a16:creationId xmlns:a16="http://schemas.microsoft.com/office/drawing/2014/main" id="{54FCD29F-950F-4075-B866-CE18811C9B25}"/>
              </a:ext>
            </a:extLst>
          </p:cNvPr>
          <p:cNvPicPr/>
          <p:nvPr/>
        </p:nvPicPr>
        <p:blipFill>
          <a:blip r:embed="rId5">
            <a:extLst>
              <a:ext uri="{28A0092B-C50C-407E-A947-70E740481C1C}">
                <a14:useLocalDpi xmlns:a14="http://schemas.microsoft.com/office/drawing/2010/main" val="0"/>
              </a:ext>
            </a:extLst>
          </a:blip>
          <a:srcRect l="6937" r="32082"/>
          <a:stretch>
            <a:fillRect/>
          </a:stretch>
        </p:blipFill>
        <p:spPr bwMode="auto">
          <a:xfrm>
            <a:off x="5280667" y="2086869"/>
            <a:ext cx="2987576" cy="298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图片 32" descr="F:\QQ\1098411671\Image\Group2\UA\O[\UAO[O709PW6~1XX2T`KPXR4.png">
            <a:extLst>
              <a:ext uri="{FF2B5EF4-FFF2-40B4-BE49-F238E27FC236}">
                <a16:creationId xmlns:a16="http://schemas.microsoft.com/office/drawing/2014/main" id="{DA208386-6526-412F-A58E-FEFB64830310}"/>
              </a:ext>
            </a:extLst>
          </p:cNvPr>
          <p:cNvPicPr/>
          <p:nvPr/>
        </p:nvPicPr>
        <p:blipFill>
          <a:blip r:embed="rId6" cstate="print">
            <a:extLst>
              <a:ext uri="{28A0092B-C50C-407E-A947-70E740481C1C}">
                <a14:useLocalDpi xmlns:a14="http://schemas.microsoft.com/office/drawing/2010/main" val="0"/>
              </a:ext>
            </a:extLst>
          </a:blip>
          <a:srcRect l="10417" r="34225"/>
          <a:stretch>
            <a:fillRect/>
          </a:stretch>
        </p:blipFill>
        <p:spPr bwMode="auto">
          <a:xfrm>
            <a:off x="8519593" y="2061665"/>
            <a:ext cx="2987576" cy="298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2995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10" dur="1000" fill="hold"/>
                                        <p:tgtEl>
                                          <p:spTgt spid="2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anim calcmode="lin" valueType="num">
                                      <p:cBhvr>
                                        <p:cTn id="20" dur="250" fill="hold"/>
                                        <p:tgtEl>
                                          <p:spTgt spid="31"/>
                                        </p:tgtEl>
                                        <p:attrNameLst>
                                          <p:attrName>ppt_x</p:attrName>
                                        </p:attrNameLst>
                                      </p:cBhvr>
                                      <p:tavLst>
                                        <p:tav tm="0">
                                          <p:val>
                                            <p:strVal val="#ppt_x"/>
                                          </p:val>
                                        </p:tav>
                                        <p:tav tm="100000">
                                          <p:val>
                                            <p:strVal val="#ppt_x"/>
                                          </p:val>
                                        </p:tav>
                                      </p:tavLst>
                                    </p:anim>
                                    <p:anim calcmode="lin" valueType="num">
                                      <p:cBhvr>
                                        <p:cTn id="21" dur="250" fill="hold"/>
                                        <p:tgtEl>
                                          <p:spTgt spid="3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anim calcmode="lin" valueType="num">
                                      <p:cBhvr>
                                        <p:cTn id="25" dur="200" fill="hold"/>
                                        <p:tgtEl>
                                          <p:spTgt spid="33"/>
                                        </p:tgtEl>
                                        <p:attrNameLst>
                                          <p:attrName>ppt_x</p:attrName>
                                        </p:attrNameLst>
                                      </p:cBhvr>
                                      <p:tavLst>
                                        <p:tav tm="0">
                                          <p:val>
                                            <p:strVal val="#ppt_x"/>
                                          </p:val>
                                        </p:tav>
                                        <p:tav tm="100000">
                                          <p:val>
                                            <p:strVal val="#ppt_x"/>
                                          </p:val>
                                        </p:tav>
                                      </p:tavLst>
                                    </p:anim>
                                    <p:anim calcmode="lin" valueType="num">
                                      <p:cBhvr>
                                        <p:cTn id="26" dur="200" fill="hold"/>
                                        <p:tgtEl>
                                          <p:spTgt spid="33"/>
                                        </p:tgtEl>
                                        <p:attrNameLst>
                                          <p:attrName>ppt_y</p:attrName>
                                        </p:attrNameLst>
                                      </p:cBhvr>
                                      <p:tavLst>
                                        <p:tav tm="0">
                                          <p:val>
                                            <p:strVal val="#ppt_y+.1"/>
                                          </p:val>
                                        </p:tav>
                                        <p:tav tm="100000">
                                          <p:val>
                                            <p:strVal val="#ppt_y"/>
                                          </p:val>
                                        </p:tav>
                                      </p:tavLst>
                                    </p:anim>
                                  </p:childTnLst>
                                </p:cTn>
                              </p:par>
                            </p:childTnLst>
                          </p:cTn>
                        </p:par>
                        <p:par>
                          <p:cTn id="27" fill="hold">
                            <p:stCondLst>
                              <p:cond delay="250"/>
                            </p:stCondLst>
                            <p:childTnLst>
                              <p:par>
                                <p:cTn id="28" presetID="21" presetClass="entr" presetSubtype="1"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heel(1)">
                                      <p:cBhvr>
                                        <p:cTn id="30" dur="500"/>
                                        <p:tgtEl>
                                          <p:spTgt spid="21"/>
                                        </p:tgtEl>
                                      </p:cBhvr>
                                    </p:animEffect>
                                  </p:childTnLst>
                                </p:cTn>
                              </p:par>
                            </p:childTnLst>
                          </p:cTn>
                        </p:par>
                        <p:par>
                          <p:cTn id="31" fill="hold">
                            <p:stCondLst>
                              <p:cond delay="750"/>
                            </p:stCondLst>
                            <p:childTnLst>
                              <p:par>
                                <p:cTn id="32" presetID="25"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37" dur="1000" fill="hold"/>
                                        <p:tgtEl>
                                          <p:spTgt spid="29"/>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29"/>
                                        </p:tgtEl>
                                      </p:cBhvr>
                                    </p:animEffect>
                                  </p:childTnLst>
                                </p:cTn>
                              </p:par>
                            </p:childTnLst>
                          </p:cTn>
                        </p:par>
                        <p:par>
                          <p:cTn id="42" fill="hold">
                            <p:stCondLst>
                              <p:cond delay="1750"/>
                            </p:stCondLst>
                            <p:childTnLst>
                              <p:par>
                                <p:cTn id="43" presetID="21" presetClass="entr" presetSubtype="1"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heel(1)">
                                      <p:cBhvr>
                                        <p:cTn id="45" dur="500"/>
                                        <p:tgtEl>
                                          <p:spTgt spid="27"/>
                                        </p:tgtEl>
                                      </p:cBhvr>
                                    </p:animEffect>
                                  </p:childTnLst>
                                </p:cTn>
                              </p:par>
                            </p:childTnLst>
                          </p:cTn>
                        </p:par>
                        <p:par>
                          <p:cTn id="46" fill="hold">
                            <p:stCondLst>
                              <p:cond delay="2250"/>
                            </p:stCondLst>
                            <p:childTnLst>
                              <p:par>
                                <p:cTn id="47" presetID="53" presetClass="entr" presetSubtype="16"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fltVal val="0"/>
                                          </p:val>
                                        </p:tav>
                                        <p:tav tm="100000">
                                          <p:val>
                                            <p:strVal val="#ppt_w"/>
                                          </p:val>
                                        </p:tav>
                                      </p:tavLst>
                                    </p:anim>
                                    <p:anim calcmode="lin" valueType="num">
                                      <p:cBhvr>
                                        <p:cTn id="50" dur="500" fill="hold"/>
                                        <p:tgtEl>
                                          <p:spTgt spid="30"/>
                                        </p:tgtEl>
                                        <p:attrNameLst>
                                          <p:attrName>ppt_h</p:attrName>
                                        </p:attrNameLst>
                                      </p:cBhvr>
                                      <p:tavLst>
                                        <p:tav tm="0">
                                          <p:val>
                                            <p:fltVal val="0"/>
                                          </p:val>
                                        </p:tav>
                                        <p:tav tm="100000">
                                          <p:val>
                                            <p:strVal val="#ppt_h"/>
                                          </p:val>
                                        </p:tav>
                                      </p:tavLst>
                                    </p:anim>
                                    <p:animEffect transition="in" filter="fade">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7" grpId="0" animBg="1"/>
      <p:bldP spid="29" grpId="0" animBg="1"/>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090759" y="272593"/>
            <a:ext cx="3789820"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初始化函数</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人口密度函数函数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39F172E-68B3-41BB-8F76-F6A82CD61DAC}"/>
                  </a:ext>
                </a:extLst>
              </p:cNvPr>
              <p:cNvSpPr/>
              <p:nvPr/>
            </p:nvSpPr>
            <p:spPr>
              <a:xfrm>
                <a:off x="1646852" y="1378028"/>
                <a:ext cx="8677632" cy="4907562"/>
              </a:xfrm>
              <a:prstGeom prst="rect">
                <a:avLst/>
              </a:prstGeom>
            </p:spPr>
            <p:txBody>
              <a:bodyPr wrap="square">
                <a:spAutoFit/>
              </a:bodyPr>
              <a:lstStyle/>
              <a:p>
                <a:pPr algn="just">
                  <a:lnSpc>
                    <a:spcPts val="1600"/>
                  </a:lnSpc>
                  <a:spcAft>
                    <a:spcPts val="0"/>
                  </a:spcAft>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p>
              <a:p>
                <a:pPr algn="just">
                  <a:spcAft>
                    <a:spcPts val="0"/>
                  </a:spcAft>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中南大学南校区区域人口密度根据中南大学大学生生活规律不同，展现出了很明显的不均匀性，我们将收集的数据划分为</a:t>
                </a:r>
                <a:r>
                  <a:rPr lang="fr-FR" altLang="zh-CN" kern="100" dirty="0">
                    <a:latin typeface="等线" panose="02010600030101010101" pitchFamily="2" charset="-122"/>
                    <a:ea typeface="宋体" panose="02010600030101010101" pitchFamily="2" charset="-122"/>
                    <a:cs typeface="Times New Roman" panose="02020603050405020304" pitchFamily="18" charset="0"/>
                  </a:rPr>
                  <a:t>4</a:t>
                </a:r>
                <a:r>
                  <a:rPr lang="zh-CN" altLang="zh-CN" kern="100" dirty="0">
                    <a:latin typeface="等线" panose="02010600030101010101" pitchFamily="2" charset="-122"/>
                    <a:ea typeface="宋体" panose="02010600030101010101" pitchFamily="2" charset="-122"/>
                    <a:cs typeface="Times New Roman" panose="02020603050405020304" pitchFamily="18" charset="0"/>
                  </a:rPr>
                  <a:t>种区域等级，方便进行数学描述，人口分布函数如下：</a:t>
                </a:r>
                <a:endParaRPr lang="zh-CN" altLang="zh-CN" kern="100" dirty="0">
                  <a:latin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𝑝𝑜𝑝</m:t>
                      </m:r>
                      <m:d>
                        <m:dPr>
                          <m:ctrlPr>
                            <a:rPr lang="zh-CN" altLang="zh-CN" i="1">
                              <a:effectLst/>
                              <a:latin typeface="Cambria Math" panose="02040503050406030204" pitchFamily="18" charset="0"/>
                              <a:ea typeface="Cambria Math" panose="02040503050406030204" pitchFamily="18" charset="0"/>
                            </a:rPr>
                          </m:ctrlPr>
                        </m:dPr>
                        <m:e>
                          <m:sSup>
                            <m:sSupPr>
                              <m:ctrlPr>
                                <a:rPr lang="zh-CN" altLang="zh-CN" i="1">
                                  <a:effectLst/>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latin typeface="Cambria Math" panose="02040503050406030204" pitchFamily="18" charset="0"/>
                                  <a:ea typeface="宋体" panose="02010600030101010101" pitchFamily="2" charset="-122"/>
                                  <a:cs typeface="Times New Roman" panose="02020603050405020304" pitchFamily="18" charset="0"/>
                                </a:rPr>
                                <m:t>𝑖</m:t>
                              </m:r>
                            </m:sup>
                          </m:sSup>
                        </m:e>
                      </m:d>
                      <m:r>
                        <a:rPr lang="en-US" altLang="zh-CN" b="1" i="1">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b="1" i="1">
                              <a:effectLst/>
                              <a:latin typeface="Cambria Math" panose="02040503050406030204" pitchFamily="18" charset="0"/>
                              <a:ea typeface="Cambria Math" panose="02040503050406030204" pitchFamily="18" charset="0"/>
                            </a:rPr>
                          </m:ctrlPr>
                        </m:dPr>
                        <m:e>
                          <m:eqArr>
                            <m:eqArrPr>
                              <m:ctrlPr>
                                <a:rPr lang="zh-CN" altLang="zh-CN" b="1" i="1" smtClean="0">
                                  <a:effectLst/>
                                  <a:latin typeface="Cambria Math" panose="02040503050406030204" pitchFamily="18" charset="0"/>
                                  <a:ea typeface="Cambria Math" panose="02040503050406030204" pitchFamily="18" charset="0"/>
                                </a:rPr>
                              </m:ctrlPr>
                            </m:eqArrPr>
                            <m:e>
                              <m:r>
                                <a:rPr lang="en-US" altLang="zh-CN" i="1">
                                  <a:latin typeface="Cambria Math" panose="02040503050406030204" pitchFamily="18" charset="0"/>
                                  <a:ea typeface="宋体" panose="02010600030101010101" pitchFamily="2" charset="-122"/>
                                  <a:cs typeface="Times New Roman" panose="02020603050405020304" pitchFamily="18" charset="0"/>
                                </a:rPr>
                                <m:t>4 ,   </m:t>
                              </m:r>
                              <m:sSubSup>
                                <m:sSubSupPr>
                                  <m:ctrlPr>
                                    <a:rPr lang="zh-CN" altLang="zh-CN" b="1" i="1">
                                      <a:effectLst/>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4</m:t>
                                      </m:r>
                                    </m:sub>
                                  </m:sSub>
                                </m:sup>
                                <m:e>
                                  <m:r>
                                    <a:rPr lang="en-US" altLang="zh-CN" i="1">
                                      <a:latin typeface="Cambria Math" panose="02040503050406030204" pitchFamily="18" charset="0"/>
                                      <a:ea typeface="宋体" panose="02010600030101010101" pitchFamily="2" charset="-122"/>
                                      <a:cs typeface="Times New Roman" panose="02020603050405020304" pitchFamily="18" charset="0"/>
                                    </a:rPr>
                                    <m:t>𝑐𝑜𝑛𝑣</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a:latin typeface="Cambria Math" panose="02040503050406030204" pitchFamily="18" charset="0"/>
                                          <a:ea typeface="宋体" panose="02010600030101010101" pitchFamily="2" charset="-122"/>
                                          <a:cs typeface="Times New Roman" panose="02020603050405020304" pitchFamily="18" charset="0"/>
                                        </a:rPr>
                                        <m:t>4</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𝑗</m:t>
                                      </m:r>
                                    </m:sup>
                                  </m:sSubSup>
                                </m:e>
                              </m:nary>
                              <m:r>
                                <a:rPr lang="en-US" altLang="zh-CN" i="1">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4</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表示有</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4</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个人口密度权重为</m:t>
                              </m:r>
                              <m:r>
                                <a:rPr lang="en-US" altLang="zh-CN" i="1">
                                  <a:latin typeface="Cambria Math" panose="02040503050406030204" pitchFamily="18" charset="0"/>
                                  <a:ea typeface="宋体" panose="02010600030101010101" pitchFamily="2" charset="-122"/>
                                  <a:cs typeface="Times New Roman" panose="02020603050405020304" pitchFamily="18" charset="0"/>
                                </a:rPr>
                                <m:t>4</m:t>
                              </m:r>
                              <m:r>
                                <a:rPr lang="zh-CN" altLang="zh-CN" i="1">
                                  <a:latin typeface="Cambria Math" panose="02040503050406030204" pitchFamily="18" charset="0"/>
                                  <a:ea typeface="宋体" panose="02010600030101010101" pitchFamily="2" charset="-122"/>
                                  <a:cs typeface="Times New Roman" panose="02020603050405020304" pitchFamily="18" charset="0"/>
                                </a:rPr>
                                <m:t>的区域</m:t>
                              </m:r>
                            </m:e>
                            <m:e>
                              <m:r>
                                <a:rPr lang="en-US" altLang="zh-CN" i="1">
                                  <a:latin typeface="Cambria Math" panose="02040503050406030204" pitchFamily="18" charset="0"/>
                                  <a:ea typeface="宋体" panose="02010600030101010101" pitchFamily="2" charset="-122"/>
                                  <a:cs typeface="Times New Roman" panose="02020603050405020304" pitchFamily="18" charset="0"/>
                                </a:rPr>
                                <m:t>3 ,</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b="1" i="1">
                                      <a:effectLst/>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3</m:t>
                                      </m:r>
                                    </m:sub>
                                  </m:sSub>
                                </m:sup>
                                <m:e>
                                  <m:r>
                                    <a:rPr lang="en-US" altLang="zh-CN" i="1">
                                      <a:latin typeface="Cambria Math" panose="02040503050406030204" pitchFamily="18" charset="0"/>
                                      <a:ea typeface="宋体" panose="02010600030101010101" pitchFamily="2" charset="-122"/>
                                      <a:cs typeface="Times New Roman" panose="02020603050405020304" pitchFamily="18" charset="0"/>
                                    </a:rPr>
                                    <m:t>𝑐𝑜𝑛𝑣</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a:latin typeface="Cambria Math" panose="02040503050406030204" pitchFamily="18" charset="0"/>
                                          <a:ea typeface="宋体" panose="02010600030101010101" pitchFamily="2" charset="-122"/>
                                          <a:cs typeface="Times New Roman" panose="02020603050405020304" pitchFamily="18" charset="0"/>
                                        </a:rPr>
                                        <m:t>3</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𝑗</m:t>
                                      </m:r>
                                    </m:sup>
                                  </m:sSubSup>
                                </m:e>
                              </m:nary>
                              <m:r>
                                <a:rPr lang="en-US" altLang="zh-CN" i="1">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3</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表示有</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3</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个人口密度权重为</m:t>
                              </m:r>
                              <m:r>
                                <a:rPr lang="en-US" altLang="zh-CN" i="1">
                                  <a:latin typeface="Cambria Math" panose="02040503050406030204" pitchFamily="18" charset="0"/>
                                  <a:ea typeface="宋体" panose="02010600030101010101" pitchFamily="2" charset="-122"/>
                                  <a:cs typeface="Times New Roman" panose="02020603050405020304" pitchFamily="18" charset="0"/>
                                </a:rPr>
                                <m:t>3</m:t>
                              </m:r>
                              <m:r>
                                <a:rPr lang="zh-CN" altLang="zh-CN" i="1">
                                  <a:latin typeface="Cambria Math" panose="02040503050406030204" pitchFamily="18" charset="0"/>
                                  <a:ea typeface="宋体" panose="02010600030101010101" pitchFamily="2" charset="-122"/>
                                  <a:cs typeface="Times New Roman" panose="02020603050405020304" pitchFamily="18" charset="0"/>
                                </a:rPr>
                                <m:t>的区域</m:t>
                              </m:r>
                            </m:e>
                            <m:e>
                              <m:r>
                                <a:rPr lang="en-US" altLang="zh-CN" i="1">
                                  <a:latin typeface="Cambria Math" panose="02040503050406030204" pitchFamily="18" charset="0"/>
                                  <a:ea typeface="宋体" panose="02010600030101010101" pitchFamily="2" charset="-122"/>
                                  <a:cs typeface="Times New Roman" panose="02020603050405020304" pitchFamily="18" charset="0"/>
                                </a:rPr>
                                <m:t>2 ,   </m:t>
                              </m:r>
                              <m:sSubSup>
                                <m:sSubSupPr>
                                  <m:ctrlPr>
                                    <a:rPr lang="zh-CN" altLang="zh-CN" b="1" i="1">
                                      <a:effectLst/>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sup>
                                    <m:e>
                                      <m:r>
                                        <a:rPr lang="en-US" altLang="zh-CN" i="1">
                                          <a:latin typeface="Cambria Math" panose="02040503050406030204" pitchFamily="18" charset="0"/>
                                          <a:ea typeface="宋体" panose="02010600030101010101" pitchFamily="2" charset="-122"/>
                                          <a:cs typeface="Times New Roman" panose="02020603050405020304" pitchFamily="18" charset="0"/>
                                        </a:rPr>
                                        <m:t>𝑐𝑜𝑛𝑣</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𝑗</m:t>
                                          </m:r>
                                        </m:sup>
                                      </m:sSubSup>
                                    </m:e>
                                  </m:nary>
                                </m:e>
                              </m:d>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表示有</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2</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个人口密度权重为</m:t>
                              </m:r>
                              <m:r>
                                <a:rPr lang="en-US" altLang="zh-CN" i="1">
                                  <a:latin typeface="Cambria Math" panose="02040503050406030204" pitchFamily="18" charset="0"/>
                                  <a:ea typeface="宋体" panose="02010600030101010101" pitchFamily="2" charset="-122"/>
                                  <a:cs typeface="Times New Roman" panose="02020603050405020304" pitchFamily="18" charset="0"/>
                                </a:rPr>
                                <m:t>2</m:t>
                              </m:r>
                              <m:r>
                                <a:rPr lang="zh-CN" altLang="zh-CN" i="1">
                                  <a:latin typeface="Cambria Math" panose="02040503050406030204" pitchFamily="18" charset="0"/>
                                  <a:ea typeface="宋体" panose="02010600030101010101" pitchFamily="2" charset="-122"/>
                                  <a:cs typeface="Times New Roman" panose="02020603050405020304" pitchFamily="18" charset="0"/>
                                </a:rPr>
                                <m:t>的区域</m:t>
                              </m:r>
                            </m:e>
                            <m:e>
                              <m:r>
                                <a:rPr lang="en-US" altLang="zh-CN" i="1">
                                  <a:latin typeface="Cambria Math" panose="02040503050406030204" pitchFamily="18" charset="0"/>
                                  <a:ea typeface="宋体" panose="02010600030101010101" pitchFamily="2" charset="-122"/>
                                  <a:cs typeface="Times New Roman" panose="02020603050405020304" pitchFamily="18" charset="0"/>
                                </a:rPr>
                                <m:t>1 ,   </m:t>
                              </m:r>
                              <m:sSubSup>
                                <m:sSubSupPr>
                                  <m:ctrlPr>
                                    <a:rPr lang="zh-CN" altLang="zh-CN" b="1" i="1">
                                      <a:effectLst/>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nary>
                                    <m:naryPr>
                                      <m:chr m:val="∑"/>
                                      <m:limLoc m:val="undOvr"/>
                                      <m:ctrlPr>
                                        <a:rPr lang="zh-CN" altLang="zh-CN" i="1">
                                          <a:effectLst/>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宋体" panose="02010600030101010101" pitchFamily="2" charset="-122"/>
                                          <a:cs typeface="Times New Roman" panose="02020603050405020304" pitchFamily="18" charset="0"/>
                                        </a:rPr>
                                        <m:t>𝑗</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sup>
                                    <m:e>
                                      <m:r>
                                        <a:rPr lang="en-US" altLang="zh-CN" i="1">
                                          <a:latin typeface="Cambria Math" panose="02040503050406030204" pitchFamily="18" charset="0"/>
                                          <a:ea typeface="宋体" panose="02010600030101010101" pitchFamily="2" charset="-122"/>
                                          <a:cs typeface="Times New Roman" panose="02020603050405020304" pitchFamily="18" charset="0"/>
                                        </a:rPr>
                                        <m:t>𝑐𝑜𝑛𝑣</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𝑗</m:t>
                                          </m:r>
                                        </m:sup>
                                      </m:sSubSup>
                                    </m:e>
                                  </m:nary>
                                </m:e>
                              </m:d>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表示有</m:t>
                              </m:r>
                              <m:sSub>
                                <m:sSubPr>
                                  <m:ctrlPr>
                                    <a:rPr lang="zh-CN" altLang="zh-CN" i="1">
                                      <a:effectLst/>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i="1">
                                  <a:latin typeface="Cambria Math" panose="02040503050406030204" pitchFamily="18" charset="0"/>
                                  <a:ea typeface="宋体" panose="02010600030101010101" pitchFamily="2" charset="-122"/>
                                  <a:cs typeface="Times New Roman" panose="02020603050405020304" pitchFamily="18" charset="0"/>
                                </a:rPr>
                                <m:t>个人口密度权重为</m:t>
                              </m:r>
                              <m:r>
                                <a:rPr lang="en-US" altLang="zh-CN" i="1">
                                  <a:latin typeface="Cambria Math" panose="02040503050406030204" pitchFamily="18" charset="0"/>
                                  <a:ea typeface="宋体" panose="02010600030101010101" pitchFamily="2" charset="-122"/>
                                  <a:cs typeface="Times New Roman" panose="02020603050405020304" pitchFamily="18" charset="0"/>
                                </a:rPr>
                                <m:t>1</m:t>
                              </m:r>
                              <m:r>
                                <a:rPr lang="zh-CN" altLang="zh-CN" i="1">
                                  <a:latin typeface="Cambria Math" panose="02040503050406030204" pitchFamily="18" charset="0"/>
                                  <a:ea typeface="宋体" panose="02010600030101010101" pitchFamily="2" charset="-122"/>
                                  <a:cs typeface="Times New Roman" panose="02020603050405020304" pitchFamily="18" charset="0"/>
                                </a:rPr>
                                <m:t>的区域</m:t>
                              </m:r>
                            </m:e>
                            <m:e>
                              <m:r>
                                <a:rPr lang="en-US" altLang="zh-CN" i="1">
                                  <a:latin typeface="Cambria Math" panose="02040503050406030204" pitchFamily="18" charset="0"/>
                                  <a:ea typeface="宋体" panose="02010600030101010101" pitchFamily="2" charset="-122"/>
                                  <a:cs typeface="Cambria Math" panose="02040503050406030204" pitchFamily="18" charset="0"/>
                                </a:rPr>
                                <m:t>0 </m:t>
                              </m:r>
                              <m:r>
                                <a:rPr lang="zh-CN" altLang="zh-CN" i="1">
                                  <a:latin typeface="Cambria Math" panose="02040503050406030204" pitchFamily="18" charset="0"/>
                                  <a:ea typeface="宋体" panose="02010600030101010101" pitchFamily="2" charset="-122"/>
                                  <a:cs typeface="宋体" panose="02010600030101010101" pitchFamily="2" charset="-122"/>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𝑜𝑡h𝑒𝑟</m:t>
                              </m:r>
                            </m:e>
                          </m:eqArr>
                        </m:e>
                      </m:d>
                    </m:oMath>
                  </m:oMathPara>
                </a14:m>
                <a:endParaRPr lang="zh-CN" altLang="en-US" dirty="0"/>
              </a:p>
            </p:txBody>
          </p:sp>
        </mc:Choice>
        <mc:Fallback xmlns="">
          <p:sp>
            <p:nvSpPr>
              <p:cNvPr id="10" name="矩形 9">
                <a:extLst>
                  <a:ext uri="{FF2B5EF4-FFF2-40B4-BE49-F238E27FC236}">
                    <a16:creationId xmlns:a16="http://schemas.microsoft.com/office/drawing/2014/main" id="{539F172E-68B3-41BB-8F76-F6A82CD61DAC}"/>
                  </a:ext>
                </a:extLst>
              </p:cNvPr>
              <p:cNvSpPr>
                <a:spLocks noRot="1" noChangeAspect="1" noMove="1" noResize="1" noEditPoints="1" noAdjustHandles="1" noChangeArrowheads="1" noChangeShapeType="1" noTextEdit="1"/>
              </p:cNvSpPr>
              <p:nvPr/>
            </p:nvSpPr>
            <p:spPr>
              <a:xfrm>
                <a:off x="1646852" y="1378028"/>
                <a:ext cx="8677632" cy="4907562"/>
              </a:xfrm>
              <a:prstGeom prst="rect">
                <a:avLst/>
              </a:prstGeom>
              <a:blipFill>
                <a:blip r:embed="rId5"/>
                <a:stretch>
                  <a:fillRect l="-562" r="-5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7990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a:off x="5463116" y="3786197"/>
            <a:ext cx="6728884" cy="307180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6889" t="53812" r="15389" b="29905"/>
          <a:stretch>
            <a:fillRect/>
          </a:stretch>
        </p:blipFill>
        <p:spPr>
          <a:xfrm rot="10800000" flipH="1">
            <a:off x="-1" y="-1"/>
            <a:ext cx="7485017" cy="3786197"/>
          </a:xfrm>
          <a:prstGeom prst="rect">
            <a:avLst/>
          </a:prstGeom>
        </p:spPr>
      </p:pic>
      <p:sp>
        <p:nvSpPr>
          <p:cNvPr id="4" name="文本框 3"/>
          <p:cNvSpPr txBox="1"/>
          <p:nvPr/>
        </p:nvSpPr>
        <p:spPr>
          <a:xfrm>
            <a:off x="1478897" y="94129"/>
            <a:ext cx="1218603" cy="1862048"/>
          </a:xfrm>
          <a:prstGeom prst="rect">
            <a:avLst/>
          </a:prstGeom>
          <a:noFill/>
        </p:spPr>
        <p:txBody>
          <a:bodyPr wrap="none" rtlCol="0">
            <a:spAutoFit/>
          </a:bodyPr>
          <a:lstStyle/>
          <a:p>
            <a:r>
              <a:rPr lang="en-US" altLang="zh-CN" sz="11500" b="1" dirty="0">
                <a:solidFill>
                  <a:schemeClr val="bg1"/>
                </a:solidFill>
                <a:latin typeface="Agency FB" panose="020B0503020202020204" pitchFamily="34" charset="0"/>
                <a:ea typeface="微软雅黑" panose="020B0503020204020204" pitchFamily="34" charset="-122"/>
              </a:rPr>
              <a:t>01</a:t>
            </a:r>
            <a:endParaRPr lang="zh-CN" altLang="en-US" sz="11500" b="1" dirty="0">
              <a:solidFill>
                <a:schemeClr val="bg1"/>
              </a:solidFill>
              <a:latin typeface="Agency FB" panose="020B0503020202020204" pitchFamily="34" charset="0"/>
              <a:ea typeface="微软雅黑" panose="020B0503020204020204" pitchFamily="34" charset="-122"/>
            </a:endParaRPr>
          </a:p>
        </p:txBody>
      </p:sp>
      <p:sp>
        <p:nvSpPr>
          <p:cNvPr id="5" name="文本框 4"/>
          <p:cNvSpPr txBox="1"/>
          <p:nvPr/>
        </p:nvSpPr>
        <p:spPr>
          <a:xfrm>
            <a:off x="3039341" y="3191858"/>
            <a:ext cx="6131807" cy="1107996"/>
          </a:xfrm>
          <a:prstGeom prst="rect">
            <a:avLst/>
          </a:prstGeom>
          <a:noFill/>
        </p:spPr>
        <p:txBody>
          <a:bodyPr wrap="none" rtlCol="0">
            <a:spAutoFit/>
          </a:bodyPr>
          <a:lstStyle/>
          <a:p>
            <a:pPr algn="ctr"/>
            <a:r>
              <a:rPr lang="zh-CN" altLang="en-US" sz="6600" b="1" dirty="0">
                <a:solidFill>
                  <a:srgbClr val="017D91"/>
                </a:solidFill>
                <a:latin typeface="幼圆" panose="02010509060101010101" pitchFamily="49" charset="-122"/>
                <a:ea typeface="幼圆" panose="02010509060101010101" pitchFamily="49" charset="-122"/>
              </a:rPr>
              <a:t>选题背景与目的</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p:stCondLst>
                              <p:cond delay="500"/>
                            </p:stCondLst>
                            <p:childTnLst>
                              <p:par>
                                <p:cTn id="12" presetID="5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Scale>
                                      <p:cBhvr>
                                        <p:cTn id="14"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4"/>
                                        </p:tgtEl>
                                        <p:attrNameLst>
                                          <p:attrName>ppt_x</p:attrName>
                                          <p:attrName>ppt_y</p:attrName>
                                        </p:attrNameLst>
                                      </p:cBhvr>
                                    </p:animMotion>
                                    <p:animEffect transition="in" filter="fade">
                                      <p:cBhvr>
                                        <p:cTn id="16" dur="1000"/>
                                        <p:tgtEl>
                                          <p:spTgt spid="4"/>
                                        </p:tgtEl>
                                      </p:cBhvr>
                                    </p:animEffect>
                                  </p:childTnLst>
                                </p:cTn>
                              </p:par>
                            </p:childTnLst>
                          </p:cTn>
                        </p:par>
                        <p:par>
                          <p:cTn id="17" fill="hold">
                            <p:stCondLst>
                              <p:cond delay="1500"/>
                            </p:stCondLst>
                            <p:childTnLst>
                              <p:par>
                                <p:cTn id="18" presetID="37"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900" decel="100000" fill="hold"/>
                                        <p:tgtEl>
                                          <p:spTgt spid="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833478" y="272593"/>
            <a:ext cx="4304383"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路径损耗预算</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路径损耗分析函数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1E0428BA-7946-4057-8AA9-7A62751F4688}"/>
              </a:ext>
            </a:extLst>
          </p:cNvPr>
          <p:cNvSpPr>
            <a:spLocks noChangeArrowheads="1"/>
          </p:cNvSpPr>
          <p:nvPr/>
        </p:nvSpPr>
        <p:spPr bwMode="auto">
          <a:xfrm>
            <a:off x="1562046" y="1575730"/>
            <a:ext cx="9376030"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中南大学南校区植被绿化覆盖率高，对于传输频率高的信号产生的损耗是不容忽视的。在吸纳了</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WINNERII</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WINNER+”</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信道模型参数的基础上，我们提出了</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3D</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模型。适用频率为</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1GHz</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6GHz</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，带宽</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100MHz</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，提供适用于室外及室内的宏基站市区</a:t>
            </a:r>
            <a:r>
              <a:rPr kumimoji="0" lang="en-US" altLang="zh-CN"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UMa</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模型、微基站</a:t>
            </a:r>
            <a:r>
              <a:rPr kumimoji="0" lang="en-US" altLang="zh-CN"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UMi</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模型，以上模型完全能满足目前</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5G</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3.5GHz</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4.9GHz</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频段的不同建站方式的覆盖预测需求</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4000" b="0" i="0" u="none" strike="noStrike" cap="none" normalizeH="0" baseline="0" dirty="0">
              <a:ln>
                <a:noFill/>
              </a:ln>
              <a:solidFill>
                <a:schemeClr val="tx1"/>
              </a:solidFill>
              <a:effectLst/>
              <a:latin typeface="Arial" panose="020B0604020202020204" pitchFamily="34" charset="0"/>
            </a:endParaRPr>
          </a:p>
        </p:txBody>
      </p:sp>
      <p:pic>
        <p:nvPicPr>
          <p:cNvPr id="2049" name="图片 3">
            <a:extLst>
              <a:ext uri="{FF2B5EF4-FFF2-40B4-BE49-F238E27FC236}">
                <a16:creationId xmlns:a16="http://schemas.microsoft.com/office/drawing/2014/main" id="{0DE31DF4-9011-467F-96A2-6D612316CB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468" y="3022726"/>
            <a:ext cx="8390280" cy="26268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A429AC7F-015A-4AD0-B51D-D57C1AC91835}"/>
              </a:ext>
            </a:extLst>
          </p:cNvPr>
          <p:cNvSpPr>
            <a:spLocks noChangeArrowheads="1"/>
          </p:cNvSpPr>
          <p:nvPr/>
        </p:nvSpPr>
        <p:spPr bwMode="auto">
          <a:xfrm>
            <a:off x="5348313" y="5711160"/>
            <a:ext cx="12747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基站模图</a:t>
            </a:r>
            <a:endParaRPr kumimoji="0" lang="zh-CN"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184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833476" y="272593"/>
            <a:ext cx="4304383"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路径损耗预算</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27904"/>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路径损耗分析函数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a:extLst>
              <a:ext uri="{FF2B5EF4-FFF2-40B4-BE49-F238E27FC236}">
                <a16:creationId xmlns:a16="http://schemas.microsoft.com/office/drawing/2014/main" id="{D8D9376C-793F-4F61-95C5-6496483CCB7B}"/>
              </a:ext>
            </a:extLst>
          </p:cNvPr>
          <p:cNvSpPr/>
          <p:nvPr/>
        </p:nvSpPr>
        <p:spPr>
          <a:xfrm>
            <a:off x="8201697" y="1556210"/>
            <a:ext cx="3374365" cy="5029197"/>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根据</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IMT-Advanced</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评估信道模型，我们沿用了其中的三种必选场景，分别是宏基站市区</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UMa</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模型、微基站市区</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UMi</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模型，以及适用于完全室内环境的</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3D-InH</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模型，并且将每种场景分为视距（</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LOS</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err="1">
                <a:latin typeface="Times New Roman" panose="02020603050405020304" pitchFamily="18" charset="0"/>
                <a:ea typeface="微软雅黑" panose="020B0503020204020204" pitchFamily="34" charset="-122"/>
                <a:cs typeface="Times New Roman" panose="02020603050405020304" pitchFamily="18" charset="0"/>
              </a:rPr>
              <a:t>Lineof</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-Sight</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）和非视距（</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NLOS</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non-Line-of-Sight</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）两种情况。综合起来则有</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种情况。针对不同情况我们利用了如下的一些计算路经损耗所用的参数，如表</a:t>
            </a:r>
            <a:r>
              <a:rPr lang="en-US" altLang="zh-CN" kern="1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所示。</a:t>
            </a:r>
          </a:p>
        </p:txBody>
      </p:sp>
      <p:graphicFrame>
        <p:nvGraphicFramePr>
          <p:cNvPr id="13" name="表格 12">
            <a:extLst>
              <a:ext uri="{FF2B5EF4-FFF2-40B4-BE49-F238E27FC236}">
                <a16:creationId xmlns:a16="http://schemas.microsoft.com/office/drawing/2014/main" id="{F0E86628-54A0-4406-95CA-B3DC33A8BD5F}"/>
              </a:ext>
            </a:extLst>
          </p:cNvPr>
          <p:cNvGraphicFramePr>
            <a:graphicFrameLocks noGrp="1"/>
          </p:cNvGraphicFramePr>
          <p:nvPr>
            <p:extLst/>
          </p:nvPr>
        </p:nvGraphicFramePr>
        <p:xfrm>
          <a:off x="1664751" y="1641481"/>
          <a:ext cx="5844895" cy="4858653"/>
        </p:xfrm>
        <a:graphic>
          <a:graphicData uri="http://schemas.openxmlformats.org/drawingml/2006/table">
            <a:tbl>
              <a:tblPr firstRow="1" firstCol="1" bandRow="1">
                <a:tableStyleId>{5C22544A-7EE6-4342-B048-85BDC9FD1C3A}</a:tableStyleId>
              </a:tblPr>
              <a:tblGrid>
                <a:gridCol w="2717604">
                  <a:extLst>
                    <a:ext uri="{9D8B030D-6E8A-4147-A177-3AD203B41FA5}">
                      <a16:colId xmlns:a16="http://schemas.microsoft.com/office/drawing/2014/main" val="4171663008"/>
                    </a:ext>
                  </a:extLst>
                </a:gridCol>
                <a:gridCol w="3127291">
                  <a:extLst>
                    <a:ext uri="{9D8B030D-6E8A-4147-A177-3AD203B41FA5}">
                      <a16:colId xmlns:a16="http://schemas.microsoft.com/office/drawing/2014/main" val="1276077281"/>
                    </a:ext>
                  </a:extLst>
                </a:gridCol>
              </a:tblGrid>
              <a:tr h="451413">
                <a:tc>
                  <a:txBody>
                    <a:bodyPr/>
                    <a:lstStyle/>
                    <a:p>
                      <a:pPr algn="ctr">
                        <a:lnSpc>
                          <a:spcPts val="1600"/>
                        </a:lnSpc>
                        <a:spcAft>
                          <a:spcPts val="0"/>
                        </a:spcAft>
                      </a:pPr>
                      <a:r>
                        <a:rPr lang="en-US" sz="1600" kern="100">
                          <a:effectLst/>
                        </a:rPr>
                        <a:t>PL</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dirty="0">
                          <a:effectLst/>
                        </a:rPr>
                        <a:t>路径损耗</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04105716"/>
                  </a:ext>
                </a:extLst>
              </a:tr>
              <a:tr h="473420">
                <a:tc>
                  <a:txBody>
                    <a:bodyPr/>
                    <a:lstStyle/>
                    <a:p>
                      <a:pPr algn="ctr">
                        <a:lnSpc>
                          <a:spcPts val="1600"/>
                        </a:lnSpc>
                        <a:spcAft>
                          <a:spcPts val="0"/>
                        </a:spcAft>
                      </a:pPr>
                      <a:r>
                        <a:rPr lang="en-US" sz="1600" kern="100">
                          <a:effectLst/>
                        </a:rPr>
                        <a:t>d2D </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覆盖距离（半径）</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6192380"/>
                  </a:ext>
                </a:extLst>
              </a:tr>
              <a:tr h="393382">
                <a:tc>
                  <a:txBody>
                    <a:bodyPr/>
                    <a:lstStyle/>
                    <a:p>
                      <a:pPr algn="ctr">
                        <a:lnSpc>
                          <a:spcPts val="1600"/>
                        </a:lnSpc>
                        <a:spcAft>
                          <a:spcPts val="0"/>
                        </a:spcAft>
                      </a:pPr>
                      <a:r>
                        <a:rPr lang="en-US" sz="1600" kern="100" dirty="0">
                          <a:effectLst/>
                        </a:rPr>
                        <a:t>d3D</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立体距离</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0063780"/>
                  </a:ext>
                </a:extLst>
              </a:tr>
              <a:tr h="393382">
                <a:tc>
                  <a:txBody>
                    <a:bodyPr/>
                    <a:lstStyle/>
                    <a:p>
                      <a:pPr algn="ctr">
                        <a:lnSpc>
                          <a:spcPts val="1600"/>
                        </a:lnSpc>
                        <a:spcAft>
                          <a:spcPts val="0"/>
                        </a:spcAft>
                      </a:pPr>
                      <a:r>
                        <a:rPr lang="en-US" sz="1600" kern="100" dirty="0" err="1">
                          <a:effectLst/>
                        </a:rPr>
                        <a:t>hBS</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dirty="0">
                          <a:effectLst/>
                        </a:rPr>
                        <a:t>天线挂高</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95956438"/>
                  </a:ext>
                </a:extLst>
              </a:tr>
              <a:tr h="393382">
                <a:tc>
                  <a:txBody>
                    <a:bodyPr/>
                    <a:lstStyle/>
                    <a:p>
                      <a:pPr algn="ctr">
                        <a:lnSpc>
                          <a:spcPts val="1600"/>
                        </a:lnSpc>
                        <a:spcAft>
                          <a:spcPts val="0"/>
                        </a:spcAft>
                      </a:pPr>
                      <a:r>
                        <a:rPr lang="en-US" sz="1600" kern="100" dirty="0" err="1">
                          <a:effectLst/>
                        </a:rPr>
                        <a:t>hUT</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dirty="0">
                          <a:effectLst/>
                        </a:rPr>
                        <a:t>终端高度</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98369590"/>
                  </a:ext>
                </a:extLst>
              </a:tr>
              <a:tr h="393382">
                <a:tc>
                  <a:txBody>
                    <a:bodyPr/>
                    <a:lstStyle/>
                    <a:p>
                      <a:pPr algn="ctr">
                        <a:lnSpc>
                          <a:spcPts val="1600"/>
                        </a:lnSpc>
                        <a:spcAft>
                          <a:spcPts val="0"/>
                        </a:spcAft>
                      </a:pPr>
                      <a:r>
                        <a:rPr lang="en-US" sz="1600" kern="100">
                          <a:effectLst/>
                        </a:rPr>
                        <a:t>h'BS = hBS – 1.0 m</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有效的天线高度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9735339"/>
                  </a:ext>
                </a:extLst>
              </a:tr>
              <a:tr h="393382">
                <a:tc>
                  <a:txBody>
                    <a:bodyPr/>
                    <a:lstStyle/>
                    <a:p>
                      <a:pPr algn="ctr">
                        <a:lnSpc>
                          <a:spcPts val="1600"/>
                        </a:lnSpc>
                        <a:spcAft>
                          <a:spcPts val="0"/>
                        </a:spcAft>
                      </a:pPr>
                      <a:r>
                        <a:rPr lang="en-US" sz="1600" kern="100">
                          <a:effectLst/>
                        </a:rPr>
                        <a:t>h'UT = hUT – 1.0 m</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有效的终端高度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41324602"/>
                  </a:ext>
                </a:extLst>
              </a:tr>
              <a:tr h="393382">
                <a:tc>
                  <a:txBody>
                    <a:bodyPr/>
                    <a:lstStyle/>
                    <a:p>
                      <a:pPr algn="ctr">
                        <a:lnSpc>
                          <a:spcPts val="1600"/>
                        </a:lnSpc>
                        <a:spcAft>
                          <a:spcPts val="0"/>
                        </a:spcAft>
                      </a:pPr>
                      <a:r>
                        <a:rPr lang="zh-CN" sz="1600" kern="100" dirty="0">
                          <a:effectLst/>
                        </a:rPr>
                        <a:t>　</a:t>
                      </a:r>
                      <a:r>
                        <a:rPr lang="en-US" sz="1600" kern="100" dirty="0" err="1">
                          <a:effectLst/>
                        </a:rPr>
                        <a:t>dBP</a:t>
                      </a:r>
                      <a:r>
                        <a:rPr lang="en-US" sz="1600" kern="100" dirty="0">
                          <a:effectLst/>
                        </a:rPr>
                        <a:t>  = 2π* </a:t>
                      </a:r>
                      <a:r>
                        <a:rPr lang="en-US" sz="1600" kern="100" dirty="0" err="1">
                          <a:effectLst/>
                        </a:rPr>
                        <a:t>hBS</a:t>
                      </a:r>
                      <a:r>
                        <a:rPr lang="en-US" sz="1600" kern="100" dirty="0">
                          <a:effectLst/>
                        </a:rPr>
                        <a:t>* </a:t>
                      </a:r>
                      <a:r>
                        <a:rPr lang="en-US" sz="1600" kern="100" dirty="0" err="1">
                          <a:effectLst/>
                        </a:rPr>
                        <a:t>hUT</a:t>
                      </a:r>
                      <a:r>
                        <a:rPr lang="en-US" sz="1600" kern="100" dirty="0">
                          <a:effectLst/>
                        </a:rPr>
                        <a:t> fc/c</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断点距离</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02694581"/>
                  </a:ext>
                </a:extLst>
              </a:tr>
              <a:tr h="393382">
                <a:tc>
                  <a:txBody>
                    <a:bodyPr/>
                    <a:lstStyle/>
                    <a:p>
                      <a:pPr algn="ctr">
                        <a:lnSpc>
                          <a:spcPts val="1600"/>
                        </a:lnSpc>
                        <a:spcAft>
                          <a:spcPts val="0"/>
                        </a:spcAft>
                      </a:pPr>
                      <a:r>
                        <a:rPr lang="en-US" sz="1600" kern="100">
                          <a:effectLst/>
                        </a:rPr>
                        <a:t>c</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光速</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7100766"/>
                  </a:ext>
                </a:extLst>
              </a:tr>
              <a:tr h="393382">
                <a:tc>
                  <a:txBody>
                    <a:bodyPr/>
                    <a:lstStyle/>
                    <a:p>
                      <a:pPr algn="ctr">
                        <a:lnSpc>
                          <a:spcPts val="1600"/>
                        </a:lnSpc>
                        <a:spcAft>
                          <a:spcPts val="0"/>
                        </a:spcAft>
                      </a:pPr>
                      <a:r>
                        <a:rPr lang="en-US" sz="1600" kern="100">
                          <a:effectLst/>
                        </a:rPr>
                        <a:t>h</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a:effectLst/>
                        </a:rPr>
                        <a:t>周边建筑物平均高度</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4505695"/>
                  </a:ext>
                </a:extLst>
              </a:tr>
              <a:tr h="393382">
                <a:tc>
                  <a:txBody>
                    <a:bodyPr/>
                    <a:lstStyle/>
                    <a:p>
                      <a:pPr algn="ctr">
                        <a:lnSpc>
                          <a:spcPts val="1600"/>
                        </a:lnSpc>
                        <a:spcAft>
                          <a:spcPts val="0"/>
                        </a:spcAft>
                      </a:pPr>
                      <a:r>
                        <a:rPr lang="en-US" sz="1600" kern="100">
                          <a:effectLst/>
                        </a:rPr>
                        <a:t>fc</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ts val="1600"/>
                        </a:lnSpc>
                        <a:spcAft>
                          <a:spcPts val="0"/>
                        </a:spcAft>
                      </a:pPr>
                      <a:r>
                        <a:rPr lang="zh-CN" sz="1600" kern="100" dirty="0">
                          <a:effectLst/>
                        </a:rPr>
                        <a:t>表示中心频率归一化</a:t>
                      </a:r>
                      <a:r>
                        <a:rPr lang="en-US" sz="1600" kern="100" dirty="0">
                          <a:effectLst/>
                        </a:rPr>
                        <a:t>1GHz</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9390171"/>
                  </a:ext>
                </a:extLst>
              </a:tr>
              <a:tr h="393382">
                <a:tc gridSpan="2">
                  <a:txBody>
                    <a:bodyPr/>
                    <a:lstStyle/>
                    <a:p>
                      <a:pPr algn="ctr">
                        <a:lnSpc>
                          <a:spcPts val="1600"/>
                        </a:lnSpc>
                        <a:spcAft>
                          <a:spcPts val="0"/>
                        </a:spcAft>
                      </a:pPr>
                      <a:r>
                        <a:rPr lang="zh-CN" sz="1600" kern="100" dirty="0">
                          <a:effectLst/>
                        </a:rPr>
                        <a:t>所有距离相关值归一化</a:t>
                      </a:r>
                      <a:r>
                        <a:rPr lang="en-US" sz="1600" kern="100" dirty="0">
                          <a:effectLst/>
                        </a:rPr>
                        <a:t>1m</a:t>
                      </a:r>
                      <a:r>
                        <a:rPr lang="zh-CN" sz="1600" kern="100" dirty="0">
                          <a:effectLst/>
                        </a:rPr>
                        <a:t>，除非另有说明</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1953210207"/>
                  </a:ext>
                </a:extLst>
              </a:tr>
            </a:tbl>
          </a:graphicData>
        </a:graphic>
      </p:graphicFrame>
    </p:spTree>
    <p:extLst>
      <p:ext uri="{BB962C8B-B14F-4D97-AF65-F5344CB8AC3E}">
        <p14:creationId xmlns:p14="http://schemas.microsoft.com/office/powerpoint/2010/main" val="344565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833475" y="272593"/>
            <a:ext cx="4304383"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3.3 </a:t>
            </a:r>
            <a:r>
              <a:rPr lang="zh-CN" altLang="en-US" sz="4000" b="1" dirty="0">
                <a:solidFill>
                  <a:srgbClr val="017D91"/>
                </a:solidFill>
                <a:latin typeface="幼圆" panose="02010509060101010101" pitchFamily="49" charset="-122"/>
                <a:ea typeface="幼圆" panose="02010509060101010101" pitchFamily="49" charset="-122"/>
              </a:rPr>
              <a:t>路径损耗预算</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路径损耗分析函数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CA0569-A408-4712-939A-90434DCCFB2A}"/>
                  </a:ext>
                </a:extLst>
              </p:cNvPr>
              <p:cNvSpPr/>
              <p:nvPr/>
            </p:nvSpPr>
            <p:spPr>
              <a:xfrm>
                <a:off x="1421546" y="1502688"/>
                <a:ext cx="9945976" cy="3970318"/>
              </a:xfrm>
              <a:prstGeom prst="rect">
                <a:avLst/>
              </a:prstGeom>
            </p:spPr>
            <p:txBody>
              <a:bodyPr wrap="square">
                <a:spAutoFit/>
              </a:bodyPr>
              <a:lstStyle/>
              <a:p>
                <a:pPr algn="just">
                  <a:spcAft>
                    <a:spcPts val="0"/>
                  </a:spcAft>
                </a:pPr>
                <a:r>
                  <a:rPr lang="fr-FR" altLang="zh-CN" kern="100" dirty="0">
                    <a:latin typeface="宋体" panose="02010600030101010101" pitchFamily="2" charset="-122"/>
                    <a:cs typeface="Times New Roman" panose="02020603050405020304" pitchFamily="18" charset="0"/>
                    <a:sym typeface="宋体" panose="02010600030101010101" pitchFamily="2" charset="-122"/>
                  </a:rPr>
                  <a:t>①</a:t>
                </a:r>
                <a:r>
                  <a:rPr lang="fr-FR" altLang="zh-CN" kern="100" dirty="0">
                    <a:latin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在</a:t>
                </a:r>
                <a:r>
                  <a:rPr lang="en-US" altLang="zh-CN" kern="100" dirty="0">
                    <a:latin typeface="宋体" panose="02010600030101010101" pitchFamily="2" charset="-122"/>
                    <a:cs typeface="Times New Roman" panose="02020603050405020304" pitchFamily="18" charset="0"/>
                  </a:rPr>
                  <a:t>Uma-LOS</a:t>
                </a:r>
                <a:r>
                  <a:rPr lang="zh-CN" altLang="zh-CN" kern="100" dirty="0">
                    <a:latin typeface="等线" panose="02010600030101010101" pitchFamily="2" charset="-122"/>
                    <a:ea typeface="宋体" panose="02010600030101010101" pitchFamily="2" charset="-122"/>
                    <a:cs typeface="Times New Roman" panose="02020603050405020304" pitchFamily="18" charset="0"/>
                  </a:rPr>
                  <a:t>情景中参数适用范围及取值为：</a:t>
                </a:r>
                <a:endParaRPr lang="zh-CN" altLang="zh-CN" kern="100" dirty="0">
                  <a:latin typeface="等线" panose="02010600030101010101" pitchFamily="2" charset="-122"/>
                  <a:cs typeface="Times New Roman" panose="02020603050405020304" pitchFamily="18" charset="0"/>
                </a:endParaRPr>
              </a:p>
              <a:p>
                <a:pPr marL="133350" indent="133350" algn="just">
                  <a:spcAft>
                    <a:spcPts val="0"/>
                  </a:spcAft>
                </a:pPr>
                <a:r>
                  <a:rPr lang="fr-FR" altLang="zh-CN" kern="100" dirty="0">
                    <a:latin typeface="宋体" panose="02010600030101010101" pitchFamily="2" charset="-122"/>
                    <a:cs typeface="Times New Roman" panose="02020603050405020304" pitchFamily="18" charset="0"/>
                  </a:rPr>
                  <a:t>1.5m </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zh-CN" altLang="zh-CN" kern="100" dirty="0">
                    <a:latin typeface="等线" panose="02010600030101010101" pitchFamily="2" charset="-122"/>
                    <a:ea typeface="宋体" panose="02010600030101010101" pitchFamily="2" charset="-122"/>
                    <a:cs typeface="Times New Roman" panose="02020603050405020304" pitchFamily="18" charset="0"/>
                  </a:rPr>
                  <a: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h</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UT</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fr-FR" altLang="zh-CN" kern="100" dirty="0">
                    <a:latin typeface="宋体" panose="02010600030101010101" pitchFamily="2" charset="-122"/>
                    <a:cs typeface="Times New Roman" panose="02020603050405020304" pitchFamily="18" charset="0"/>
                  </a:rPr>
                  <a:t> 22.5m</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h</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BS</a:t>
                </a:r>
                <a:r>
                  <a:rPr lang="fr-FR" altLang="zh-CN" kern="100" dirty="0">
                    <a:latin typeface="等线" panose="02010600030101010101" pitchFamily="2" charset="-122"/>
                    <a:ea typeface="宋体" panose="02010600030101010101" pitchFamily="2" charset="-122"/>
                    <a:cs typeface="Times New Roman" panose="02020603050405020304" pitchFamily="18" charset="0"/>
                  </a:rPr>
                  <a:t> = 25 m</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且</a:t>
                </a:r>
                <a:r>
                  <a:rPr lang="fr-FR" altLang="zh-CN" kern="100" dirty="0">
                    <a:latin typeface="等线" panose="02010600030101010101" pitchFamily="2" charset="-122"/>
                    <a:ea typeface="宋体" panose="02010600030101010101" pitchFamily="2" charset="-122"/>
                    <a:cs typeface="Times New Roman" panose="02020603050405020304" pitchFamily="18" charset="0"/>
                  </a:rPr>
                  <a:t>10m &lt;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d</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2D</a:t>
                </a:r>
                <a:r>
                  <a:rPr lang="fr-FR" altLang="zh-CN" kern="100" dirty="0">
                    <a:latin typeface="等线" panose="02010600030101010101" pitchFamily="2" charset="-122"/>
                    <a:ea typeface="宋体" panose="02010600030101010101" pitchFamily="2" charset="-122"/>
                    <a:cs typeface="Times New Roman" panose="02020603050405020304" pitchFamily="18" charset="0"/>
                  </a:rPr>
                  <a:t> &lt;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d'</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BP</a:t>
                </a:r>
                <a:r>
                  <a:rPr lang="zh-CN" altLang="zh-CN" kern="100" dirty="0">
                    <a:latin typeface="等线" panose="02010600030101010101" pitchFamily="2" charset="-122"/>
                    <a:ea typeface="宋体" panose="02010600030101010101" pitchFamily="2" charset="-122"/>
                    <a:cs typeface="Times New Roman" panose="02020603050405020304" pitchFamily="18" charset="0"/>
                  </a:rPr>
                  <a:t>的情况下路径损耗公式为：</a:t>
                </a:r>
                <a:endParaRPr lang="zh-CN" altLang="zh-CN" kern="100" dirty="0">
                  <a:latin typeface="等线" panose="02010600030101010101" pitchFamily="2" charset="-122"/>
                  <a:cs typeface="Times New Roman" panose="02020603050405020304" pitchFamily="18" charset="0"/>
                </a:endParaRPr>
              </a:p>
              <a:p>
                <a:pPr indent="533400"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=32.4+20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+20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𝑐</m:t>
                              </m:r>
                            </m:sub>
                          </m:sSub>
                        </m:e>
                      </m:d>
                    </m:oMath>
                  </m:oMathPara>
                </a14:m>
                <a:endParaRPr lang="zh-CN" altLang="zh-CN" kern="100" dirty="0">
                  <a:latin typeface="等线" panose="02010600030101010101" pitchFamily="2" charset="-122"/>
                  <a:cs typeface="Times New Roman" panose="02020603050405020304" pitchFamily="18" charset="0"/>
                </a:endParaRPr>
              </a:p>
              <a:p>
                <a:pPr indent="535305" algn="just">
                  <a:spcAft>
                    <a:spcPts val="0"/>
                  </a:spcAft>
                </a:pPr>
                <a:r>
                  <a:rPr lang="en-US" altLang="zh-CN" b="1" kern="100" dirty="0">
                    <a:latin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而</a:t>
                </a:r>
                <a:r>
                  <a:rPr lang="fr-FR" altLang="zh-CN" i="1" kern="100" dirty="0">
                    <a:latin typeface="宋体" panose="02010600030101010101" pitchFamily="2" charset="-122"/>
                    <a:cs typeface="Times New Roman" panose="02020603050405020304" pitchFamily="18" charset="0"/>
                  </a:rPr>
                  <a:t>d'</a:t>
                </a:r>
                <a:r>
                  <a:rPr lang="fr-FR" altLang="zh-CN" i="1" kern="100" baseline="-25000" dirty="0">
                    <a:latin typeface="宋体" panose="02010600030101010101" pitchFamily="2" charset="-122"/>
                    <a:cs typeface="Times New Roman" panose="02020603050405020304" pitchFamily="18" charset="0"/>
                  </a:rPr>
                  <a:t>BP</a:t>
                </a:r>
                <a:r>
                  <a:rPr lang="fr-FR" altLang="zh-CN" kern="100" dirty="0">
                    <a:latin typeface="宋体" panose="02010600030101010101" pitchFamily="2" charset="-122"/>
                    <a:cs typeface="Times New Roman" panose="02020603050405020304" pitchFamily="18" charset="0"/>
                  </a:rPr>
                  <a:t> &lt; </a:t>
                </a:r>
                <a:r>
                  <a:rPr lang="fr-FR" altLang="zh-CN" i="1" kern="100" dirty="0">
                    <a:latin typeface="宋体" panose="02010600030101010101" pitchFamily="2" charset="-122"/>
                    <a:cs typeface="Times New Roman" panose="02020603050405020304" pitchFamily="18" charset="0"/>
                  </a:rPr>
                  <a:t>d</a:t>
                </a:r>
                <a:r>
                  <a:rPr lang="fr-FR" altLang="zh-CN" i="1" kern="100" baseline="-25000" dirty="0">
                    <a:latin typeface="宋体" panose="02010600030101010101" pitchFamily="2" charset="-122"/>
                    <a:cs typeface="Times New Roman" panose="02020603050405020304" pitchFamily="18" charset="0"/>
                  </a:rPr>
                  <a:t>2D</a:t>
                </a:r>
                <a:r>
                  <a:rPr lang="fr-FR" altLang="zh-CN" kern="100" dirty="0">
                    <a:latin typeface="宋体" panose="02010600030101010101" pitchFamily="2" charset="-122"/>
                    <a:cs typeface="Times New Roman" panose="02020603050405020304" pitchFamily="18" charset="0"/>
                  </a:rPr>
                  <a:t> &lt;5000m</a:t>
                </a:r>
                <a:r>
                  <a:rPr lang="zh-CN" altLang="zh-CN" kern="100" dirty="0">
                    <a:latin typeface="等线" panose="02010600030101010101" pitchFamily="2" charset="-122"/>
                    <a:ea typeface="宋体" panose="02010600030101010101" pitchFamily="2" charset="-122"/>
                    <a:cs typeface="Times New Roman" panose="02020603050405020304" pitchFamily="18" charset="0"/>
                  </a:rPr>
                  <a:t>的情况下路径损耗公式为：　　</a:t>
                </a:r>
                <a:endParaRPr lang="zh-CN" altLang="zh-CN" kern="100" dirty="0">
                  <a:latin typeface="等线" panose="02010600030101010101" pitchFamily="2" charset="-122"/>
                  <a:cs typeface="Times New Roman" panose="02020603050405020304" pitchFamily="18" charset="0"/>
                </a:endParaRPr>
              </a:p>
              <a:p>
                <a:pPr indent="533400"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=32.4+40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+20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𝑐</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𝐵𝑃</m:t>
                                  </m:r>
                                </m:sub>
                              </m:sSub>
                            </m:e>
                          </m:d>
                        </m:e>
                        <m:sup>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p>
                      </m:s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h</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𝐵𝑆</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h</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𝑈𝑇</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e>
                        <m:sup>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p>
                      </m:s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latin typeface="等线" panose="02010600030101010101" pitchFamily="2" charset="-122"/>
                  <a:cs typeface="Times New Roman" panose="02020603050405020304" pitchFamily="18" charset="0"/>
                </a:endParaRPr>
              </a:p>
              <a:p>
                <a:pPr indent="535305" algn="just">
                  <a:spcAft>
                    <a:spcPts val="0"/>
                  </a:spcAft>
                </a:pPr>
                <a:r>
                  <a:rPr lang="fr-FR" altLang="zh-CN" b="1" i="1" kern="100" dirty="0">
                    <a:latin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a:p>
                <a:pPr algn="just">
                  <a:spcAft>
                    <a:spcPts val="0"/>
                  </a:spcAft>
                </a:pPr>
                <a:r>
                  <a:rPr lang="zh-CN" altLang="en-US" kern="100" dirty="0">
                    <a:latin typeface="宋体" panose="02010600030101010101" pitchFamily="2" charset="-122"/>
                    <a:cs typeface="Times New Roman" panose="02020603050405020304" pitchFamily="18" charset="0"/>
                    <a:sym typeface="宋体" panose="02010600030101010101" pitchFamily="2" charset="-122"/>
                  </a:rPr>
                  <a:t>②</a:t>
                </a:r>
                <a:r>
                  <a:rPr lang="fr-FR" altLang="zh-CN" kern="100" dirty="0">
                    <a:latin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在</a:t>
                </a:r>
                <a:r>
                  <a:rPr lang="fr-FR" altLang="zh-CN" kern="100" dirty="0">
                    <a:latin typeface="等线" panose="02010600030101010101" pitchFamily="2" charset="-122"/>
                    <a:ea typeface="宋体" panose="02010600030101010101" pitchFamily="2" charset="-122"/>
                    <a:cs typeface="Times New Roman" panose="02020603050405020304" pitchFamily="18" charset="0"/>
                  </a:rPr>
                  <a:t>UMi-LOS</a:t>
                </a:r>
                <a:r>
                  <a:rPr lang="zh-CN" altLang="zh-CN" kern="100" dirty="0">
                    <a:latin typeface="等线" panose="02010600030101010101" pitchFamily="2" charset="-122"/>
                    <a:ea typeface="宋体" panose="02010600030101010101" pitchFamily="2" charset="-122"/>
                    <a:cs typeface="Times New Roman" panose="02020603050405020304" pitchFamily="18" charset="0"/>
                  </a:rPr>
                  <a:t>情景中参数适用范围及取值为：</a:t>
                </a:r>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r>
                  <a:rPr lang="fr-FR" altLang="zh-CN" kern="100" dirty="0">
                    <a:latin typeface="宋体" panose="02010600030101010101" pitchFamily="2" charset="-122"/>
                    <a:cs typeface="Times New Roman" panose="02020603050405020304" pitchFamily="18" charset="0"/>
                  </a:rPr>
                  <a:t>1.5m </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zh-CN" altLang="zh-CN" kern="100" dirty="0">
                    <a:latin typeface="等线" panose="02010600030101010101" pitchFamily="2" charset="-122"/>
                    <a:ea typeface="宋体" panose="02010600030101010101" pitchFamily="2" charset="-122"/>
                    <a:cs typeface="Times New Roman" panose="02020603050405020304" pitchFamily="18" charset="0"/>
                  </a:rPr>
                  <a: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h</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UT</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fr-FR" altLang="zh-CN" kern="100" dirty="0">
                    <a:latin typeface="宋体" panose="02010600030101010101" pitchFamily="2" charset="-122"/>
                    <a:cs typeface="Times New Roman" panose="02020603050405020304" pitchFamily="18" charset="0"/>
                  </a:rPr>
                  <a:t> 22.5m</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h</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BS</a:t>
                </a:r>
                <a:r>
                  <a:rPr lang="fr-FR" altLang="zh-CN" kern="100" dirty="0">
                    <a:latin typeface="等线" panose="02010600030101010101" pitchFamily="2" charset="-122"/>
                    <a:ea typeface="宋体" panose="02010600030101010101" pitchFamily="2" charset="-122"/>
                    <a:cs typeface="Times New Roman" panose="02020603050405020304" pitchFamily="18" charset="0"/>
                  </a:rPr>
                  <a:t> = 10 m</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且</a:t>
                </a:r>
                <a:r>
                  <a:rPr lang="fr-FR" altLang="zh-CN" kern="100" dirty="0">
                    <a:latin typeface="等线" panose="02010600030101010101" pitchFamily="2" charset="-122"/>
                    <a:ea typeface="宋体" panose="02010600030101010101" pitchFamily="2" charset="-122"/>
                    <a:cs typeface="Times New Roman" panose="02020603050405020304" pitchFamily="18" charset="0"/>
                  </a:rPr>
                  <a:t>10m &lt;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d</a:t>
                </a:r>
                <a:r>
                  <a:rPr lang="fr-FR" altLang="zh-CN" i="1" kern="100" baseline="-25000" dirty="0">
                    <a:latin typeface="等线" panose="02010600030101010101" pitchFamily="2" charset="-122"/>
                    <a:ea typeface="宋体" panose="02010600030101010101" pitchFamily="2" charset="-122"/>
                    <a:cs typeface="Times New Roman" panose="02020603050405020304" pitchFamily="18" charset="0"/>
                  </a:rPr>
                  <a:t>2D</a:t>
                </a:r>
                <a:r>
                  <a:rPr lang="fr-FR" altLang="zh-CN" kern="100" dirty="0">
                    <a:latin typeface="等线" panose="02010600030101010101" pitchFamily="2" charset="-122"/>
                    <a:ea typeface="宋体" panose="02010600030101010101" pitchFamily="2" charset="-122"/>
                    <a:cs typeface="Times New Roman" panose="02020603050405020304" pitchFamily="18" charset="0"/>
                  </a:rPr>
                  <a:t> &lt; </a:t>
                </a:r>
                <a:r>
                  <a:rPr lang="fr-FR" altLang="zh-CN" i="1" kern="100" dirty="0">
                    <a:latin typeface="等线" panose="02010600030101010101" pitchFamily="2" charset="-122"/>
                    <a:ea typeface="宋体" panose="02010600030101010101" pitchFamily="2" charset="-122"/>
                    <a:cs typeface="Times New Roman" panose="02020603050405020304" pitchFamily="18" charset="0"/>
                  </a:rPr>
                  <a:t>d</a:t>
                </a:r>
                <a:r>
                  <a:rPr lang="fr-FR" altLang="zh-CN" i="1" kern="100" dirty="0">
                    <a:latin typeface="宋体" panose="02010600030101010101" pitchFamily="2" charset="-122"/>
                    <a:cs typeface="Times New Roman" panose="02020603050405020304" pitchFamily="18" charset="0"/>
                  </a:rPr>
                  <a:t>'</a:t>
                </a:r>
                <a:r>
                  <a:rPr lang="fr-FR" altLang="zh-CN" i="1" kern="100" baseline="-25000" dirty="0">
                    <a:latin typeface="宋体" panose="02010600030101010101" pitchFamily="2" charset="-122"/>
                    <a:cs typeface="Times New Roman" panose="02020603050405020304" pitchFamily="18" charset="0"/>
                  </a:rPr>
                  <a:t>BP</a:t>
                </a:r>
                <a:r>
                  <a:rPr lang="zh-CN" altLang="zh-CN" kern="100" dirty="0">
                    <a:latin typeface="等线" panose="02010600030101010101" pitchFamily="2" charset="-122"/>
                    <a:ea typeface="宋体" panose="02010600030101010101" pitchFamily="2" charset="-122"/>
                    <a:cs typeface="Times New Roman" panose="02020603050405020304" pitchFamily="18" charset="0"/>
                  </a:rPr>
                  <a:t>路径损耗公式为：　　　　　　</a:t>
                </a:r>
                <a:endParaRPr lang="zh-CN" altLang="zh-CN" kern="100" dirty="0">
                  <a:latin typeface="等线" panose="02010600030101010101" pitchFamily="2" charset="-122"/>
                  <a:cs typeface="Times New Roman" panose="02020603050405020304" pitchFamily="18" charset="0"/>
                </a:endParaRPr>
              </a:p>
              <a:p>
                <a:pPr indent="800100" algn="just">
                  <a:spcAft>
                    <a:spcPts val="0"/>
                  </a:spcAft>
                </a:pPr>
                <a14:m>
                  <m:oMathPara xmlns:m="http://schemas.openxmlformats.org/officeDocument/2006/math">
                    <m:oMathParaPr>
                      <m:jc m:val="centerGroup"/>
                    </m:oMathParaPr>
                    <m:oMath xmlns:m="http://schemas.openxmlformats.org/officeDocument/2006/math">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r>
                        <a:rPr lang="fr-FR" altLang="zh-CN" i="1" kern="100">
                          <a:latin typeface="Cambria Math" panose="02040503050406030204" pitchFamily="18" charset="0"/>
                          <a:ea typeface="宋体" panose="02010600030101010101" pitchFamily="2" charset="-122"/>
                          <a:cs typeface="Times New Roman" panose="02020603050405020304" pitchFamily="18" charset="0"/>
                        </a:rPr>
                        <m:t>=32.4+21</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+20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𝑐</m:t>
                              </m:r>
                            </m:sub>
                          </m:sSub>
                        </m:e>
                      </m:d>
                    </m:oMath>
                  </m:oMathPara>
                </a14:m>
                <a:endParaRPr lang="zh-CN" altLang="zh-CN" kern="100" dirty="0">
                  <a:latin typeface="等线" panose="02010600030101010101" pitchFamily="2" charset="-122"/>
                  <a:cs typeface="Times New Roman" panose="02020603050405020304" pitchFamily="18" charset="0"/>
                </a:endParaRPr>
              </a:p>
              <a:p>
                <a:pPr indent="533400" algn="just">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而</a:t>
                </a:r>
                <a:r>
                  <a:rPr lang="fr-FR" altLang="zh-CN" i="1" kern="100" dirty="0">
                    <a:latin typeface="宋体" panose="02010600030101010101" pitchFamily="2" charset="-122"/>
                    <a:cs typeface="Times New Roman" panose="02020603050405020304" pitchFamily="18" charset="0"/>
                  </a:rPr>
                  <a:t>d'</a:t>
                </a:r>
                <a:r>
                  <a:rPr lang="fr-FR" altLang="zh-CN" i="1" kern="100" baseline="-25000" dirty="0">
                    <a:latin typeface="宋体" panose="02010600030101010101" pitchFamily="2" charset="-122"/>
                    <a:cs typeface="Times New Roman" panose="02020603050405020304" pitchFamily="18" charset="0"/>
                  </a:rPr>
                  <a:t>BP</a:t>
                </a:r>
                <a:r>
                  <a:rPr lang="fr-FR" altLang="zh-CN" kern="100" dirty="0">
                    <a:latin typeface="宋体" panose="02010600030101010101" pitchFamily="2" charset="-122"/>
                    <a:cs typeface="Times New Roman" panose="02020603050405020304" pitchFamily="18" charset="0"/>
                  </a:rPr>
                  <a:t> &lt; </a:t>
                </a:r>
                <a:r>
                  <a:rPr lang="fr-FR" altLang="zh-CN" i="1" kern="100" dirty="0">
                    <a:latin typeface="宋体" panose="02010600030101010101" pitchFamily="2" charset="-122"/>
                    <a:cs typeface="Times New Roman" panose="02020603050405020304" pitchFamily="18" charset="0"/>
                  </a:rPr>
                  <a:t>d</a:t>
                </a:r>
                <a:r>
                  <a:rPr lang="fr-FR" altLang="zh-CN" i="1" kern="100" baseline="-25000" dirty="0">
                    <a:latin typeface="宋体" panose="02010600030101010101" pitchFamily="2" charset="-122"/>
                    <a:cs typeface="Times New Roman" panose="02020603050405020304" pitchFamily="18" charset="0"/>
                  </a:rPr>
                  <a:t>2D</a:t>
                </a:r>
                <a:r>
                  <a:rPr lang="fr-FR" altLang="zh-CN" kern="100" dirty="0">
                    <a:latin typeface="宋体" panose="02010600030101010101" pitchFamily="2" charset="-122"/>
                    <a:cs typeface="Times New Roman" panose="02020603050405020304" pitchFamily="18" charset="0"/>
                  </a:rPr>
                  <a:t> &lt;5000m</a:t>
                </a:r>
                <a:r>
                  <a:rPr lang="zh-CN" altLang="zh-CN" kern="100" dirty="0">
                    <a:latin typeface="等线" panose="02010600030101010101" pitchFamily="2" charset="-122"/>
                    <a:ea typeface="宋体" panose="02010600030101010101" pitchFamily="2" charset="-122"/>
                    <a:cs typeface="Times New Roman" panose="02020603050405020304" pitchFamily="18" charset="0"/>
                  </a:rPr>
                  <a:t>路径损耗公式为：　　　　　　</a:t>
                </a:r>
                <a:endParaRPr lang="zh-CN" altLang="zh-CN" kern="100" dirty="0">
                  <a:latin typeface="等线" panose="02010600030101010101" pitchFamily="2" charset="-122"/>
                  <a:cs typeface="Times New Roman" panose="02020603050405020304" pitchFamily="18" charset="0"/>
                </a:endParaRPr>
              </a:p>
              <a:p>
                <a:pPr indent="800100" algn="just">
                  <a:spcAft>
                    <a:spcPts val="0"/>
                  </a:spcAft>
                </a:pPr>
                <a14:m>
                  <m:oMathPara xmlns:m="http://schemas.openxmlformats.org/officeDocument/2006/math">
                    <m:oMathParaPr>
                      <m:jc m:val="centerGroup"/>
                    </m:oMathParaPr>
                    <m:oMath xmlns:m="http://schemas.openxmlformats.org/officeDocument/2006/math">
                      <m:r>
                        <a:rPr lang="fr-FR" altLang="zh-CN" i="1" kern="100">
                          <a:latin typeface="Cambria Math" panose="02040503050406030204" pitchFamily="18" charset="0"/>
                          <a:ea typeface="宋体" panose="02010600030101010101" pitchFamily="2" charset="-122"/>
                          <a:cs typeface="Times New Roman" panose="02020603050405020304" pitchFamily="18" charset="0"/>
                        </a:rPr>
                        <m:t>𝑃𝐿</m:t>
                      </m:r>
                      <m:r>
                        <a:rPr lang="fr-FR" altLang="zh-CN" i="1" kern="100">
                          <a:latin typeface="Cambria Math" panose="02040503050406030204" pitchFamily="18" charset="0"/>
                          <a:ea typeface="宋体" panose="02010600030101010101" pitchFamily="2" charset="-122"/>
                          <a:cs typeface="Times New Roman" panose="02020603050405020304" pitchFamily="18" charset="0"/>
                        </a:rPr>
                        <m:t>=32.4+40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3</m:t>
                              </m:r>
                              <m:r>
                                <a:rPr lang="fr-FR" altLang="zh-CN" i="1" kern="100">
                                  <a:latin typeface="Cambria Math" panose="02040503050406030204" pitchFamily="18" charset="0"/>
                                  <a:ea typeface="宋体" panose="02010600030101010101" pitchFamily="2" charset="-122"/>
                                  <a:cs typeface="Times New Roman" panose="02020603050405020304" pitchFamily="18" charset="0"/>
                                </a:rPr>
                                <m:t>𝐷</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+20</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𝑐</m:t>
                              </m:r>
                            </m:sub>
                          </m:sSub>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−9.5</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𝑙𝑜𝑔</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10</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𝐵𝑃</m:t>
                                  </m:r>
                                </m:sub>
                              </m:sSub>
                            </m:e>
                          </m:d>
                        </m:e>
                        <m:sup>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p>
                      </m:s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h</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𝐵𝑆</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fr-FR" altLang="zh-CN" i="1" kern="100">
                                  <a:latin typeface="Cambria Math" panose="02040503050406030204" pitchFamily="18" charset="0"/>
                                  <a:ea typeface="宋体" panose="02010600030101010101" pitchFamily="2" charset="-122"/>
                                  <a:cs typeface="Times New Roman" panose="02020603050405020304" pitchFamily="18" charset="0"/>
                                </a:rPr>
                                <m:t>h</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𝑈𝑇</m:t>
                              </m:r>
                            </m:sub>
                          </m:sSub>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e>
                        <m:sup>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p>
                      </m:s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latin typeface="等线" panose="02010600030101010101" pitchFamily="2" charset="-122"/>
                  <a:cs typeface="Times New Roman" panose="02020603050405020304" pitchFamily="18" charset="0"/>
                </a:endParaRPr>
              </a:p>
              <a:p>
                <a:pPr algn="just">
                  <a:spcAft>
                    <a:spcPts val="0"/>
                  </a:spcAft>
                </a:pPr>
                <a:r>
                  <a:rPr lang="en-US" altLang="zh-CN" b="1" i="1" kern="100" dirty="0">
                    <a:latin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a:p>
                <a:pPr algn="just">
                  <a:spcAft>
                    <a:spcPts val="0"/>
                  </a:spcAft>
                </a:pPr>
                <a:r>
                  <a:rPr lang="fr-FR" altLang="zh-CN" kern="100" dirty="0">
                    <a:latin typeface="宋体" panose="02010600030101010101" pitchFamily="2" charset="-122"/>
                    <a:cs typeface="Times New Roman" panose="02020603050405020304" pitchFamily="18" charset="0"/>
                  </a:rPr>
                  <a:t> </a:t>
                </a:r>
                <a:endParaRPr lang="zh-CN" altLang="zh-CN" kern="100" dirty="0">
                  <a:latin typeface="等线" panose="02010600030101010101" pitchFamily="2"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88CA0569-A408-4712-939A-90434DCCFB2A}"/>
                  </a:ext>
                </a:extLst>
              </p:cNvPr>
              <p:cNvSpPr>
                <a:spLocks noRot="1" noChangeAspect="1" noMove="1" noResize="1" noEditPoints="1" noAdjustHandles="1" noChangeArrowheads="1" noChangeShapeType="1" noTextEdit="1"/>
              </p:cNvSpPr>
              <p:nvPr/>
            </p:nvSpPr>
            <p:spPr>
              <a:xfrm>
                <a:off x="1421546" y="1502688"/>
                <a:ext cx="9945976" cy="3970318"/>
              </a:xfrm>
              <a:prstGeom prst="rect">
                <a:avLst/>
              </a:prstGeom>
              <a:blipFill>
                <a:blip r:embed="rId5"/>
                <a:stretch>
                  <a:fillRect l="-490" t="-1382"/>
                </a:stretch>
              </a:blipFill>
            </p:spPr>
            <p:txBody>
              <a:bodyPr/>
              <a:lstStyle/>
              <a:p>
                <a:r>
                  <a:rPr lang="zh-CN" altLang="en-US">
                    <a:noFill/>
                  </a:rPr>
                  <a:t> </a:t>
                </a:r>
              </a:p>
            </p:txBody>
          </p:sp>
        </mc:Fallback>
      </mc:AlternateContent>
      <p:graphicFrame>
        <p:nvGraphicFramePr>
          <p:cNvPr id="11" name="表格 10">
            <a:extLst>
              <a:ext uri="{FF2B5EF4-FFF2-40B4-BE49-F238E27FC236}">
                <a16:creationId xmlns:a16="http://schemas.microsoft.com/office/drawing/2014/main" id="{9C0CFD5A-2EAD-451F-8D4A-2B3B25A79238}"/>
              </a:ext>
            </a:extLst>
          </p:cNvPr>
          <p:cNvGraphicFramePr>
            <a:graphicFrameLocks noGrp="1"/>
          </p:cNvGraphicFramePr>
          <p:nvPr>
            <p:extLst/>
          </p:nvPr>
        </p:nvGraphicFramePr>
        <p:xfrm>
          <a:off x="3318110" y="4987987"/>
          <a:ext cx="4985576" cy="1513199"/>
        </p:xfrm>
        <a:graphic>
          <a:graphicData uri="http://schemas.openxmlformats.org/drawingml/2006/table">
            <a:tbl>
              <a:tblPr firstRow="1" firstCol="1" bandRow="1">
                <a:tableStyleId>{5C22544A-7EE6-4342-B048-85BDC9FD1C3A}</a:tableStyleId>
              </a:tblPr>
              <a:tblGrid>
                <a:gridCol w="2492788">
                  <a:extLst>
                    <a:ext uri="{9D8B030D-6E8A-4147-A177-3AD203B41FA5}">
                      <a16:colId xmlns:a16="http://schemas.microsoft.com/office/drawing/2014/main" val="3689076984"/>
                    </a:ext>
                  </a:extLst>
                </a:gridCol>
                <a:gridCol w="2492788">
                  <a:extLst>
                    <a:ext uri="{9D8B030D-6E8A-4147-A177-3AD203B41FA5}">
                      <a16:colId xmlns:a16="http://schemas.microsoft.com/office/drawing/2014/main" val="1236220791"/>
                    </a:ext>
                  </a:extLst>
                </a:gridCol>
              </a:tblGrid>
              <a:tr h="500133">
                <a:tc>
                  <a:txBody>
                    <a:bodyPr/>
                    <a:lstStyle/>
                    <a:p>
                      <a:pPr algn="ctr">
                        <a:lnSpc>
                          <a:spcPct val="200000"/>
                        </a:lnSpc>
                        <a:spcAft>
                          <a:spcPts val="0"/>
                        </a:spcAft>
                      </a:pPr>
                      <a:r>
                        <a:rPr lang="zh-CN" sz="1800" kern="100" dirty="0">
                          <a:effectLst/>
                        </a:rPr>
                        <a:t>型号</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zh-CN" sz="1800" kern="100" dirty="0">
                          <a:effectLst/>
                        </a:rPr>
                        <a:t>最大覆盖范围</a:t>
                      </a:r>
                      <a:r>
                        <a:rPr lang="en-US" sz="1800" kern="100" dirty="0">
                          <a:effectLst/>
                        </a:rPr>
                        <a:t>(</a:t>
                      </a:r>
                      <a:r>
                        <a:rPr lang="zh-CN" sz="1800" kern="100" dirty="0">
                          <a:effectLst/>
                        </a:rPr>
                        <a:t>半径</a:t>
                      </a:r>
                      <a:r>
                        <a:rPr lang="en-US" sz="1800" kern="100" dirty="0">
                          <a:effectLst/>
                        </a:rPr>
                        <a:t>)</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0327683"/>
                  </a:ext>
                </a:extLst>
              </a:tr>
              <a:tr h="506533">
                <a:tc>
                  <a:txBody>
                    <a:bodyPr/>
                    <a:lstStyle/>
                    <a:p>
                      <a:pPr algn="ctr">
                        <a:lnSpc>
                          <a:spcPct val="200000"/>
                        </a:lnSpc>
                        <a:spcAft>
                          <a:spcPts val="0"/>
                        </a:spcAft>
                      </a:pPr>
                      <a:r>
                        <a:rPr lang="zh-CN" sz="1800" kern="100" dirty="0">
                          <a:effectLst/>
                        </a:rPr>
                        <a:t>宏基站（</a:t>
                      </a:r>
                      <a:r>
                        <a:rPr lang="en-US" sz="1800" kern="100" dirty="0">
                          <a:effectLst/>
                        </a:rPr>
                        <a:t>NSA/SA</a:t>
                      </a:r>
                      <a:r>
                        <a:rPr lang="zh-CN" sz="1800" kern="100" dirty="0">
                          <a:effectLst/>
                        </a:rPr>
                        <a:t>）</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US" sz="1800" kern="100" dirty="0">
                          <a:effectLst/>
                        </a:rPr>
                        <a:t>150m</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5559477"/>
                  </a:ext>
                </a:extLst>
              </a:tr>
              <a:tr h="506533">
                <a:tc>
                  <a:txBody>
                    <a:bodyPr/>
                    <a:lstStyle/>
                    <a:p>
                      <a:pPr algn="ctr">
                        <a:lnSpc>
                          <a:spcPct val="200000"/>
                        </a:lnSpc>
                        <a:spcAft>
                          <a:spcPts val="0"/>
                        </a:spcAft>
                      </a:pPr>
                      <a:r>
                        <a:rPr lang="zh-CN" sz="1800" kern="100" dirty="0">
                          <a:effectLst/>
                        </a:rPr>
                        <a:t>微基站（</a:t>
                      </a:r>
                      <a:r>
                        <a:rPr lang="en-US" sz="1800" kern="100" dirty="0">
                          <a:effectLst/>
                        </a:rPr>
                        <a:t>NSA/SA</a:t>
                      </a:r>
                      <a:r>
                        <a:rPr lang="zh-CN" sz="1800" kern="100" dirty="0">
                          <a:effectLst/>
                        </a:rPr>
                        <a:t>）</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200000"/>
                        </a:lnSpc>
                        <a:spcAft>
                          <a:spcPts val="0"/>
                        </a:spcAft>
                      </a:pPr>
                      <a:r>
                        <a:rPr lang="en-US" sz="1800" kern="100" dirty="0">
                          <a:effectLst/>
                        </a:rPr>
                        <a:t>50m</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50089094"/>
                  </a:ext>
                </a:extLst>
              </a:tr>
            </a:tbl>
          </a:graphicData>
        </a:graphic>
      </p:graphicFrame>
    </p:spTree>
    <p:extLst>
      <p:ext uri="{BB962C8B-B14F-4D97-AF65-F5344CB8AC3E}">
        <p14:creationId xmlns:p14="http://schemas.microsoft.com/office/powerpoint/2010/main" val="4260876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5727"/>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3318110" y="272593"/>
            <a:ext cx="5335115"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3.2.2 </a:t>
            </a:r>
            <a:r>
              <a:rPr lang="zh-CN" altLang="en-US" sz="4000" b="1" dirty="0">
                <a:solidFill>
                  <a:srgbClr val="017D91"/>
                </a:solidFill>
                <a:latin typeface="幼圆" panose="02010509060101010101" pitchFamily="49" charset="-122"/>
                <a:ea typeface="幼圆" panose="02010509060101010101" pitchFamily="49" charset="-122"/>
              </a:rPr>
              <a:t>子目标函数定义</a:t>
            </a:r>
          </a:p>
        </p:txBody>
      </p:sp>
      <p:sp>
        <p:nvSpPr>
          <p:cNvPr id="43" name="圆角矩形 7">
            <a:extLst>
              <a:ext uri="{FF2B5EF4-FFF2-40B4-BE49-F238E27FC236}">
                <a16:creationId xmlns:a16="http://schemas.microsoft.com/office/drawing/2014/main" id="{9A1E0361-CCD5-4BC4-9582-B22B217F4201}"/>
              </a:ext>
            </a:extLst>
          </p:cNvPr>
          <p:cNvSpPr/>
          <p:nvPr/>
        </p:nvSpPr>
        <p:spPr>
          <a:xfrm>
            <a:off x="466368" y="2410320"/>
            <a:ext cx="443154" cy="2781461"/>
          </a:xfrm>
          <a:prstGeom prst="roundRect">
            <a:avLst/>
          </a:prstGeom>
          <a:solidFill>
            <a:srgbClr val="59B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865" b="1" dirty="0">
                <a:latin typeface="微软雅黑" panose="020B0503020204020204" pitchFamily="34" charset="-122"/>
                <a:ea typeface="微软雅黑" panose="020B0503020204020204" pitchFamily="34" charset="-122"/>
              </a:rPr>
              <a:t>覆盖率函数函数</a:t>
            </a:r>
          </a:p>
        </p:txBody>
      </p:sp>
      <p:sp>
        <p:nvSpPr>
          <p:cNvPr id="8" name="Rectangle 2">
            <a:extLst>
              <a:ext uri="{FF2B5EF4-FFF2-40B4-BE49-F238E27FC236}">
                <a16:creationId xmlns:a16="http://schemas.microsoft.com/office/drawing/2014/main" id="{009626FF-B379-4F4A-AD89-A71831E07504}"/>
              </a:ext>
            </a:extLst>
          </p:cNvPr>
          <p:cNvSpPr>
            <a:spLocks noChangeArrowheads="1"/>
          </p:cNvSpPr>
          <p:nvPr/>
        </p:nvSpPr>
        <p:spPr bwMode="auto">
          <a:xfrm>
            <a:off x="1562046" y="1857727"/>
            <a:ext cx="15304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2D3A285-8C64-4147-8E1E-D0BDC87A4CFD}"/>
                  </a:ext>
                </a:extLst>
              </p:cNvPr>
              <p:cNvSpPr/>
              <p:nvPr/>
            </p:nvSpPr>
            <p:spPr>
              <a:xfrm>
                <a:off x="1628283" y="1253076"/>
                <a:ext cx="9287042" cy="5086392"/>
              </a:xfrm>
              <a:prstGeom prst="rect">
                <a:avLst/>
              </a:prstGeom>
            </p:spPr>
            <p:txBody>
              <a:bodyPr wrap="square">
                <a:spAutoFit/>
              </a:bodyPr>
              <a:lstStyle/>
              <a:p>
                <a:pPr indent="266700" algn="just">
                  <a:spcAft>
                    <a:spcPts val="0"/>
                  </a:spcAft>
                </a:pPr>
                <a14:m>
                  <m:oMath xmlns:m="http://schemas.openxmlformats.org/officeDocument/2006/math">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表示种群中第</a:t>
                </a:r>
                <a:r>
                  <a:rPr lang="en-US" altLang="zh-CN" kern="100" dirty="0" err="1">
                    <a:latin typeface="等线" panose="02010600030101010101" pitchFamily="2" charset="-122"/>
                    <a:ea typeface="宋体" panose="02010600030101010101" pitchFamily="2" charset="-122"/>
                    <a:cs typeface="Times New Roman" panose="02020603050405020304" pitchFamily="18" charset="0"/>
                  </a:rPr>
                  <a:t>i</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个个体的第</a:t>
                </a:r>
                <a:r>
                  <a:rPr lang="en-US" altLang="zh-CN" kern="100" dirty="0">
                    <a:latin typeface="等线" panose="02010600030101010101" pitchFamily="2" charset="-122"/>
                    <a:ea typeface="宋体" panose="02010600030101010101" pitchFamily="2" charset="-122"/>
                    <a:cs typeface="Times New Roman" panose="02020603050405020304" pitchFamily="18" charset="0"/>
                  </a:rPr>
                  <a:t>j</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个基站；综合考虑了人口密度和传输损耗后我们提出了覆盖函数和覆盖适应度函数；覆盖函数定义为在任意基站覆盖范围内的测试点数总和占所有测试点数的百分比，数学描述如下：</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spcAft>
                    <a:spcPts val="0"/>
                  </a:spcAft>
                </a:pPr>
                <a:endParaRPr lang="zh-CN" altLang="zh-CN" kern="100" dirty="0">
                  <a:latin typeface="等线" panose="02010600030101010101" pitchFamily="2" charset="-122"/>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e>
                        <m:sub>
                          <m:r>
                            <a:rPr lang="fr-FR" altLang="zh-CN" i="1" kern="100">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p>
                          </m:sSup>
                        </m:e>
                      </m:d>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fr-FR"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e>
                          </m:nary>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fr-FR" altLang="zh-CN"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sup>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𝑣</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e>
                          </m:nary>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r>
                            <a:rPr lang="fr-FR"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den>
                      </m:f>
                    </m:oMath>
                  </m:oMathPara>
                </a14:m>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其中</a:t>
                </a:r>
                <a:r>
                  <a:rPr lang="en-US" altLang="zh-CN" kern="100" dirty="0">
                    <a:latin typeface="等线" panose="02010600030101010101" pitchFamily="2" charset="-122"/>
                    <a:ea typeface="宋体" panose="02010600030101010101" pitchFamily="2" charset="-122"/>
                    <a:cs typeface="Times New Roman" panose="02020603050405020304" pitchFamily="18" charset="0"/>
                  </a:rPr>
                  <a:t>n</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为微基站数量，</a:t>
                </a:r>
                <a:r>
                  <a:rPr lang="en-US" altLang="zh-CN" kern="100" dirty="0">
                    <a:latin typeface="等线" panose="02010600030101010101" pitchFamily="2" charset="-122"/>
                    <a:ea typeface="宋体" panose="02010600030101010101" pitchFamily="2" charset="-122"/>
                    <a:cs typeface="Times New Roman" panose="02020603050405020304" pitchFamily="18" charset="0"/>
                  </a:rPr>
                  <a:t>m</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为宏基站数量，观测点数为</a:t>
                </a:r>
                <a:r>
                  <a:rPr lang="en-US" altLang="zh-CN" kern="100" dirty="0">
                    <a:latin typeface="等线" panose="02010600030101010101" pitchFamily="2" charset="-122"/>
                    <a:ea typeface="宋体" panose="02010600030101010101" pitchFamily="2" charset="-122"/>
                    <a:cs typeface="Times New Roman" panose="02020603050405020304" pitchFamily="18" charset="0"/>
                  </a:rPr>
                  <a:t>s</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设</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latin typeface="宋体" panose="02010600030101010101" pitchFamily="2" charset="-122"/>
                    <a:cs typeface="Times New Roman" panose="02020603050405020304" pitchFamily="18" charset="0"/>
                  </a:rPr>
                  <a:t>,</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为观测点</a:t>
                </a:r>
                <a:r>
                  <a:rPr lang="en-US" altLang="zh-CN" kern="100" dirty="0" err="1">
                    <a:latin typeface="等线" panose="02010600030101010101" pitchFamily="2" charset="-122"/>
                    <a:ea typeface="宋体" panose="02010600030101010101" pitchFamily="2" charset="-122"/>
                    <a:cs typeface="Times New Roman" panose="02020603050405020304" pitchFamily="18" charset="0"/>
                  </a:rPr>
                  <a:t>i</a:t>
                </a:r>
                <a:r>
                  <a:rPr lang="zh-CN" altLang="zh-CN" kern="100" dirty="0">
                    <a:latin typeface="等线" panose="02010600030101010101" pitchFamily="2" charset="-122"/>
                    <a:ea typeface="宋体" panose="02010600030101010101" pitchFamily="2" charset="-122"/>
                    <a:cs typeface="Times New Roman" panose="02020603050405020304" pitchFamily="18" charset="0"/>
                  </a:rPr>
                  <a:t>到微基站</a:t>
                </a:r>
                <a:r>
                  <a:rPr lang="en-US" altLang="zh-CN" kern="100" dirty="0">
                    <a:latin typeface="等线" panose="02010600030101010101" pitchFamily="2" charset="-122"/>
                    <a:ea typeface="宋体" panose="02010600030101010101" pitchFamily="2" charset="-122"/>
                    <a:cs typeface="Times New Roman" panose="02020603050405020304" pitchFamily="18" charset="0"/>
                  </a:rPr>
                  <a:t>j</a:t>
                </a:r>
                <a:r>
                  <a:rPr lang="zh-CN" altLang="zh-CN" kern="100" dirty="0">
                    <a:latin typeface="等线" panose="02010600030101010101" pitchFamily="2" charset="-122"/>
                    <a:ea typeface="宋体" panose="02010600030101010101" pitchFamily="2" charset="-122"/>
                    <a:cs typeface="Times New Roman" panose="02020603050405020304" pitchFamily="18" charset="0"/>
                  </a:rPr>
                  <a:t>的距离，</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为微基站最大覆盖范围。 </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latin typeface="宋体" panose="02010600030101010101" pitchFamily="2" charset="-122"/>
                    <a:cs typeface="Times New Roman" panose="02020603050405020304" pitchFamily="18" charset="0"/>
                  </a:rPr>
                  <a:t>,</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为观测点</a:t>
                </a:r>
                <a:r>
                  <a:rPr lang="en-US" altLang="zh-CN" i="1" kern="100"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到宏基站</a:t>
                </a:r>
                <a:r>
                  <a:rPr lang="en-US" altLang="zh-CN" i="1" kern="100" dirty="0">
                    <a:latin typeface="Times New Roman" panose="02020603050405020304" pitchFamily="18" charset="0"/>
                    <a:ea typeface="宋体" panose="02010600030101010101" pitchFamily="2" charset="-122"/>
                    <a:cs typeface="Times New Roman" panose="02020603050405020304" pitchFamily="18" charset="0"/>
                  </a:rPr>
                  <a:t>j</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的距离，</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为宏基站最大覆盖范围。</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spcAft>
                    <a:spcPts val="0"/>
                  </a:spcAft>
                </a:pPr>
                <a:endParaRPr lang="zh-CN" altLang="zh-CN" kern="100" dirty="0">
                  <a:latin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kern="100">
                                  <a:latin typeface="Cambria Math" panose="02040503050406030204" pitchFamily="18" charset="0"/>
                                  <a:ea typeface="宋体" panose="02010600030101010101" pitchFamily="2" charset="-122"/>
                                  <a:cs typeface="Times New Roman" panose="02020603050405020304" pitchFamily="18" charset="0"/>
                                </a:rPr>
                                <m:t>0 ,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𝑜𝑡h𝑒𝑟</m:t>
                              </m:r>
                            </m:e>
                            <m:e>
                              <m:r>
                                <a:rPr lang="en-US" altLang="zh-CN" i="1" kern="100">
                                  <a:latin typeface="Cambria Math" panose="02040503050406030204" pitchFamily="18" charset="0"/>
                                  <a:ea typeface="宋体" panose="02010600030101010101" pitchFamily="2" charset="-122"/>
                                  <a:cs typeface="Times New Roman" panose="02020603050405020304" pitchFamily="18" charset="0"/>
                                </a:rPr>
                                <m:t>1 ,   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min</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eqArr>
                        </m:e>
                      </m:d>
                    </m:oMath>
                  </m:oMathPara>
                </a14:m>
                <a:endParaRPr lang="zh-CN" altLang="zh-CN" kern="100" dirty="0">
                  <a:latin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𝑣</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b="1"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𝒋</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kern="100">
                                  <a:latin typeface="Cambria Math" panose="02040503050406030204" pitchFamily="18" charset="0"/>
                                  <a:ea typeface="宋体" panose="02010600030101010101" pitchFamily="2" charset="-122"/>
                                  <a:cs typeface="Times New Roman" panose="02020603050405020304" pitchFamily="18" charset="0"/>
                                </a:rPr>
                                <m:t>0 ,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𝑜𝑡h𝑒𝑟</m:t>
                              </m:r>
                            </m:e>
                            <m:e>
                              <m:r>
                                <a:rPr lang="en-US" altLang="zh-CN" i="1" kern="100">
                                  <a:latin typeface="Cambria Math" panose="02040503050406030204" pitchFamily="18" charset="0"/>
                                  <a:ea typeface="宋体" panose="02010600030101010101" pitchFamily="2" charset="-122"/>
                                  <a:cs typeface="Times New Roman" panose="02020603050405020304" pitchFamily="18" charset="0"/>
                                </a:rPr>
                                <m:t>1 ,   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min</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latin typeface="Cambria Math" panose="02040503050406030204" pitchFamily="18" charset="0"/>
                                  <a:ea typeface="宋体" panose="02010600030101010101" pitchFamily="2" charset="-122"/>
                                  <a:cs typeface="Times New Roman" panose="02020603050405020304" pitchFamily="18" charset="0"/>
                                </a:rPr>
                                <m:t>=1,2,⋯,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𝑛</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e>
                          </m:eqArr>
                        </m:e>
                      </m:d>
                    </m:oMath>
                  </m:oMathPara>
                </a14:m>
                <a:endParaRPr lang="zh-CN" altLang="zh-CN" kern="100" dirty="0">
                  <a:latin typeface="等线" panose="02010600030101010101" pitchFamily="2" charset="-122"/>
                  <a:cs typeface="Times New Roman" panose="02020603050405020304" pitchFamily="18" charset="0"/>
                </a:endParaRPr>
              </a:p>
              <a:p>
                <a:pPr algn="just">
                  <a:spcAft>
                    <a:spcPts val="600"/>
                  </a:spcAft>
                </a:pPr>
                <a:endParaRPr lang="zh-CN" altLang="zh-CN" kern="100" dirty="0">
                  <a:latin typeface="等线" panose="02010600030101010101" pitchFamily="2"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72D3A285-8C64-4147-8E1E-D0BDC87A4CFD}"/>
                  </a:ext>
                </a:extLst>
              </p:cNvPr>
              <p:cNvSpPr>
                <a:spLocks noRot="1" noChangeAspect="1" noMove="1" noResize="1" noEditPoints="1" noAdjustHandles="1" noChangeArrowheads="1" noChangeShapeType="1" noTextEdit="1"/>
              </p:cNvSpPr>
              <p:nvPr/>
            </p:nvSpPr>
            <p:spPr>
              <a:xfrm>
                <a:off x="1628283" y="1253076"/>
                <a:ext cx="9287042" cy="5086392"/>
              </a:xfrm>
              <a:prstGeom prst="rect">
                <a:avLst/>
              </a:prstGeom>
              <a:blipFill>
                <a:blip r:embed="rId5"/>
                <a:stretch>
                  <a:fillRect l="-525" t="-120" r="-525"/>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AD4E7434-C4C3-49A1-90F9-69DBD747645E}"/>
              </a:ext>
            </a:extLst>
          </p:cNvPr>
          <p:cNvSpPr/>
          <p:nvPr/>
        </p:nvSpPr>
        <p:spPr>
          <a:xfrm>
            <a:off x="3048000" y="2726244"/>
            <a:ext cx="6096000" cy="1405513"/>
          </a:xfrm>
          <a:prstGeom prst="rect">
            <a:avLst/>
          </a:prstGeom>
        </p:spPr>
        <p:txBody>
          <a:bodyPr>
            <a:spAutoFit/>
          </a:bodyPr>
          <a:lstStyle/>
          <a:p>
            <a:pPr indent="228600" algn="just">
              <a:lnSpc>
                <a:spcPts val="1600"/>
              </a:lnSpc>
              <a:spcAft>
                <a:spcPts val="0"/>
              </a:spcAft>
            </a:pPr>
            <a:r>
              <a:rPr lang="zh-CN" altLang="zh-CN" kern="100" dirty="0">
                <a:latin typeface="等线" panose="02010600030101010101" pitchFamily="2" charset="-122"/>
                <a:ea typeface="宋体" panose="02010600030101010101" pitchFamily="2" charset="-122"/>
                <a:cs typeface="宋体" panose="02010600030101010101" pitchFamily="2" charset="-122"/>
              </a:rPr>
              <a:t>建立在以上 算法之上，我们进行了参数如下的仿真实验：</a:t>
            </a:r>
            <a:endParaRPr lang="zh-CN" altLang="zh-CN" kern="100" dirty="0">
              <a:latin typeface="等线" panose="02010600030101010101" pitchFamily="2" charset="-122"/>
              <a:cs typeface="Times New Roman" panose="02020603050405020304" pitchFamily="18" charset="0"/>
            </a:endParaRPr>
          </a:p>
          <a:p>
            <a:r>
              <a:rPr lang="zh-CN" altLang="zh-CN" dirty="0">
                <a:ea typeface="宋体" panose="02010600030101010101" pitchFamily="2" charset="-122"/>
                <a:cs typeface="宋体" panose="02010600030101010101" pitchFamily="2" charset="-122"/>
              </a:rPr>
              <a:t>其中当交叉概率</a:t>
            </a:r>
            <a:r>
              <a:rPr lang="en-US" altLang="zh-CN" dirty="0">
                <a:ea typeface="宋体" panose="02010600030101010101" pitchFamily="2" charset="-122"/>
                <a:cs typeface="宋体" panose="02010600030101010101" pitchFamily="2" charset="-122"/>
              </a:rPr>
              <a:t>90%</a:t>
            </a:r>
            <a:r>
              <a:rPr lang="zh-CN" altLang="zh-CN" dirty="0">
                <a:ea typeface="宋体" panose="02010600030101010101" pitchFamily="2" charset="-122"/>
                <a:cs typeface="宋体" panose="02010600030101010101" pitchFamily="2" charset="-122"/>
              </a:rPr>
              <a:t>，种群规模</a:t>
            </a:r>
            <a:r>
              <a:rPr lang="en-US" altLang="zh-CN" dirty="0">
                <a:ea typeface="宋体" panose="02010600030101010101" pitchFamily="2" charset="-122"/>
                <a:cs typeface="宋体" panose="02010600030101010101" pitchFamily="2" charset="-122"/>
              </a:rPr>
              <a:t>1000</a:t>
            </a:r>
            <a:r>
              <a:rPr lang="zh-CN" altLang="zh-CN" dirty="0">
                <a:ea typeface="宋体" panose="02010600030101010101" pitchFamily="2" charset="-122"/>
                <a:cs typeface="宋体" panose="02010600030101010101" pitchFamily="2" charset="-122"/>
              </a:rPr>
              <a:t>组，迭代上限</a:t>
            </a:r>
            <a:r>
              <a:rPr lang="en-US" altLang="zh-CN" dirty="0">
                <a:ea typeface="宋体" panose="02010600030101010101" pitchFamily="2" charset="-122"/>
                <a:cs typeface="宋体" panose="02010600030101010101" pitchFamily="2" charset="-122"/>
              </a:rPr>
              <a:t>500</a:t>
            </a:r>
            <a:r>
              <a:rPr lang="zh-CN" altLang="zh-CN" dirty="0">
                <a:ea typeface="宋体" panose="02010600030101010101" pitchFamily="2" charset="-122"/>
                <a:cs typeface="宋体" panose="02010600030101010101" pitchFamily="2" charset="-122"/>
              </a:rPr>
              <a:t>次，观察点</a:t>
            </a:r>
            <a:r>
              <a:rPr lang="en-US" altLang="zh-CN" dirty="0">
                <a:ea typeface="宋体" panose="02010600030101010101" pitchFamily="2" charset="-122"/>
                <a:cs typeface="宋体" panose="02010600030101010101" pitchFamily="2" charset="-122"/>
              </a:rPr>
              <a:t>1000</a:t>
            </a:r>
            <a:r>
              <a:rPr lang="zh-CN" altLang="zh-CN" dirty="0">
                <a:ea typeface="宋体" panose="02010600030101010101" pitchFamily="2" charset="-122"/>
                <a:cs typeface="宋体" panose="02010600030101010101" pitchFamily="2" charset="-122"/>
              </a:rPr>
              <a:t>个，宏基站</a:t>
            </a:r>
            <a:r>
              <a:rPr lang="en-US" altLang="zh-CN" dirty="0">
                <a:ea typeface="宋体" panose="02010600030101010101" pitchFamily="2" charset="-122"/>
                <a:cs typeface="宋体" panose="02010600030101010101" pitchFamily="2" charset="-122"/>
              </a:rPr>
              <a:t>5</a:t>
            </a:r>
            <a:r>
              <a:rPr lang="zh-CN" altLang="zh-CN" dirty="0">
                <a:ea typeface="宋体" panose="02010600030101010101" pitchFamily="2" charset="-122"/>
                <a:cs typeface="宋体" panose="02010600030101010101" pitchFamily="2" charset="-122"/>
              </a:rPr>
              <a:t>个，微基站</a:t>
            </a:r>
            <a:r>
              <a:rPr lang="en-US" altLang="zh-CN" dirty="0">
                <a:ea typeface="宋体" panose="02010600030101010101" pitchFamily="2" charset="-122"/>
                <a:cs typeface="宋体" panose="02010600030101010101" pitchFamily="2" charset="-122"/>
              </a:rPr>
              <a:t>20</a:t>
            </a:r>
            <a:r>
              <a:rPr lang="zh-CN" altLang="zh-CN" dirty="0">
                <a:ea typeface="宋体" panose="02010600030101010101" pitchFamily="2" charset="-122"/>
                <a:cs typeface="宋体" panose="02010600030101010101" pitchFamily="2" charset="-122"/>
              </a:rPr>
              <a:t>个，学习因子（</a:t>
            </a:r>
            <a:r>
              <a:rPr lang="en-US" altLang="zh-CN" dirty="0">
                <a:ea typeface="宋体" panose="02010600030101010101" pitchFamily="2" charset="-122"/>
                <a:cs typeface="宋体" panose="02010600030101010101" pitchFamily="2" charset="-122"/>
              </a:rPr>
              <a:t>0.5</a:t>
            </a:r>
            <a:r>
              <a:rPr lang="zh-CN" altLang="zh-CN" dirty="0">
                <a:ea typeface="宋体" panose="02010600030101010101" pitchFamily="2" charset="-122"/>
                <a:cs typeface="宋体" panose="02010600030101010101" pitchFamily="2" charset="-122"/>
              </a:rPr>
              <a:t>，</a:t>
            </a:r>
            <a:r>
              <a:rPr lang="en-US" altLang="zh-CN" dirty="0">
                <a:ea typeface="宋体" panose="02010600030101010101" pitchFamily="2" charset="-122"/>
                <a:cs typeface="宋体" panose="02010600030101010101" pitchFamily="2" charset="-122"/>
              </a:rPr>
              <a:t>0.5</a:t>
            </a:r>
            <a:r>
              <a:rPr lang="zh-CN" altLang="zh-CN" dirty="0">
                <a:ea typeface="宋体" panose="02010600030101010101" pitchFamily="2" charset="-122"/>
                <a:cs typeface="宋体" panose="02010600030101010101" pitchFamily="2" charset="-122"/>
              </a:rPr>
              <a:t>）时，实验所得覆盖率，建站成本，总适应度值同迭代次数关系表如表</a:t>
            </a:r>
            <a:r>
              <a:rPr lang="en-US" altLang="zh-CN" dirty="0">
                <a:ea typeface="宋体" panose="02010600030101010101" pitchFamily="2" charset="-122"/>
                <a:cs typeface="宋体" panose="02010600030101010101" pitchFamily="2" charset="-122"/>
              </a:rPr>
              <a:t>6</a:t>
            </a:r>
            <a:r>
              <a:rPr lang="zh-CN" altLang="zh-CN" dirty="0">
                <a:ea typeface="宋体" panose="02010600030101010101" pitchFamily="2" charset="-122"/>
                <a:cs typeface="宋体" panose="02010600030101010101" pitchFamily="2" charset="-122"/>
              </a:rPr>
              <a:t>。</a:t>
            </a:r>
            <a:endParaRPr lang="zh-CN" altLang="en-US" dirty="0"/>
          </a:p>
        </p:txBody>
      </p:sp>
    </p:spTree>
    <p:extLst>
      <p:ext uri="{BB962C8B-B14F-4D97-AF65-F5344CB8AC3E}">
        <p14:creationId xmlns:p14="http://schemas.microsoft.com/office/powerpoint/2010/main" val="170794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
                                        </p:tgtEl>
                                        <p:attrNameLst>
                                          <p:attrName>ppt_w</p:attrName>
                                        </p:attrNameLst>
                                      </p:cBhvr>
                                      <p:tavLst>
                                        <p:tav tm="0">
                                          <p:val>
                                            <p:strVal val="#ppt_w*.05"/>
                                          </p:val>
                                        </p:tav>
                                        <p:tav tm="100000">
                                          <p:val>
                                            <p:strVal val="#ppt_w"/>
                                          </p:val>
                                        </p:tav>
                                      </p:tavLst>
                                    </p:anim>
                                    <p:anim calcmode="lin" valueType="num">
                                      <p:cBhvr>
                                        <p:cTn id="10" dur="1000" fill="hold"/>
                                        <p:tgtEl>
                                          <p:spTgt spid="4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849088" y="145804"/>
            <a:ext cx="4515980" cy="830997"/>
          </a:xfrm>
          <a:prstGeom prst="rect">
            <a:avLst/>
          </a:prstGeom>
          <a:noFill/>
          <a:effectLst/>
        </p:spPr>
        <p:txBody>
          <a:bodyPr wrap="none" rtlCol="0">
            <a:spAutoFit/>
          </a:bodyPr>
          <a:lstStyle/>
          <a:p>
            <a:pPr algn="ctr"/>
            <a:r>
              <a:rPr lang="zh-CN" altLang="en-US" sz="4800" b="1" dirty="0">
                <a:solidFill>
                  <a:srgbClr val="017D91"/>
                </a:solidFill>
                <a:latin typeface="幼圆" panose="02010509060101010101" pitchFamily="49" charset="-122"/>
                <a:ea typeface="幼圆" panose="02010509060101010101" pitchFamily="49" charset="-122"/>
              </a:rPr>
              <a:t>研究思路与方法</a:t>
            </a:r>
          </a:p>
        </p:txBody>
      </p:sp>
      <p:sp>
        <p:nvSpPr>
          <p:cNvPr id="23" name="AutoShape 8"/>
          <p:cNvSpPr>
            <a:spLocks noChangeArrowheads="1"/>
          </p:cNvSpPr>
          <p:nvPr/>
        </p:nvSpPr>
        <p:spPr bwMode="auto">
          <a:xfrm>
            <a:off x="2890482" y="5328685"/>
            <a:ext cx="6354545" cy="846146"/>
          </a:xfrm>
          <a:prstGeom prst="roundRect">
            <a:avLst>
              <a:gd name="adj" fmla="val 7333"/>
            </a:avLst>
          </a:prstGeom>
          <a:solidFill>
            <a:srgbClr val="007C90"/>
          </a:solidFill>
          <a:ln w="38100">
            <a:noFill/>
            <a:round/>
          </a:ln>
          <a:effectLst/>
        </p:spPr>
        <p:txBody>
          <a:bodyPr lIns="118297" tIns="59149" rIns="118297" bIns="59149" anchor="ctr"/>
          <a:lstStyle/>
          <a:p>
            <a:pPr>
              <a:defRPr/>
            </a:pPr>
            <a:endParaRPr lang="zh-CN" altLang="en-US" sz="2160" kern="0">
              <a:solidFill>
                <a:sysClr val="windowText" lastClr="000000"/>
              </a:solidFill>
            </a:endParaRPr>
          </a:p>
        </p:txBody>
      </p:sp>
      <p:sp>
        <p:nvSpPr>
          <p:cNvPr id="24" name="Freeform 23"/>
          <p:cNvSpPr/>
          <p:nvPr/>
        </p:nvSpPr>
        <p:spPr bwMode="auto">
          <a:xfrm>
            <a:off x="3652936" y="3707662"/>
            <a:ext cx="1950654" cy="1413202"/>
          </a:xfrm>
          <a:custGeom>
            <a:avLst/>
            <a:gdLst>
              <a:gd name="T0" fmla="*/ 0 w 735"/>
              <a:gd name="T1" fmla="*/ 0 h 532"/>
              <a:gd name="T2" fmla="*/ 735 w 735"/>
              <a:gd name="T3" fmla="*/ 532 h 532"/>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T0" t="T1" r="T2" b="T3"/>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chemeClr val="bg1">
              <a:lumMod val="85000"/>
            </a:schemeClr>
          </a:solidFill>
          <a:ln w="9525">
            <a:noFill/>
            <a:round/>
          </a:ln>
          <a:effectLst/>
        </p:spPr>
        <p:txBody>
          <a:bodyPr wrap="none" lIns="118297" tIns="59149" rIns="118297" bIns="59149" anchor="ctr"/>
          <a:lstStyle/>
          <a:p>
            <a:pPr>
              <a:defRPr/>
            </a:pPr>
            <a:endParaRPr lang="zh-CN" altLang="en-US" sz="2160" kern="0">
              <a:solidFill>
                <a:sysClr val="windowText" lastClr="000000"/>
              </a:solidFill>
            </a:endParaRPr>
          </a:p>
        </p:txBody>
      </p:sp>
      <p:grpSp>
        <p:nvGrpSpPr>
          <p:cNvPr id="25" name="组合 24"/>
          <p:cNvGrpSpPr/>
          <p:nvPr/>
        </p:nvGrpSpPr>
        <p:grpSpPr>
          <a:xfrm>
            <a:off x="2886375" y="2081307"/>
            <a:ext cx="1998278" cy="1626355"/>
            <a:chOff x="2025650" y="1289050"/>
            <a:chExt cx="1544563" cy="1257131"/>
          </a:xfrm>
          <a:solidFill>
            <a:schemeClr val="accent1">
              <a:lumMod val="75000"/>
            </a:schemeClr>
          </a:solidFill>
        </p:grpSpPr>
        <p:sp>
          <p:nvSpPr>
            <p:cNvPr id="26" name="AutoShape 10"/>
            <p:cNvSpPr>
              <a:spLocks noChangeArrowheads="1"/>
            </p:cNvSpPr>
            <p:nvPr/>
          </p:nvSpPr>
          <p:spPr bwMode="auto">
            <a:xfrm>
              <a:off x="2025650" y="1289050"/>
              <a:ext cx="1544563" cy="1257131"/>
            </a:xfrm>
            <a:prstGeom prst="roundRect">
              <a:avLst>
                <a:gd name="adj" fmla="val 7333"/>
              </a:avLst>
            </a:prstGeom>
            <a:solidFill>
              <a:srgbClr val="59B3D3"/>
            </a:solidFill>
            <a:ln w="9525">
              <a:noFill/>
              <a:round/>
            </a:ln>
            <a:effectLst/>
          </p:spPr>
          <p:txBody>
            <a:bodyPr anchor="ctr"/>
            <a:lstStyle/>
            <a:p>
              <a:pPr>
                <a:defRPr/>
              </a:pPr>
              <a:endParaRPr lang="zh-CN" altLang="en-US" sz="2160" kern="0">
                <a:solidFill>
                  <a:sysClr val="windowText" lastClr="000000"/>
                </a:solidFill>
              </a:endParaRPr>
            </a:p>
          </p:txBody>
        </p:sp>
        <p:sp>
          <p:nvSpPr>
            <p:cNvPr id="27" name="Text Box 12"/>
            <p:cNvSpPr txBox="1">
              <a:spLocks noChangeArrowheads="1"/>
            </p:cNvSpPr>
            <p:nvPr/>
          </p:nvSpPr>
          <p:spPr bwMode="auto">
            <a:xfrm>
              <a:off x="2195736" y="1564104"/>
              <a:ext cx="1320165" cy="710313"/>
            </a:xfrm>
            <a:prstGeom prst="rect">
              <a:avLst/>
            </a:prstGeom>
            <a:noFill/>
            <a:ln w="9525">
              <a:noFill/>
              <a:miter lim="800000"/>
            </a:ln>
            <a:effectLst/>
          </p:spPr>
          <p:txBody>
            <a:bodyPr lIns="87089" tIns="43544" rIns="87089" bIns="43544">
              <a:spAutoFit/>
            </a:bodyPr>
            <a:lstStyle/>
            <a:p>
              <a:pPr>
                <a:defRPr/>
              </a:pPr>
              <a:r>
                <a:rPr lang="zh-CN" altLang="en-US" kern="0" dirty="0">
                  <a:solidFill>
                    <a:srgbClr val="FFFFFF"/>
                  </a:solidFill>
                  <a:latin typeface="微软雅黑" panose="020B0503020204020204" pitchFamily="34" charset="-122"/>
                  <a:ea typeface="微软雅黑" panose="020B0503020204020204" pitchFamily="34" charset="-122"/>
                </a:rPr>
                <a:t>输入您的文字</a:t>
              </a:r>
            </a:p>
            <a:p>
              <a:pPr>
                <a:defRPr/>
              </a:pPr>
              <a:r>
                <a:rPr lang="zh-CN" altLang="en-US" kern="0" dirty="0">
                  <a:solidFill>
                    <a:srgbClr val="FFFFFF"/>
                  </a:solidFill>
                  <a:latin typeface="微软雅黑" panose="020B0503020204020204" pitchFamily="34" charset="-122"/>
                  <a:ea typeface="微软雅黑" panose="020B0503020204020204" pitchFamily="34" charset="-122"/>
                </a:rPr>
                <a:t>输入您的文字</a:t>
              </a:r>
            </a:p>
            <a:p>
              <a:pPr>
                <a:defRPr/>
              </a:pPr>
              <a:r>
                <a:rPr lang="zh-CN" altLang="en-US" kern="0" dirty="0">
                  <a:solidFill>
                    <a:srgbClr val="FFFFFF"/>
                  </a:solidFill>
                  <a:latin typeface="微软雅黑" panose="020B0503020204020204" pitchFamily="34" charset="-122"/>
                  <a:ea typeface="微软雅黑" panose="020B0503020204020204" pitchFamily="34" charset="-122"/>
                </a:rPr>
                <a:t>输入您的文字</a:t>
              </a:r>
            </a:p>
          </p:txBody>
        </p:sp>
      </p:grpSp>
      <p:sp>
        <p:nvSpPr>
          <p:cNvPr id="28" name="Freeform 24"/>
          <p:cNvSpPr/>
          <p:nvPr/>
        </p:nvSpPr>
        <p:spPr bwMode="auto">
          <a:xfrm>
            <a:off x="5888869" y="3707662"/>
            <a:ext cx="376326" cy="1413202"/>
          </a:xfrm>
          <a:custGeom>
            <a:avLst/>
            <a:gdLst>
              <a:gd name="T0" fmla="*/ 0 w 142"/>
              <a:gd name="T1" fmla="*/ 0 h 604"/>
              <a:gd name="T2" fmla="*/ 142 w 142"/>
              <a:gd name="T3" fmla="*/ 604 h 604"/>
            </a:gdLst>
            <a:ahLst/>
            <a:cxnLst>
              <a:cxn ang="0">
                <a:pos x="37" y="1"/>
              </a:cxn>
              <a:cxn ang="0">
                <a:pos x="45" y="472"/>
              </a:cxn>
              <a:cxn ang="0">
                <a:pos x="0" y="474"/>
              </a:cxn>
              <a:cxn ang="0">
                <a:pos x="72" y="604"/>
              </a:cxn>
              <a:cxn ang="0">
                <a:pos x="142" y="474"/>
              </a:cxn>
              <a:cxn ang="0">
                <a:pos x="100" y="474"/>
              </a:cxn>
              <a:cxn ang="0">
                <a:pos x="99" y="0"/>
              </a:cxn>
              <a:cxn ang="0">
                <a:pos x="37" y="1"/>
              </a:cxn>
            </a:cxnLst>
            <a:rect l="T0" t="T1" r="T2" b="T3"/>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85000"/>
            </a:schemeClr>
          </a:solidFill>
          <a:ln w="9525">
            <a:noFill/>
            <a:round/>
          </a:ln>
          <a:effectLst/>
        </p:spPr>
        <p:txBody>
          <a:bodyPr wrap="none" lIns="118297" tIns="59149" rIns="118297" bIns="59149" anchor="ctr"/>
          <a:lstStyle/>
          <a:p>
            <a:pPr>
              <a:defRPr/>
            </a:pPr>
            <a:endParaRPr lang="zh-CN" altLang="en-US" sz="2160" kern="0">
              <a:solidFill>
                <a:sysClr val="windowText" lastClr="000000"/>
              </a:solidFill>
            </a:endParaRPr>
          </a:p>
        </p:txBody>
      </p:sp>
      <p:grpSp>
        <p:nvGrpSpPr>
          <p:cNvPr id="29" name="组合 28"/>
          <p:cNvGrpSpPr/>
          <p:nvPr/>
        </p:nvGrpSpPr>
        <p:grpSpPr>
          <a:xfrm>
            <a:off x="5071648" y="2081307"/>
            <a:ext cx="1998376" cy="1626355"/>
            <a:chOff x="3714750" y="1289050"/>
            <a:chExt cx="1544638" cy="1257131"/>
          </a:xfrm>
          <a:solidFill>
            <a:schemeClr val="accent1">
              <a:lumMod val="75000"/>
            </a:schemeClr>
          </a:solidFill>
        </p:grpSpPr>
        <p:sp>
          <p:nvSpPr>
            <p:cNvPr id="30" name="AutoShape 14"/>
            <p:cNvSpPr>
              <a:spLocks noChangeArrowheads="1"/>
            </p:cNvSpPr>
            <p:nvPr/>
          </p:nvSpPr>
          <p:spPr bwMode="auto">
            <a:xfrm>
              <a:off x="3714750" y="1289050"/>
              <a:ext cx="1544638" cy="1257131"/>
            </a:xfrm>
            <a:prstGeom prst="roundRect">
              <a:avLst>
                <a:gd name="adj" fmla="val 7333"/>
              </a:avLst>
            </a:prstGeom>
            <a:solidFill>
              <a:srgbClr val="007C90"/>
            </a:solidFill>
            <a:ln w="9525">
              <a:noFill/>
              <a:round/>
            </a:ln>
            <a:effectLst/>
          </p:spPr>
          <p:txBody>
            <a:bodyPr anchor="ctr"/>
            <a:lstStyle/>
            <a:p>
              <a:pPr>
                <a:defRPr/>
              </a:pPr>
              <a:endParaRPr lang="zh-CN" altLang="en-US" sz="2160" kern="0">
                <a:solidFill>
                  <a:sysClr val="windowText" lastClr="000000"/>
                </a:solidFill>
              </a:endParaRPr>
            </a:p>
          </p:txBody>
        </p:sp>
        <p:sp>
          <p:nvSpPr>
            <p:cNvPr id="31" name="Text Box 16"/>
            <p:cNvSpPr txBox="1">
              <a:spLocks noChangeArrowheads="1"/>
            </p:cNvSpPr>
            <p:nvPr/>
          </p:nvSpPr>
          <p:spPr bwMode="auto">
            <a:xfrm>
              <a:off x="3899265" y="1563638"/>
              <a:ext cx="1320807" cy="710313"/>
            </a:xfrm>
            <a:prstGeom prst="rect">
              <a:avLst/>
            </a:prstGeom>
            <a:noFill/>
            <a:ln w="9525">
              <a:noFill/>
              <a:miter lim="800000"/>
            </a:ln>
            <a:effectLst/>
          </p:spPr>
          <p:txBody>
            <a:bodyPr lIns="87089" tIns="43544" rIns="87089" bIns="43544">
              <a:spAutoFit/>
            </a:bodyPr>
            <a:lstStyle/>
            <a:p>
              <a:pPr lvl="0">
                <a:defRPr/>
              </a:pPr>
              <a:r>
                <a:rPr lang="zh-CN" altLang="en-US" kern="0" dirty="0">
                  <a:solidFill>
                    <a:srgbClr val="FFFFFF"/>
                  </a:solidFill>
                  <a:latin typeface="微软雅黑" panose="020B0503020204020204" pitchFamily="34" charset="-122"/>
                  <a:ea typeface="微软雅黑" panose="020B0503020204020204" pitchFamily="34" charset="-122"/>
                </a:rPr>
                <a:t>输入您的文字</a:t>
              </a:r>
            </a:p>
            <a:p>
              <a:pPr lvl="0">
                <a:defRPr/>
              </a:pPr>
              <a:r>
                <a:rPr lang="zh-CN" altLang="en-US" kern="0" dirty="0">
                  <a:solidFill>
                    <a:srgbClr val="FFFFFF"/>
                  </a:solidFill>
                  <a:latin typeface="微软雅黑" panose="020B0503020204020204" pitchFamily="34" charset="-122"/>
                  <a:ea typeface="微软雅黑" panose="020B0503020204020204" pitchFamily="34" charset="-122"/>
                </a:rPr>
                <a:t>输入您的文字</a:t>
              </a:r>
            </a:p>
            <a:p>
              <a:pPr lvl="0">
                <a:defRPr/>
              </a:pPr>
              <a:r>
                <a:rPr lang="zh-CN" altLang="en-US" kern="0" dirty="0">
                  <a:solidFill>
                    <a:srgbClr val="FFFFFF"/>
                  </a:solidFill>
                  <a:latin typeface="微软雅黑" panose="020B0503020204020204" pitchFamily="34" charset="-122"/>
                  <a:ea typeface="微软雅黑" panose="020B0503020204020204" pitchFamily="34" charset="-122"/>
                </a:rPr>
                <a:t>输入您的文字</a:t>
              </a:r>
            </a:p>
          </p:txBody>
        </p:sp>
      </p:grpSp>
      <p:sp>
        <p:nvSpPr>
          <p:cNvPr id="32" name="Freeform 25"/>
          <p:cNvSpPr/>
          <p:nvPr/>
        </p:nvSpPr>
        <p:spPr bwMode="auto">
          <a:xfrm flipH="1">
            <a:off x="6552459" y="3707662"/>
            <a:ext cx="1951699" cy="1413202"/>
          </a:xfrm>
          <a:custGeom>
            <a:avLst/>
            <a:gdLst>
              <a:gd name="T0" fmla="*/ 0 w 735"/>
              <a:gd name="T1" fmla="*/ 0 h 532"/>
              <a:gd name="T2" fmla="*/ 735 w 735"/>
              <a:gd name="T3" fmla="*/ 532 h 532"/>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T0" t="T1" r="T2" b="T3"/>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chemeClr val="bg1">
              <a:lumMod val="85000"/>
            </a:schemeClr>
          </a:solidFill>
          <a:ln w="9525">
            <a:noFill/>
            <a:round/>
          </a:ln>
          <a:effectLst/>
        </p:spPr>
        <p:txBody>
          <a:bodyPr wrap="none" lIns="118297" tIns="59149" rIns="118297" bIns="59149" anchor="ctr"/>
          <a:lstStyle/>
          <a:p>
            <a:pPr>
              <a:defRPr/>
            </a:pPr>
            <a:endParaRPr lang="zh-CN" altLang="en-US" sz="2160" kern="0">
              <a:solidFill>
                <a:sysClr val="windowText" lastClr="000000"/>
              </a:solidFill>
            </a:endParaRPr>
          </a:p>
        </p:txBody>
      </p:sp>
      <p:grpSp>
        <p:nvGrpSpPr>
          <p:cNvPr id="33" name="组合 32"/>
          <p:cNvGrpSpPr/>
          <p:nvPr/>
        </p:nvGrpSpPr>
        <p:grpSpPr>
          <a:xfrm>
            <a:off x="7247584" y="2081307"/>
            <a:ext cx="1995390" cy="1626355"/>
            <a:chOff x="5396633" y="1289050"/>
            <a:chExt cx="1542330" cy="1257131"/>
          </a:xfrm>
          <a:solidFill>
            <a:schemeClr val="accent1">
              <a:lumMod val="75000"/>
            </a:schemeClr>
          </a:solidFill>
        </p:grpSpPr>
        <p:sp>
          <p:nvSpPr>
            <p:cNvPr id="34" name="AutoShape 18"/>
            <p:cNvSpPr>
              <a:spLocks noChangeArrowheads="1"/>
            </p:cNvSpPr>
            <p:nvPr/>
          </p:nvSpPr>
          <p:spPr bwMode="auto">
            <a:xfrm>
              <a:off x="5396633" y="1289050"/>
              <a:ext cx="1542330" cy="1257131"/>
            </a:xfrm>
            <a:prstGeom prst="roundRect">
              <a:avLst>
                <a:gd name="adj" fmla="val 7333"/>
              </a:avLst>
            </a:prstGeom>
            <a:solidFill>
              <a:srgbClr val="59B3D3"/>
            </a:solidFill>
            <a:ln w="9525">
              <a:noFill/>
              <a:round/>
            </a:ln>
            <a:effectLst/>
          </p:spPr>
          <p:txBody>
            <a:bodyPr anchor="ctr"/>
            <a:lstStyle/>
            <a:p>
              <a:pPr>
                <a:defRPr/>
              </a:pPr>
              <a:endParaRPr lang="zh-CN" altLang="en-US" sz="2160" kern="0">
                <a:solidFill>
                  <a:sysClr val="windowText" lastClr="000000"/>
                </a:solidFill>
              </a:endParaRPr>
            </a:p>
          </p:txBody>
        </p:sp>
        <p:sp>
          <p:nvSpPr>
            <p:cNvPr id="35" name="Text Box 20"/>
            <p:cNvSpPr txBox="1">
              <a:spLocks noChangeArrowheads="1"/>
            </p:cNvSpPr>
            <p:nvPr/>
          </p:nvSpPr>
          <p:spPr bwMode="auto">
            <a:xfrm>
              <a:off x="5556707" y="1564104"/>
              <a:ext cx="1319549" cy="710313"/>
            </a:xfrm>
            <a:prstGeom prst="rect">
              <a:avLst/>
            </a:prstGeom>
            <a:noFill/>
            <a:ln w="9525">
              <a:noFill/>
              <a:miter lim="800000"/>
            </a:ln>
            <a:effectLst/>
          </p:spPr>
          <p:txBody>
            <a:bodyPr lIns="87089" tIns="43544" rIns="87089" bIns="43544">
              <a:spAutoFit/>
            </a:bodyPr>
            <a:lstStyle/>
            <a:p>
              <a:pPr lvl="0">
                <a:defRPr/>
              </a:pPr>
              <a:r>
                <a:rPr lang="zh-CN" altLang="en-US" kern="0" dirty="0">
                  <a:solidFill>
                    <a:srgbClr val="FFFFFF"/>
                  </a:solidFill>
                  <a:latin typeface="微软雅黑" panose="020B0503020204020204" pitchFamily="34" charset="-122"/>
                  <a:ea typeface="微软雅黑" panose="020B0503020204020204" pitchFamily="34" charset="-122"/>
                </a:rPr>
                <a:t>输入您的文字</a:t>
              </a:r>
            </a:p>
            <a:p>
              <a:pPr lvl="0">
                <a:defRPr/>
              </a:pPr>
              <a:r>
                <a:rPr lang="zh-CN" altLang="en-US" kern="0" dirty="0">
                  <a:solidFill>
                    <a:srgbClr val="FFFFFF"/>
                  </a:solidFill>
                  <a:latin typeface="微软雅黑" panose="020B0503020204020204" pitchFamily="34" charset="-122"/>
                  <a:ea typeface="微软雅黑" panose="020B0503020204020204" pitchFamily="34" charset="-122"/>
                </a:rPr>
                <a:t>输入您的文字</a:t>
              </a:r>
            </a:p>
            <a:p>
              <a:pPr lvl="0">
                <a:defRPr/>
              </a:pPr>
              <a:r>
                <a:rPr lang="zh-CN" altLang="en-US" kern="0" dirty="0">
                  <a:solidFill>
                    <a:srgbClr val="FFFFFF"/>
                  </a:solidFill>
                  <a:latin typeface="微软雅黑" panose="020B0503020204020204" pitchFamily="34" charset="-122"/>
                  <a:ea typeface="微软雅黑" panose="020B0503020204020204" pitchFamily="34" charset="-122"/>
                </a:rPr>
                <a:t>输入您的文字</a:t>
              </a:r>
            </a:p>
          </p:txBody>
        </p:sp>
      </p:grpSp>
      <p:sp>
        <p:nvSpPr>
          <p:cNvPr id="36" name="Text Box 21"/>
          <p:cNvSpPr txBox="1">
            <a:spLocks noChangeArrowheads="1"/>
          </p:cNvSpPr>
          <p:nvPr/>
        </p:nvSpPr>
        <p:spPr bwMode="auto">
          <a:xfrm>
            <a:off x="4303653" y="5458153"/>
            <a:ext cx="3461021" cy="587249"/>
          </a:xfrm>
          <a:prstGeom prst="rect">
            <a:avLst/>
          </a:prstGeom>
          <a:noFill/>
          <a:ln w="9525">
            <a:noFill/>
            <a:miter lim="800000"/>
          </a:ln>
          <a:effectLst/>
        </p:spPr>
        <p:txBody>
          <a:bodyPr wrap="square" lIns="93890" tIns="46945" rIns="93890" bIns="46945">
            <a:spAutoFit/>
          </a:bodyPr>
          <a:lstStyle/>
          <a:p>
            <a:pPr algn="ctr">
              <a:defRPr/>
            </a:pPr>
            <a:r>
              <a:rPr lang="zh-CN" altLang="en-US" sz="3200" kern="0" dirty="0">
                <a:solidFill>
                  <a:srgbClr val="FFFFFF"/>
                </a:solidFill>
                <a:ea typeface="微软雅黑" panose="020B0503020204020204" pitchFamily="34" charset="-122"/>
              </a:rPr>
              <a:t>此处添加文本标题</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7"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anim calcmode="lin" valueType="num">
                                      <p:cBhvr>
                                        <p:cTn id="17" dur="500" fill="hold"/>
                                        <p:tgtEl>
                                          <p:spTgt spid="25"/>
                                        </p:tgtEl>
                                        <p:attrNameLst>
                                          <p:attrName>ppt_x</p:attrName>
                                        </p:attrNameLst>
                                      </p:cBhvr>
                                      <p:tavLst>
                                        <p:tav tm="0">
                                          <p:val>
                                            <p:strVal val="#ppt_x"/>
                                          </p:val>
                                        </p:tav>
                                        <p:tav tm="100000">
                                          <p:val>
                                            <p:strVal val="#ppt_x"/>
                                          </p:val>
                                        </p:tav>
                                      </p:tavLst>
                                    </p:anim>
                                    <p:anim calcmode="lin" valueType="num">
                                      <p:cBhvr>
                                        <p:cTn id="18" dur="500" fill="hold"/>
                                        <p:tgtEl>
                                          <p:spTgt spid="25"/>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3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anim calcmode="lin" valueType="num">
                                      <p:cBhvr>
                                        <p:cTn id="22" dur="500" fill="hold"/>
                                        <p:tgtEl>
                                          <p:spTgt spid="29"/>
                                        </p:tgtEl>
                                        <p:attrNameLst>
                                          <p:attrName>ppt_x</p:attrName>
                                        </p:attrNameLst>
                                      </p:cBhvr>
                                      <p:tavLst>
                                        <p:tav tm="0">
                                          <p:val>
                                            <p:strVal val="#ppt_x"/>
                                          </p:val>
                                        </p:tav>
                                        <p:tav tm="100000">
                                          <p:val>
                                            <p:strVal val="#ppt_x"/>
                                          </p:val>
                                        </p:tav>
                                      </p:tavLst>
                                    </p:anim>
                                    <p:anim calcmode="lin" valueType="num">
                                      <p:cBhvr>
                                        <p:cTn id="23" dur="500" fill="hold"/>
                                        <p:tgtEl>
                                          <p:spTgt spid="29"/>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60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anim calcmode="lin" valueType="num">
                                      <p:cBhvr>
                                        <p:cTn id="27" dur="500" fill="hold"/>
                                        <p:tgtEl>
                                          <p:spTgt spid="33"/>
                                        </p:tgtEl>
                                        <p:attrNameLst>
                                          <p:attrName>ppt_x</p:attrName>
                                        </p:attrNameLst>
                                      </p:cBhvr>
                                      <p:tavLst>
                                        <p:tav tm="0">
                                          <p:val>
                                            <p:strVal val="#ppt_x"/>
                                          </p:val>
                                        </p:tav>
                                        <p:tav tm="100000">
                                          <p:val>
                                            <p:strVal val="#ppt_x"/>
                                          </p:val>
                                        </p:tav>
                                      </p:tavLst>
                                    </p:anim>
                                    <p:anim calcmode="lin" valueType="num">
                                      <p:cBhvr>
                                        <p:cTn id="28" dur="500" fill="hold"/>
                                        <p:tgtEl>
                                          <p:spTgt spid="33"/>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up)">
                                      <p:cBhvr>
                                        <p:cTn id="32" dur="500"/>
                                        <p:tgtEl>
                                          <p:spTgt spid="2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8" grpId="0" animBg="1"/>
      <p:bldP spid="32" grpId="0" animBg="1"/>
      <p:bldP spid="36"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a:off x="5463116" y="3786197"/>
            <a:ext cx="6728884" cy="307180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6889" t="53812" r="15389" b="29905"/>
          <a:stretch>
            <a:fillRect/>
          </a:stretch>
        </p:blipFill>
        <p:spPr>
          <a:xfrm rot="10800000" flipH="1">
            <a:off x="-1" y="-1"/>
            <a:ext cx="7485017" cy="3786197"/>
          </a:xfrm>
          <a:prstGeom prst="rect">
            <a:avLst/>
          </a:prstGeom>
        </p:spPr>
      </p:pic>
      <p:sp>
        <p:nvSpPr>
          <p:cNvPr id="4" name="文本框 3"/>
          <p:cNvSpPr txBox="1"/>
          <p:nvPr/>
        </p:nvSpPr>
        <p:spPr>
          <a:xfrm>
            <a:off x="1263745" y="94129"/>
            <a:ext cx="1550424" cy="1862048"/>
          </a:xfrm>
          <a:prstGeom prst="rect">
            <a:avLst/>
          </a:prstGeom>
          <a:noFill/>
        </p:spPr>
        <p:txBody>
          <a:bodyPr wrap="none" rtlCol="0">
            <a:spAutoFit/>
          </a:bodyPr>
          <a:lstStyle/>
          <a:p>
            <a:r>
              <a:rPr lang="en-US" altLang="zh-CN" sz="11500" b="1" dirty="0">
                <a:solidFill>
                  <a:schemeClr val="bg1"/>
                </a:solidFill>
                <a:latin typeface="Agency FB" panose="020B0503020202020204" pitchFamily="34" charset="0"/>
                <a:ea typeface="微软雅黑" panose="020B0503020204020204" pitchFamily="34" charset="-122"/>
              </a:rPr>
              <a:t>04</a:t>
            </a:r>
            <a:endParaRPr lang="zh-CN" altLang="en-US" sz="11500" b="1" dirty="0">
              <a:solidFill>
                <a:schemeClr val="bg1"/>
              </a:solidFill>
              <a:latin typeface="Agency FB" panose="020B0503020202020204" pitchFamily="34" charset="0"/>
              <a:ea typeface="微软雅黑" panose="020B0503020204020204" pitchFamily="34" charset="-122"/>
            </a:endParaRPr>
          </a:p>
        </p:txBody>
      </p:sp>
      <p:sp>
        <p:nvSpPr>
          <p:cNvPr id="5" name="文本框 4"/>
          <p:cNvSpPr txBox="1"/>
          <p:nvPr/>
        </p:nvSpPr>
        <p:spPr>
          <a:xfrm>
            <a:off x="3039342" y="3191858"/>
            <a:ext cx="6131807" cy="1107996"/>
          </a:xfrm>
          <a:prstGeom prst="rect">
            <a:avLst/>
          </a:prstGeom>
          <a:noFill/>
        </p:spPr>
        <p:txBody>
          <a:bodyPr wrap="none" rtlCol="0">
            <a:spAutoFit/>
          </a:bodyPr>
          <a:lstStyle/>
          <a:p>
            <a:pPr algn="ctr"/>
            <a:r>
              <a:rPr lang="zh-CN" altLang="en-US" sz="6600" b="1" dirty="0">
                <a:solidFill>
                  <a:srgbClr val="017D91"/>
                </a:solidFill>
                <a:latin typeface="幼圆" panose="02010509060101010101" pitchFamily="49" charset="-122"/>
                <a:ea typeface="幼圆" panose="02010509060101010101" pitchFamily="49" charset="-122"/>
              </a:rPr>
              <a:t>结果讨论与展望</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p:stCondLst>
                              <p:cond delay="500"/>
                            </p:stCondLst>
                            <p:childTnLst>
                              <p:par>
                                <p:cTn id="12" presetID="5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Scale>
                                      <p:cBhvr>
                                        <p:cTn id="14"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4"/>
                                        </p:tgtEl>
                                        <p:attrNameLst>
                                          <p:attrName>ppt_x</p:attrName>
                                          <p:attrName>ppt_y</p:attrName>
                                        </p:attrNameLst>
                                      </p:cBhvr>
                                    </p:animMotion>
                                    <p:animEffect transition="in" filter="fade">
                                      <p:cBhvr>
                                        <p:cTn id="16" dur="1000"/>
                                        <p:tgtEl>
                                          <p:spTgt spid="4"/>
                                        </p:tgtEl>
                                      </p:cBhvr>
                                    </p:animEffect>
                                  </p:childTnLst>
                                </p:cTn>
                              </p:par>
                            </p:childTnLst>
                          </p:cTn>
                        </p:par>
                        <p:par>
                          <p:cTn id="17" fill="hold">
                            <p:stCondLst>
                              <p:cond delay="1500"/>
                            </p:stCondLst>
                            <p:childTnLst>
                              <p:par>
                                <p:cTn id="18" presetID="37"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900" decel="100000" fill="hold"/>
                                        <p:tgtEl>
                                          <p:spTgt spid="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218999" y="272593"/>
            <a:ext cx="3533340"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 4.1 </a:t>
            </a:r>
            <a:r>
              <a:rPr lang="zh-CN" altLang="en-US" sz="4000" b="1" dirty="0">
                <a:solidFill>
                  <a:srgbClr val="017D91"/>
                </a:solidFill>
                <a:latin typeface="幼圆" panose="02010509060101010101" pitchFamily="49" charset="-122"/>
                <a:ea typeface="幼圆" panose="02010509060101010101" pitchFamily="49" charset="-122"/>
              </a:rPr>
              <a:t>结果讨论</a:t>
            </a:r>
          </a:p>
        </p:txBody>
      </p:sp>
      <p:sp>
        <p:nvSpPr>
          <p:cNvPr id="12" name="矩形 11">
            <a:extLst>
              <a:ext uri="{FF2B5EF4-FFF2-40B4-BE49-F238E27FC236}">
                <a16:creationId xmlns:a16="http://schemas.microsoft.com/office/drawing/2014/main" id="{1F965C5A-EB62-472B-869C-63D425BFFFFF}"/>
              </a:ext>
            </a:extLst>
          </p:cNvPr>
          <p:cNvSpPr/>
          <p:nvPr/>
        </p:nvSpPr>
        <p:spPr>
          <a:xfrm>
            <a:off x="9174768" y="1458409"/>
            <a:ext cx="2839753" cy="5277577"/>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6A4184F-20D7-4824-9531-45905448D69A}"/>
              </a:ext>
            </a:extLst>
          </p:cNvPr>
          <p:cNvSpPr/>
          <p:nvPr/>
        </p:nvSpPr>
        <p:spPr>
          <a:xfrm>
            <a:off x="9269437" y="1539434"/>
            <a:ext cx="2502016" cy="5031442"/>
          </a:xfrm>
          <a:prstGeom prst="rect">
            <a:avLst/>
          </a:prstGeom>
        </p:spPr>
        <p:txBody>
          <a:bodyPr wrap="square">
            <a:spAutoFit/>
          </a:bodyPr>
          <a:lstStyle/>
          <a:p>
            <a:pPr indent="228600" algn="just">
              <a:lnSpc>
                <a:spcPct val="150000"/>
              </a:lnSpc>
              <a:spcAft>
                <a:spcPts val="0"/>
              </a:spcAft>
            </a:pPr>
            <a:r>
              <a:rPr lang="en-US"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    </a:t>
            </a:r>
            <a:r>
              <a:rPr lang="zh-CN"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建立在以上 算法之上，我们进行了参数如下的仿真实验：</a:t>
            </a:r>
            <a:endParaRPr lang="zh-CN" altLang="zh-CN" kern="100" dirty="0">
              <a:solidFill>
                <a:schemeClr val="bg1"/>
              </a:solidFill>
              <a:latin typeface="等线" panose="02010600030101010101" pitchFamily="2" charset="-122"/>
              <a:cs typeface="Times New Roman" panose="02020603050405020304" pitchFamily="18" charset="0"/>
            </a:endParaRPr>
          </a:p>
          <a:p>
            <a:pPr>
              <a:lnSpc>
                <a:spcPct val="150000"/>
              </a:lnSpc>
            </a:pPr>
            <a:r>
              <a:rPr lang="en-US" altLang="zh-CN" dirty="0">
                <a:solidFill>
                  <a:schemeClr val="bg1"/>
                </a:solidFill>
                <a:ea typeface="宋体" panose="02010600030101010101" pitchFamily="2" charset="-122"/>
                <a:cs typeface="宋体" panose="02010600030101010101" pitchFamily="2" charset="-122"/>
              </a:rPr>
              <a:t>        </a:t>
            </a:r>
            <a:r>
              <a:rPr lang="zh-CN" altLang="zh-CN" dirty="0">
                <a:solidFill>
                  <a:schemeClr val="bg1"/>
                </a:solidFill>
                <a:ea typeface="宋体" panose="02010600030101010101" pitchFamily="2" charset="-122"/>
                <a:cs typeface="宋体" panose="02010600030101010101" pitchFamily="2" charset="-122"/>
              </a:rPr>
              <a:t>其中当交叉概率</a:t>
            </a:r>
            <a:r>
              <a:rPr lang="en-US" altLang="zh-CN" dirty="0">
                <a:solidFill>
                  <a:schemeClr val="bg1"/>
                </a:solidFill>
                <a:ea typeface="宋体" panose="02010600030101010101" pitchFamily="2" charset="-122"/>
                <a:cs typeface="宋体" panose="02010600030101010101" pitchFamily="2" charset="-122"/>
              </a:rPr>
              <a:t>90%</a:t>
            </a:r>
            <a:r>
              <a:rPr lang="zh-CN" altLang="zh-CN" dirty="0">
                <a:solidFill>
                  <a:schemeClr val="bg1"/>
                </a:solidFill>
                <a:ea typeface="宋体" panose="02010600030101010101" pitchFamily="2" charset="-122"/>
                <a:cs typeface="宋体" panose="02010600030101010101" pitchFamily="2" charset="-122"/>
              </a:rPr>
              <a:t>，种群规模</a:t>
            </a:r>
            <a:r>
              <a:rPr lang="en-US" altLang="zh-CN" dirty="0">
                <a:solidFill>
                  <a:schemeClr val="bg1"/>
                </a:solidFill>
                <a:ea typeface="宋体" panose="02010600030101010101" pitchFamily="2" charset="-122"/>
                <a:cs typeface="宋体" panose="02010600030101010101" pitchFamily="2" charset="-122"/>
              </a:rPr>
              <a:t>1000</a:t>
            </a:r>
            <a:r>
              <a:rPr lang="zh-CN" altLang="zh-CN" dirty="0">
                <a:solidFill>
                  <a:schemeClr val="bg1"/>
                </a:solidFill>
                <a:ea typeface="宋体" panose="02010600030101010101" pitchFamily="2" charset="-122"/>
                <a:cs typeface="宋体" panose="02010600030101010101" pitchFamily="2" charset="-122"/>
              </a:rPr>
              <a:t>组，迭代上限</a:t>
            </a:r>
            <a:r>
              <a:rPr lang="en-US" altLang="zh-CN" dirty="0">
                <a:solidFill>
                  <a:schemeClr val="bg1"/>
                </a:solidFill>
                <a:ea typeface="宋体" panose="02010600030101010101" pitchFamily="2" charset="-122"/>
                <a:cs typeface="宋体" panose="02010600030101010101" pitchFamily="2" charset="-122"/>
              </a:rPr>
              <a:t>500</a:t>
            </a:r>
            <a:r>
              <a:rPr lang="zh-CN" altLang="zh-CN" dirty="0">
                <a:solidFill>
                  <a:schemeClr val="bg1"/>
                </a:solidFill>
                <a:ea typeface="宋体" panose="02010600030101010101" pitchFamily="2" charset="-122"/>
                <a:cs typeface="宋体" panose="02010600030101010101" pitchFamily="2" charset="-122"/>
              </a:rPr>
              <a:t>次，观察点</a:t>
            </a:r>
            <a:r>
              <a:rPr lang="en-US" altLang="zh-CN" dirty="0">
                <a:solidFill>
                  <a:schemeClr val="bg1"/>
                </a:solidFill>
                <a:ea typeface="宋体" panose="02010600030101010101" pitchFamily="2" charset="-122"/>
                <a:cs typeface="宋体" panose="02010600030101010101" pitchFamily="2" charset="-122"/>
              </a:rPr>
              <a:t>1000</a:t>
            </a:r>
            <a:r>
              <a:rPr lang="zh-CN" altLang="zh-CN" dirty="0">
                <a:solidFill>
                  <a:schemeClr val="bg1"/>
                </a:solidFill>
                <a:ea typeface="宋体" panose="02010600030101010101" pitchFamily="2" charset="-122"/>
                <a:cs typeface="宋体" panose="02010600030101010101" pitchFamily="2" charset="-122"/>
              </a:rPr>
              <a:t>个，宏基站</a:t>
            </a:r>
            <a:r>
              <a:rPr lang="en-US" altLang="zh-CN" dirty="0">
                <a:solidFill>
                  <a:schemeClr val="bg1"/>
                </a:solidFill>
                <a:ea typeface="宋体" panose="02010600030101010101" pitchFamily="2" charset="-122"/>
                <a:cs typeface="宋体" panose="02010600030101010101" pitchFamily="2" charset="-122"/>
              </a:rPr>
              <a:t>5</a:t>
            </a:r>
            <a:r>
              <a:rPr lang="zh-CN" altLang="zh-CN" dirty="0">
                <a:solidFill>
                  <a:schemeClr val="bg1"/>
                </a:solidFill>
                <a:ea typeface="宋体" panose="02010600030101010101" pitchFamily="2" charset="-122"/>
                <a:cs typeface="宋体" panose="02010600030101010101" pitchFamily="2" charset="-122"/>
              </a:rPr>
              <a:t>个，微基站</a:t>
            </a:r>
            <a:r>
              <a:rPr lang="en-US" altLang="zh-CN" dirty="0">
                <a:solidFill>
                  <a:schemeClr val="bg1"/>
                </a:solidFill>
                <a:ea typeface="宋体" panose="02010600030101010101" pitchFamily="2" charset="-122"/>
                <a:cs typeface="宋体" panose="02010600030101010101" pitchFamily="2" charset="-122"/>
              </a:rPr>
              <a:t>20</a:t>
            </a:r>
            <a:r>
              <a:rPr lang="zh-CN" altLang="zh-CN" dirty="0">
                <a:solidFill>
                  <a:schemeClr val="bg1"/>
                </a:solidFill>
                <a:ea typeface="宋体" panose="02010600030101010101" pitchFamily="2" charset="-122"/>
                <a:cs typeface="宋体" panose="02010600030101010101" pitchFamily="2" charset="-122"/>
              </a:rPr>
              <a:t>个，学习因子（</a:t>
            </a:r>
            <a:r>
              <a:rPr lang="en-US" altLang="zh-CN" dirty="0">
                <a:solidFill>
                  <a:schemeClr val="bg1"/>
                </a:solidFill>
                <a:ea typeface="宋体" panose="02010600030101010101" pitchFamily="2" charset="-122"/>
                <a:cs typeface="宋体" panose="02010600030101010101" pitchFamily="2" charset="-122"/>
              </a:rPr>
              <a:t>0.5</a:t>
            </a:r>
            <a:r>
              <a:rPr lang="zh-CN" altLang="zh-CN" dirty="0">
                <a:solidFill>
                  <a:schemeClr val="bg1"/>
                </a:solidFill>
                <a:ea typeface="宋体" panose="02010600030101010101" pitchFamily="2" charset="-122"/>
                <a:cs typeface="宋体" panose="02010600030101010101" pitchFamily="2" charset="-122"/>
              </a:rPr>
              <a:t>，</a:t>
            </a:r>
            <a:r>
              <a:rPr lang="en-US" altLang="zh-CN" dirty="0">
                <a:solidFill>
                  <a:schemeClr val="bg1"/>
                </a:solidFill>
                <a:ea typeface="宋体" panose="02010600030101010101" pitchFamily="2" charset="-122"/>
                <a:cs typeface="宋体" panose="02010600030101010101" pitchFamily="2" charset="-122"/>
              </a:rPr>
              <a:t>0.5</a:t>
            </a:r>
            <a:r>
              <a:rPr lang="zh-CN" altLang="zh-CN" dirty="0">
                <a:solidFill>
                  <a:schemeClr val="bg1"/>
                </a:solidFill>
                <a:ea typeface="宋体" panose="02010600030101010101" pitchFamily="2" charset="-122"/>
                <a:cs typeface="宋体" panose="02010600030101010101" pitchFamily="2" charset="-122"/>
              </a:rPr>
              <a:t>）时，实验所得覆盖率，建站成本，总适应度值同迭代次数</a:t>
            </a:r>
            <a:r>
              <a:rPr lang="zh-CN" altLang="en-US" dirty="0">
                <a:solidFill>
                  <a:schemeClr val="bg1"/>
                </a:solidFill>
                <a:ea typeface="宋体" panose="02010600030101010101" pitchFamily="2" charset="-122"/>
                <a:cs typeface="宋体" panose="02010600030101010101" pitchFamily="2" charset="-122"/>
              </a:rPr>
              <a:t>折线图如左图所示：</a:t>
            </a:r>
            <a:endParaRPr lang="zh-CN" altLang="en-US" dirty="0">
              <a:solidFill>
                <a:schemeClr val="bg1"/>
              </a:solidFill>
            </a:endParaRPr>
          </a:p>
        </p:txBody>
      </p:sp>
      <p:graphicFrame>
        <p:nvGraphicFramePr>
          <p:cNvPr id="13" name="图表 12">
            <a:extLst>
              <a:ext uri="{FF2B5EF4-FFF2-40B4-BE49-F238E27FC236}">
                <a16:creationId xmlns:a16="http://schemas.microsoft.com/office/drawing/2014/main" id="{8010FE3E-F847-4AE4-B340-6102E7A5F767}"/>
              </a:ext>
            </a:extLst>
          </p:cNvPr>
          <p:cNvGraphicFramePr/>
          <p:nvPr>
            <p:extLst>
              <p:ext uri="{D42A27DB-BD31-4B8C-83A1-F6EECF244321}">
                <p14:modId xmlns:p14="http://schemas.microsoft.com/office/powerpoint/2010/main" val="2566476343"/>
              </p:ext>
            </p:extLst>
          </p:nvPr>
        </p:nvGraphicFramePr>
        <p:xfrm>
          <a:off x="474116" y="1099596"/>
          <a:ext cx="8322643" cy="563639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98248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218999" y="272593"/>
            <a:ext cx="3533340"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 4.1 </a:t>
            </a:r>
            <a:r>
              <a:rPr lang="zh-CN" altLang="en-US" sz="4000" b="1" dirty="0">
                <a:solidFill>
                  <a:srgbClr val="017D91"/>
                </a:solidFill>
                <a:latin typeface="幼圆" panose="02010509060101010101" pitchFamily="49" charset="-122"/>
                <a:ea typeface="幼圆" panose="02010509060101010101" pitchFamily="49" charset="-122"/>
              </a:rPr>
              <a:t>结果讨论</a:t>
            </a:r>
          </a:p>
        </p:txBody>
      </p:sp>
      <p:sp>
        <p:nvSpPr>
          <p:cNvPr id="12" name="矩形 11">
            <a:extLst>
              <a:ext uri="{FF2B5EF4-FFF2-40B4-BE49-F238E27FC236}">
                <a16:creationId xmlns:a16="http://schemas.microsoft.com/office/drawing/2014/main" id="{1F965C5A-EB62-472B-869C-63D425BFFFFF}"/>
              </a:ext>
            </a:extLst>
          </p:cNvPr>
          <p:cNvSpPr/>
          <p:nvPr/>
        </p:nvSpPr>
        <p:spPr>
          <a:xfrm>
            <a:off x="9174768" y="1458409"/>
            <a:ext cx="2839753" cy="5277577"/>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图表 12">
            <a:extLst>
              <a:ext uri="{FF2B5EF4-FFF2-40B4-BE49-F238E27FC236}">
                <a16:creationId xmlns:a16="http://schemas.microsoft.com/office/drawing/2014/main" id="{8010FE3E-F847-4AE4-B340-6102E7A5F767}"/>
              </a:ext>
            </a:extLst>
          </p:cNvPr>
          <p:cNvGraphicFramePr/>
          <p:nvPr/>
        </p:nvGraphicFramePr>
        <p:xfrm>
          <a:off x="474116" y="1099596"/>
          <a:ext cx="8322643" cy="5636392"/>
        </p:xfrm>
        <a:graphic>
          <a:graphicData uri="http://schemas.openxmlformats.org/drawingml/2006/chart">
            <c:chart xmlns:c="http://schemas.openxmlformats.org/drawingml/2006/chart" xmlns:r="http://schemas.openxmlformats.org/officeDocument/2006/relationships" r:id="rId5"/>
          </a:graphicData>
        </a:graphic>
      </p:graphicFrame>
      <p:sp>
        <p:nvSpPr>
          <p:cNvPr id="8" name="矩形 7">
            <a:extLst>
              <a:ext uri="{FF2B5EF4-FFF2-40B4-BE49-F238E27FC236}">
                <a16:creationId xmlns:a16="http://schemas.microsoft.com/office/drawing/2014/main" id="{75D92730-4A25-4FC9-A1F1-D44B8D3D94AB}"/>
              </a:ext>
            </a:extLst>
          </p:cNvPr>
          <p:cNvSpPr/>
          <p:nvPr/>
        </p:nvSpPr>
        <p:spPr>
          <a:xfrm>
            <a:off x="9454587" y="1657673"/>
            <a:ext cx="2079585" cy="4801314"/>
          </a:xfrm>
          <a:prstGeom prst="rect">
            <a:avLst/>
          </a:prstGeom>
        </p:spPr>
        <p:txBody>
          <a:bodyPr wrap="square">
            <a:spAutoFit/>
          </a:bodyPr>
          <a:lstStyle/>
          <a:p>
            <a:pPr algn="just">
              <a:spcAft>
                <a:spcPts val="0"/>
              </a:spcAft>
            </a:pPr>
            <a:r>
              <a:rPr lang="en-US"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    </a:t>
            </a:r>
            <a:r>
              <a:rPr lang="zh-CN"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在前期，随着迭代次数增加，覆盖率，成本函数值和总适应度函数值迅速的向最优值靠拢</a:t>
            </a:r>
            <a:r>
              <a:rPr lang="zh-CN" altLang="en-US" kern="100" dirty="0">
                <a:solidFill>
                  <a:schemeClr val="bg1"/>
                </a:solidFill>
                <a:latin typeface="等线" panose="02010600030101010101" pitchFamily="2" charset="-122"/>
                <a:ea typeface="宋体" panose="02010600030101010101" pitchFamily="2" charset="-122"/>
                <a:cs typeface="宋体" panose="02010600030101010101" pitchFamily="2" charset="-122"/>
              </a:rPr>
              <a:t>。</a:t>
            </a:r>
            <a:endParaRPr lang="en-US"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endParaRPr>
          </a:p>
          <a:p>
            <a:pPr algn="just">
              <a:spcAft>
                <a:spcPts val="0"/>
              </a:spcAft>
            </a:pPr>
            <a:r>
              <a:rPr lang="en-US"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    </a:t>
            </a:r>
            <a:r>
              <a:rPr lang="zh-CN"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在中期，随着迭代次数的增加，成本函数值基本无变化，覆盖率与总适应度值的上升的幅度和频次在减小</a:t>
            </a:r>
            <a:r>
              <a:rPr lang="zh-CN" altLang="en-US" kern="100" dirty="0">
                <a:solidFill>
                  <a:schemeClr val="bg1"/>
                </a:solidFill>
                <a:latin typeface="等线" panose="02010600030101010101" pitchFamily="2" charset="-122"/>
                <a:ea typeface="宋体" panose="02010600030101010101" pitchFamily="2" charset="-122"/>
                <a:cs typeface="宋体" panose="02010600030101010101" pitchFamily="2" charset="-122"/>
              </a:rPr>
              <a:t>。</a:t>
            </a:r>
            <a:endParaRPr lang="zh-CN" altLang="zh-CN" kern="100" dirty="0">
              <a:solidFill>
                <a:schemeClr val="bg1"/>
              </a:solidFill>
              <a:latin typeface="等线" panose="02010600030101010101" pitchFamily="2" charset="-122"/>
              <a:cs typeface="Times New Roman" panose="02020603050405020304" pitchFamily="18" charset="0"/>
            </a:endParaRPr>
          </a:p>
          <a:p>
            <a:r>
              <a:rPr lang="en-US" altLang="zh-CN" dirty="0">
                <a:solidFill>
                  <a:schemeClr val="bg1"/>
                </a:solidFill>
                <a:ea typeface="宋体" panose="02010600030101010101" pitchFamily="2" charset="-122"/>
                <a:cs typeface="宋体" panose="02010600030101010101" pitchFamily="2" charset="-122"/>
              </a:rPr>
              <a:t>    </a:t>
            </a:r>
            <a:r>
              <a:rPr lang="zh-CN" altLang="zh-CN" dirty="0">
                <a:solidFill>
                  <a:schemeClr val="bg1"/>
                </a:solidFill>
                <a:ea typeface="宋体" panose="02010600030101010101" pitchFamily="2" charset="-122"/>
                <a:cs typeface="宋体" panose="02010600030101010101" pitchFamily="2" charset="-122"/>
              </a:rPr>
              <a:t>在后期，随着迭代次数的增加，覆盖率和成本函数值均出现了小幅度下降，但总适应度值在上升。</a:t>
            </a:r>
            <a:endParaRPr lang="zh-CN" altLang="en-US" dirty="0">
              <a:solidFill>
                <a:schemeClr val="bg1"/>
              </a:solidFill>
            </a:endParaRPr>
          </a:p>
        </p:txBody>
      </p:sp>
    </p:spTree>
    <p:extLst>
      <p:ext uri="{BB962C8B-B14F-4D97-AF65-F5344CB8AC3E}">
        <p14:creationId xmlns:p14="http://schemas.microsoft.com/office/powerpoint/2010/main" val="3923859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218999" y="272593"/>
            <a:ext cx="3533340"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 4.1 </a:t>
            </a:r>
            <a:r>
              <a:rPr lang="zh-CN" altLang="en-US" sz="4000" b="1" dirty="0">
                <a:solidFill>
                  <a:srgbClr val="017D91"/>
                </a:solidFill>
                <a:latin typeface="幼圆" panose="02010509060101010101" pitchFamily="49" charset="-122"/>
                <a:ea typeface="幼圆" panose="02010509060101010101" pitchFamily="49" charset="-122"/>
              </a:rPr>
              <a:t>结果讨论</a:t>
            </a:r>
          </a:p>
        </p:txBody>
      </p:sp>
      <p:sp>
        <p:nvSpPr>
          <p:cNvPr id="12" name="矩形 11">
            <a:extLst>
              <a:ext uri="{FF2B5EF4-FFF2-40B4-BE49-F238E27FC236}">
                <a16:creationId xmlns:a16="http://schemas.microsoft.com/office/drawing/2014/main" id="{1F965C5A-EB62-472B-869C-63D425BFFFFF}"/>
              </a:ext>
            </a:extLst>
          </p:cNvPr>
          <p:cNvSpPr/>
          <p:nvPr/>
        </p:nvSpPr>
        <p:spPr>
          <a:xfrm>
            <a:off x="9174768" y="1458409"/>
            <a:ext cx="2839753" cy="5277577"/>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图表 12">
            <a:extLst>
              <a:ext uri="{FF2B5EF4-FFF2-40B4-BE49-F238E27FC236}">
                <a16:creationId xmlns:a16="http://schemas.microsoft.com/office/drawing/2014/main" id="{8010FE3E-F847-4AE4-B340-6102E7A5F767}"/>
              </a:ext>
            </a:extLst>
          </p:cNvPr>
          <p:cNvGraphicFramePr/>
          <p:nvPr/>
        </p:nvGraphicFramePr>
        <p:xfrm>
          <a:off x="474116" y="1099596"/>
          <a:ext cx="8322643" cy="5636392"/>
        </p:xfrm>
        <a:graphic>
          <a:graphicData uri="http://schemas.openxmlformats.org/drawingml/2006/chart">
            <c:chart xmlns:c="http://schemas.openxmlformats.org/drawingml/2006/chart" xmlns:r="http://schemas.openxmlformats.org/officeDocument/2006/relationships" r:id="rId5"/>
          </a:graphicData>
        </a:graphic>
      </p:graphicFrame>
      <p:sp>
        <p:nvSpPr>
          <p:cNvPr id="9" name="矩形 8">
            <a:extLst>
              <a:ext uri="{FF2B5EF4-FFF2-40B4-BE49-F238E27FC236}">
                <a16:creationId xmlns:a16="http://schemas.microsoft.com/office/drawing/2014/main" id="{AC5005FA-1D8B-4930-BBEE-FE93ADEA39FC}"/>
              </a:ext>
            </a:extLst>
          </p:cNvPr>
          <p:cNvSpPr/>
          <p:nvPr/>
        </p:nvSpPr>
        <p:spPr>
          <a:xfrm>
            <a:off x="9316531" y="1794133"/>
            <a:ext cx="2496273" cy="4524315"/>
          </a:xfrm>
          <a:prstGeom prst="rect">
            <a:avLst/>
          </a:prstGeom>
        </p:spPr>
        <p:txBody>
          <a:bodyPr wrap="square">
            <a:spAutoFit/>
          </a:bodyPr>
          <a:lstStyle/>
          <a:p>
            <a:r>
              <a:rPr lang="en-US" altLang="zh-CN" dirty="0">
                <a:solidFill>
                  <a:schemeClr val="bg1"/>
                </a:solidFill>
                <a:ea typeface="宋体" panose="02010600030101010101" pitchFamily="2" charset="-122"/>
                <a:cs typeface="宋体" panose="02010600030101010101" pitchFamily="2" charset="-122"/>
              </a:rPr>
              <a:t>    </a:t>
            </a:r>
            <a:r>
              <a:rPr lang="zh-CN" altLang="zh-CN" dirty="0">
                <a:solidFill>
                  <a:schemeClr val="bg1"/>
                </a:solidFill>
                <a:ea typeface="宋体" panose="02010600030101010101" pitchFamily="2" charset="-122"/>
                <a:cs typeface="宋体" panose="02010600030101010101" pitchFamily="2" charset="-122"/>
              </a:rPr>
              <a:t>整个求解过程在</a:t>
            </a:r>
            <a:r>
              <a:rPr lang="en-US" altLang="zh-CN" dirty="0">
                <a:solidFill>
                  <a:schemeClr val="bg1"/>
                </a:solidFill>
                <a:ea typeface="宋体" panose="02010600030101010101" pitchFamily="2" charset="-122"/>
                <a:cs typeface="宋体" panose="02010600030101010101" pitchFamily="2" charset="-122"/>
              </a:rPr>
              <a:t>300</a:t>
            </a:r>
            <a:r>
              <a:rPr lang="zh-CN" altLang="zh-CN" dirty="0">
                <a:solidFill>
                  <a:schemeClr val="bg1"/>
                </a:solidFill>
                <a:ea typeface="宋体" panose="02010600030101010101" pitchFamily="2" charset="-122"/>
                <a:cs typeface="宋体" panose="02010600030101010101" pitchFamily="2" charset="-122"/>
              </a:rPr>
              <a:t>次迭代左右完全收敛，说明收敛速度快，体现了遗传算法中高交叉率和粒子群中学习因子的组合使用的优势。</a:t>
            </a:r>
            <a:endParaRPr lang="en-US" altLang="zh-CN" dirty="0">
              <a:solidFill>
                <a:schemeClr val="bg1"/>
              </a:solidFill>
              <a:ea typeface="宋体" panose="02010600030101010101" pitchFamily="2" charset="-122"/>
              <a:cs typeface="宋体" panose="02010600030101010101" pitchFamily="2" charset="-122"/>
            </a:endParaRPr>
          </a:p>
          <a:p>
            <a:r>
              <a:rPr lang="en-US" altLang="zh-CN" dirty="0">
                <a:solidFill>
                  <a:schemeClr val="bg1"/>
                </a:solidFill>
                <a:ea typeface="宋体" panose="02010600030101010101" pitchFamily="2" charset="-122"/>
                <a:cs typeface="宋体" panose="02010600030101010101" pitchFamily="2" charset="-122"/>
              </a:rPr>
              <a:t>    </a:t>
            </a:r>
            <a:r>
              <a:rPr lang="zh-CN" altLang="zh-CN" dirty="0">
                <a:solidFill>
                  <a:schemeClr val="bg1"/>
                </a:solidFill>
                <a:ea typeface="宋体" panose="02010600030101010101" pitchFamily="2" charset="-122"/>
                <a:cs typeface="宋体" panose="02010600030101010101" pitchFamily="2" charset="-122"/>
              </a:rPr>
              <a:t>并且在求解过程中，整个向最优值靠拢的趋势是向上的，仅在最后阶段出现了两个子适应度值的下降和总适应度值的上升，说明算法求解精度高，全局搜索性强，不易陷入仅满足子目标函数适应度最优的局部最优。</a:t>
            </a:r>
            <a:endParaRPr lang="zh-CN" altLang="en-US" dirty="0">
              <a:solidFill>
                <a:schemeClr val="bg1"/>
              </a:solidFill>
            </a:endParaRPr>
          </a:p>
        </p:txBody>
      </p:sp>
    </p:spTree>
    <p:extLst>
      <p:ext uri="{BB962C8B-B14F-4D97-AF65-F5344CB8AC3E}">
        <p14:creationId xmlns:p14="http://schemas.microsoft.com/office/powerpoint/2010/main" val="2869804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3" y="0"/>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45655" y="-3"/>
            <a:ext cx="3980330" cy="2013397"/>
          </a:xfrm>
          <a:prstGeom prst="rect">
            <a:avLst/>
          </a:prstGeom>
        </p:spPr>
      </p:pic>
      <p:sp>
        <p:nvSpPr>
          <p:cNvPr id="6" name="文本框 5"/>
          <p:cNvSpPr txBox="1"/>
          <p:nvPr/>
        </p:nvSpPr>
        <p:spPr>
          <a:xfrm>
            <a:off x="4218999" y="272593"/>
            <a:ext cx="3533340" cy="707886"/>
          </a:xfrm>
          <a:prstGeom prst="rect">
            <a:avLst/>
          </a:prstGeom>
          <a:noFill/>
          <a:effectLst/>
        </p:spPr>
        <p:txBody>
          <a:bodyPr wrap="none" rtlCol="0">
            <a:spAutoFit/>
          </a:bodyPr>
          <a:lstStyle/>
          <a:p>
            <a:pPr algn="ctr"/>
            <a:r>
              <a:rPr lang="en-US" altLang="zh-CN" sz="4000" b="1" dirty="0">
                <a:solidFill>
                  <a:srgbClr val="017D91"/>
                </a:solidFill>
                <a:latin typeface="幼圆" panose="02010509060101010101" pitchFamily="49" charset="-122"/>
                <a:ea typeface="幼圆" panose="02010509060101010101" pitchFamily="49" charset="-122"/>
              </a:rPr>
              <a:t> 4.1 </a:t>
            </a:r>
            <a:r>
              <a:rPr lang="zh-CN" altLang="en-US" sz="4000" b="1" dirty="0">
                <a:solidFill>
                  <a:srgbClr val="017D91"/>
                </a:solidFill>
                <a:latin typeface="幼圆" panose="02010509060101010101" pitchFamily="49" charset="-122"/>
                <a:ea typeface="幼圆" panose="02010509060101010101" pitchFamily="49" charset="-122"/>
              </a:rPr>
              <a:t>结果讨论</a:t>
            </a:r>
          </a:p>
        </p:txBody>
      </p:sp>
      <p:sp>
        <p:nvSpPr>
          <p:cNvPr id="12" name="矩形 11">
            <a:extLst>
              <a:ext uri="{FF2B5EF4-FFF2-40B4-BE49-F238E27FC236}">
                <a16:creationId xmlns:a16="http://schemas.microsoft.com/office/drawing/2014/main" id="{1F965C5A-EB62-472B-869C-63D425BFFFFF}"/>
              </a:ext>
            </a:extLst>
          </p:cNvPr>
          <p:cNvSpPr/>
          <p:nvPr/>
        </p:nvSpPr>
        <p:spPr>
          <a:xfrm>
            <a:off x="9174768" y="1423684"/>
            <a:ext cx="2839753" cy="5277577"/>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007BD21-6E69-4316-9C38-A1E64E5280FE}"/>
              </a:ext>
            </a:extLst>
          </p:cNvPr>
          <p:cNvSpPr/>
          <p:nvPr/>
        </p:nvSpPr>
        <p:spPr>
          <a:xfrm>
            <a:off x="9348149" y="1644063"/>
            <a:ext cx="2492990" cy="369332"/>
          </a:xfrm>
          <a:prstGeom prst="rect">
            <a:avLst/>
          </a:prstGeom>
        </p:spPr>
        <p:txBody>
          <a:bodyPr wrap="none">
            <a:spAutoFit/>
          </a:bodyPr>
          <a:lstStyle/>
          <a:p>
            <a:r>
              <a:rPr lang="zh-CN" altLang="zh-CN" dirty="0">
                <a:solidFill>
                  <a:schemeClr val="bg1"/>
                </a:solidFill>
                <a:ea typeface="宋体" panose="02010600030101010101" pitchFamily="2" charset="-122"/>
                <a:cs typeface="宋体" panose="02010600030101010101" pitchFamily="2" charset="-122"/>
              </a:rPr>
              <a:t>基站布局图展示如</a:t>
            </a:r>
            <a:r>
              <a:rPr lang="zh-CN" altLang="en-US" dirty="0">
                <a:solidFill>
                  <a:schemeClr val="bg1"/>
                </a:solidFill>
                <a:ea typeface="宋体" panose="02010600030101010101" pitchFamily="2" charset="-122"/>
                <a:cs typeface="宋体" panose="02010600030101010101" pitchFamily="2" charset="-122"/>
              </a:rPr>
              <a:t>左图</a:t>
            </a:r>
            <a:endParaRPr lang="zh-CN" altLang="en-US" dirty="0">
              <a:solidFill>
                <a:schemeClr val="bg1"/>
              </a:solidFill>
            </a:endParaRPr>
          </a:p>
        </p:txBody>
      </p:sp>
      <p:pic>
        <p:nvPicPr>
          <p:cNvPr id="14" name="图片 13" descr="F:\QQ\1098411671\FileRecv\Figure_2 (1).png">
            <a:extLst>
              <a:ext uri="{FF2B5EF4-FFF2-40B4-BE49-F238E27FC236}">
                <a16:creationId xmlns:a16="http://schemas.microsoft.com/office/drawing/2014/main" id="{884C852E-9BCD-404D-99C3-A6D4E8D6D587}"/>
              </a:ext>
            </a:extLst>
          </p:cNvPr>
          <p:cNvPicPr/>
          <p:nvPr/>
        </p:nvPicPr>
        <p:blipFill rotWithShape="1">
          <a:blip r:embed="rId5">
            <a:extLst>
              <a:ext uri="{28A0092B-C50C-407E-A947-70E740481C1C}">
                <a14:useLocalDpi xmlns:a14="http://schemas.microsoft.com/office/drawing/2010/main" val="0"/>
              </a:ext>
            </a:extLst>
          </a:blip>
          <a:srcRect l="13542" t="5738" r="15755" b="3826"/>
          <a:stretch/>
        </p:blipFill>
        <p:spPr bwMode="auto">
          <a:xfrm>
            <a:off x="143810" y="1692397"/>
            <a:ext cx="4350495" cy="4316899"/>
          </a:xfrm>
          <a:prstGeom prst="rect">
            <a:avLst/>
          </a:prstGeom>
          <a:noFill/>
          <a:ln>
            <a:noFill/>
          </a:ln>
          <a:extLst>
            <a:ext uri="{53640926-AAD7-44D8-BBD7-CCE9431645EC}">
              <a14:shadowObscured xmlns:a14="http://schemas.microsoft.com/office/drawing/2010/main"/>
            </a:ext>
          </a:extLst>
        </p:spPr>
      </p:pic>
      <p:pic>
        <p:nvPicPr>
          <p:cNvPr id="15" name="图片 14" descr="F:\QQ\1098411671\Image\Group2\5F\1J\5F1J]2HKR~OPIM$XPVGK@@R.png">
            <a:extLst>
              <a:ext uri="{FF2B5EF4-FFF2-40B4-BE49-F238E27FC236}">
                <a16:creationId xmlns:a16="http://schemas.microsoft.com/office/drawing/2014/main" id="{F9ADC285-0930-4BF5-A1D2-803CEBEFAC65}"/>
              </a:ext>
            </a:extLst>
          </p:cNvPr>
          <p:cNvPicPr/>
          <p:nvPr/>
        </p:nvPicPr>
        <p:blipFill rotWithShape="1">
          <a:blip r:embed="rId6">
            <a:extLst>
              <a:ext uri="{28A0092B-C50C-407E-A947-70E740481C1C}">
                <a14:useLocalDpi xmlns:a14="http://schemas.microsoft.com/office/drawing/2010/main" val="0"/>
              </a:ext>
            </a:extLst>
          </a:blip>
          <a:srcRect l="6761" r="8711"/>
          <a:stretch/>
        </p:blipFill>
        <p:spPr bwMode="auto">
          <a:xfrm>
            <a:off x="4264641" y="1644063"/>
            <a:ext cx="4474245" cy="4536818"/>
          </a:xfrm>
          <a:prstGeom prst="rect">
            <a:avLst/>
          </a:prstGeom>
          <a:noFill/>
          <a:ln>
            <a:noFill/>
          </a:ln>
          <a:extLst>
            <a:ext uri="{53640926-AAD7-44D8-BBD7-CCE9431645EC}">
              <a14:shadowObscured xmlns:a14="http://schemas.microsoft.com/office/drawing/2010/main"/>
            </a:ext>
          </a:extLst>
        </p:spPr>
      </p:pic>
      <p:sp>
        <p:nvSpPr>
          <p:cNvPr id="16" name="矩形 15">
            <a:extLst>
              <a:ext uri="{FF2B5EF4-FFF2-40B4-BE49-F238E27FC236}">
                <a16:creationId xmlns:a16="http://schemas.microsoft.com/office/drawing/2014/main" id="{05634702-E02F-4AE4-A44F-9F08290962B1}"/>
              </a:ext>
            </a:extLst>
          </p:cNvPr>
          <p:cNvSpPr/>
          <p:nvPr/>
        </p:nvSpPr>
        <p:spPr>
          <a:xfrm>
            <a:off x="9229508" y="2178449"/>
            <a:ext cx="2611631" cy="3784947"/>
          </a:xfrm>
          <a:prstGeom prst="rect">
            <a:avLst/>
          </a:prstGeom>
        </p:spPr>
        <p:txBody>
          <a:bodyPr wrap="square">
            <a:spAutoFit/>
          </a:bodyPr>
          <a:lstStyle/>
          <a:p>
            <a:pPr indent="228600" algn="just">
              <a:lnSpc>
                <a:spcPct val="150000"/>
              </a:lnSpc>
              <a:spcAft>
                <a:spcPts val="0"/>
              </a:spcAft>
            </a:pPr>
            <a:r>
              <a:rPr lang="zh-CN"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可以看到在人流量密度大的区域（右图中绿色区域），（在左图中）均实现了很好的覆盖，且布置方式以大基站为覆盖主力，小基站为覆盖补充，与设计覆盖方式相符，覆盖率</a:t>
            </a:r>
            <a:r>
              <a:rPr lang="en-US"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92.8%</a:t>
            </a:r>
            <a:r>
              <a:rPr lang="zh-CN" altLang="zh-CN" kern="100" dirty="0">
                <a:solidFill>
                  <a:schemeClr val="bg1"/>
                </a:solidFill>
                <a:latin typeface="等线" panose="02010600030101010101" pitchFamily="2" charset="-122"/>
                <a:ea typeface="宋体" panose="02010600030101010101" pitchFamily="2" charset="-122"/>
                <a:cs typeface="宋体" panose="02010600030101010101" pitchFamily="2" charset="-122"/>
              </a:rPr>
              <a:t>，满足预期需求。</a:t>
            </a:r>
            <a:endParaRPr lang="zh-CN" altLang="zh-CN" kern="100" dirty="0">
              <a:solidFill>
                <a:schemeClr val="bg1"/>
              </a:solidFill>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40582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872754" y="149482"/>
            <a:ext cx="4515980" cy="830997"/>
          </a:xfrm>
          <a:prstGeom prst="rect">
            <a:avLst/>
          </a:prstGeom>
          <a:noFill/>
          <a:effectLst/>
        </p:spPr>
        <p:txBody>
          <a:bodyPr wrap="none" rtlCol="0">
            <a:spAutoFit/>
          </a:bodyPr>
          <a:lstStyle/>
          <a:p>
            <a:r>
              <a:rPr lang="zh-CN" altLang="en-US" sz="4800" b="1" dirty="0">
                <a:solidFill>
                  <a:srgbClr val="017D91"/>
                </a:solidFill>
                <a:latin typeface="幼圆" panose="02010509060101010101" pitchFamily="49" charset="-122"/>
                <a:ea typeface="幼圆" panose="02010509060101010101" pitchFamily="49" charset="-122"/>
              </a:rPr>
              <a:t>研究背景与目的</a:t>
            </a:r>
          </a:p>
        </p:txBody>
      </p:sp>
      <p:pic>
        <p:nvPicPr>
          <p:cNvPr id="2050" name="Picture 2" descr="preview">
            <a:extLst>
              <a:ext uri="{FF2B5EF4-FFF2-40B4-BE49-F238E27FC236}">
                <a16:creationId xmlns:a16="http://schemas.microsoft.com/office/drawing/2014/main" id="{6589B05F-1A8B-47B3-A00C-1C92BA88CC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253" b="6864"/>
          <a:stretch/>
        </p:blipFill>
        <p:spPr bwMode="auto">
          <a:xfrm>
            <a:off x="-38907" y="1806126"/>
            <a:ext cx="5511474" cy="39713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 name="矩形 29"/>
          <p:cNvSpPr/>
          <p:nvPr/>
        </p:nvSpPr>
        <p:spPr>
          <a:xfrm>
            <a:off x="5325318" y="4184036"/>
            <a:ext cx="6192605" cy="2019031"/>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altLang="zh-CN" dirty="0"/>
          </a:p>
          <a:p>
            <a:pPr algn="ctr"/>
            <a:endParaRPr lang="en-US" altLang="zh-CN" dirty="0"/>
          </a:p>
          <a:p>
            <a:r>
              <a:rPr lang="zh-CN" altLang="en-US" dirty="0"/>
              <a:t>        提出“宏</a:t>
            </a:r>
            <a:r>
              <a:rPr lang="en-US" altLang="zh-CN" dirty="0"/>
              <a:t>+</a:t>
            </a:r>
            <a:r>
              <a:rPr lang="zh-CN" altLang="en-US" dirty="0"/>
              <a:t>微”基站以及多种组网方式的选址模型和改进遗传算法，以期解决</a:t>
            </a:r>
            <a:r>
              <a:rPr lang="en-US" altLang="zh-CN" dirty="0"/>
              <a:t>5G</a:t>
            </a:r>
            <a:r>
              <a:rPr lang="zh-CN" altLang="en-US" dirty="0"/>
              <a:t>信号的覆盖率问题。</a:t>
            </a:r>
            <a:endParaRPr lang="en-US" altLang="zh-CN" dirty="0"/>
          </a:p>
          <a:p>
            <a:pPr algn="ctr"/>
            <a:r>
              <a:rPr lang="en-US" altLang="zh-CN" dirty="0"/>
              <a:t>       </a:t>
            </a:r>
            <a:r>
              <a:rPr lang="zh-CN" altLang="en-US" dirty="0"/>
              <a:t>实验：在给定宏基站和微基站数目的基础上，通过</a:t>
            </a:r>
            <a:r>
              <a:rPr lang="zh-CN" altLang="en-US" dirty="0">
                <a:highlight>
                  <a:srgbClr val="000000"/>
                </a:highlight>
              </a:rPr>
              <a:t>优化基站的选址位置</a:t>
            </a:r>
            <a:r>
              <a:rPr lang="zh-CN" altLang="en-US" dirty="0"/>
              <a:t>，使得我们的整个选址方案的</a:t>
            </a:r>
            <a:r>
              <a:rPr lang="zh-CN" altLang="en-US" dirty="0">
                <a:highlight>
                  <a:srgbClr val="000000"/>
                </a:highlight>
              </a:rPr>
              <a:t>覆盖率最大</a:t>
            </a:r>
            <a:r>
              <a:rPr lang="zh-CN" altLang="en-US" dirty="0"/>
              <a:t>以及</a:t>
            </a:r>
            <a:r>
              <a:rPr lang="zh-CN" altLang="en-US" dirty="0">
                <a:highlight>
                  <a:srgbClr val="000000"/>
                </a:highlight>
              </a:rPr>
              <a:t>建站成本最低</a:t>
            </a:r>
            <a:r>
              <a:rPr lang="zh-CN" altLang="en-US" dirty="0"/>
              <a:t>。实验以中南大学南校区基站选址为例。</a:t>
            </a:r>
          </a:p>
        </p:txBody>
      </p:sp>
      <p:graphicFrame>
        <p:nvGraphicFramePr>
          <p:cNvPr id="9" name="表格 8">
            <a:extLst>
              <a:ext uri="{FF2B5EF4-FFF2-40B4-BE49-F238E27FC236}">
                <a16:creationId xmlns:a16="http://schemas.microsoft.com/office/drawing/2014/main" id="{4F937CDC-5433-49DA-AFE7-85DA6E5D2365}"/>
              </a:ext>
            </a:extLst>
          </p:cNvPr>
          <p:cNvGraphicFramePr>
            <a:graphicFrameLocks noGrp="1"/>
          </p:cNvGraphicFramePr>
          <p:nvPr>
            <p:extLst>
              <p:ext uri="{D42A27DB-BD31-4B8C-83A1-F6EECF244321}">
                <p14:modId xmlns:p14="http://schemas.microsoft.com/office/powerpoint/2010/main" val="3871862702"/>
              </p:ext>
            </p:extLst>
          </p:nvPr>
        </p:nvGraphicFramePr>
        <p:xfrm>
          <a:off x="5325318" y="2162196"/>
          <a:ext cx="6192603" cy="2021840"/>
        </p:xfrm>
        <a:graphic>
          <a:graphicData uri="http://schemas.openxmlformats.org/drawingml/2006/table">
            <a:tbl>
              <a:tblPr firstRow="1" bandRow="1">
                <a:tableStyleId>{5C22544A-7EE6-4342-B048-85BDC9FD1C3A}</a:tableStyleId>
              </a:tblPr>
              <a:tblGrid>
                <a:gridCol w="2064201">
                  <a:extLst>
                    <a:ext uri="{9D8B030D-6E8A-4147-A177-3AD203B41FA5}">
                      <a16:colId xmlns:a16="http://schemas.microsoft.com/office/drawing/2014/main" val="2789543757"/>
                    </a:ext>
                  </a:extLst>
                </a:gridCol>
                <a:gridCol w="2064201">
                  <a:extLst>
                    <a:ext uri="{9D8B030D-6E8A-4147-A177-3AD203B41FA5}">
                      <a16:colId xmlns:a16="http://schemas.microsoft.com/office/drawing/2014/main" val="3414042480"/>
                    </a:ext>
                  </a:extLst>
                </a:gridCol>
                <a:gridCol w="2064201">
                  <a:extLst>
                    <a:ext uri="{9D8B030D-6E8A-4147-A177-3AD203B41FA5}">
                      <a16:colId xmlns:a16="http://schemas.microsoft.com/office/drawing/2014/main" val="307154831"/>
                    </a:ext>
                  </a:extLst>
                </a:gridCol>
              </a:tblGrid>
              <a:tr h="370840">
                <a:tc>
                  <a:txBody>
                    <a:bodyPr/>
                    <a:lstStyle/>
                    <a:p>
                      <a:r>
                        <a:rPr lang="zh-CN" altLang="en-US" dirty="0"/>
                        <a:t>通讯方式</a:t>
                      </a:r>
                    </a:p>
                  </a:txBody>
                  <a:tcPr/>
                </a:tc>
                <a:tc>
                  <a:txBody>
                    <a:bodyPr/>
                    <a:lstStyle/>
                    <a:p>
                      <a:r>
                        <a:rPr lang="en-US" altLang="zh-CN" dirty="0"/>
                        <a:t>5G</a:t>
                      </a:r>
                      <a:endParaRPr lang="zh-CN" altLang="en-US" dirty="0"/>
                    </a:p>
                  </a:txBody>
                  <a:tcPr/>
                </a:tc>
                <a:tc>
                  <a:txBody>
                    <a:bodyPr/>
                    <a:lstStyle/>
                    <a:p>
                      <a:r>
                        <a:rPr lang="en-US" altLang="zh-CN" dirty="0"/>
                        <a:t>4G</a:t>
                      </a:r>
                      <a:endParaRPr lang="zh-CN" altLang="en-US" dirty="0"/>
                    </a:p>
                  </a:txBody>
                  <a:tcPr/>
                </a:tc>
                <a:extLst>
                  <a:ext uri="{0D108BD9-81ED-4DB2-BD59-A6C34878D82A}">
                    <a16:rowId xmlns:a16="http://schemas.microsoft.com/office/drawing/2014/main" val="4168013443"/>
                  </a:ext>
                </a:extLst>
              </a:tr>
              <a:tr h="370840">
                <a:tc>
                  <a:txBody>
                    <a:bodyPr/>
                    <a:lstStyle/>
                    <a:p>
                      <a:r>
                        <a:rPr lang="zh-CN" altLang="en-US" dirty="0"/>
                        <a:t>频谱范围</a:t>
                      </a:r>
                    </a:p>
                  </a:txBody>
                  <a:tcPr/>
                </a:tc>
                <a:tc>
                  <a:txBody>
                    <a:bodyPr/>
                    <a:lstStyle/>
                    <a:p>
                      <a:r>
                        <a:rPr lang="en-US" altLang="zh-CN" dirty="0"/>
                        <a:t>3Ghz-6GHz</a:t>
                      </a:r>
                    </a:p>
                    <a:p>
                      <a:r>
                        <a:rPr lang="en-US" altLang="zh-CN" dirty="0"/>
                        <a:t>24Ghz-52Ghz</a:t>
                      </a:r>
                      <a:endParaRPr lang="zh-CN" altLang="en-US" dirty="0"/>
                    </a:p>
                  </a:txBody>
                  <a:tcPr/>
                </a:tc>
                <a:tc>
                  <a:txBody>
                    <a:bodyPr/>
                    <a:lstStyle/>
                    <a:p>
                      <a:r>
                        <a:rPr lang="en-US" altLang="zh-CN" dirty="0"/>
                        <a:t>1.8Ghz-2.6Ghz</a:t>
                      </a:r>
                      <a:endParaRPr lang="zh-CN" altLang="en-US" dirty="0"/>
                    </a:p>
                  </a:txBody>
                  <a:tcPr/>
                </a:tc>
                <a:extLst>
                  <a:ext uri="{0D108BD9-81ED-4DB2-BD59-A6C34878D82A}">
                    <a16:rowId xmlns:a16="http://schemas.microsoft.com/office/drawing/2014/main" val="3818716471"/>
                  </a:ext>
                </a:extLst>
              </a:tr>
              <a:tr h="370840">
                <a:tc>
                  <a:txBody>
                    <a:bodyPr/>
                    <a:lstStyle/>
                    <a:p>
                      <a:r>
                        <a:rPr lang="zh-CN" altLang="en-US" dirty="0"/>
                        <a:t>基站信号覆盖范围</a:t>
                      </a:r>
                      <a:endParaRPr lang="en-US" altLang="zh-CN" dirty="0"/>
                    </a:p>
                    <a:p>
                      <a:r>
                        <a:rPr lang="zh-CN" altLang="en-US" dirty="0"/>
                        <a:t>（半径</a:t>
                      </a:r>
                      <a:r>
                        <a:rPr lang="en-US" altLang="zh-CN" dirty="0"/>
                        <a:t>/m</a:t>
                      </a:r>
                      <a:r>
                        <a:rPr lang="zh-CN" altLang="en-US" dirty="0"/>
                        <a:t>）</a:t>
                      </a:r>
                    </a:p>
                  </a:txBody>
                  <a:tcPr/>
                </a:tc>
                <a:tc>
                  <a:txBody>
                    <a:bodyPr/>
                    <a:lstStyle/>
                    <a:p>
                      <a:r>
                        <a:rPr lang="en-US" altLang="zh-CN" dirty="0"/>
                        <a:t>150m-300m</a:t>
                      </a:r>
                    </a:p>
                    <a:p>
                      <a:r>
                        <a:rPr lang="en-US" altLang="zh-CN" dirty="0"/>
                        <a:t>30m-50m</a:t>
                      </a:r>
                      <a:endParaRPr lang="zh-CN" altLang="en-US" dirty="0"/>
                    </a:p>
                  </a:txBody>
                  <a:tcPr/>
                </a:tc>
                <a:tc>
                  <a:txBody>
                    <a:bodyPr/>
                    <a:lstStyle/>
                    <a:p>
                      <a:r>
                        <a:rPr lang="en-US" altLang="zh-CN" dirty="0"/>
                        <a:t>500m-1000m</a:t>
                      </a:r>
                      <a:endParaRPr lang="zh-CN" altLang="en-US" dirty="0"/>
                    </a:p>
                  </a:txBody>
                  <a:tcPr/>
                </a:tc>
                <a:extLst>
                  <a:ext uri="{0D108BD9-81ED-4DB2-BD59-A6C34878D82A}">
                    <a16:rowId xmlns:a16="http://schemas.microsoft.com/office/drawing/2014/main" val="1181486081"/>
                  </a:ext>
                </a:extLst>
              </a:tr>
              <a:tr h="370840">
                <a:tc>
                  <a:txBody>
                    <a:bodyPr/>
                    <a:lstStyle/>
                    <a:p>
                      <a:r>
                        <a:rPr lang="zh-CN" altLang="en-US" dirty="0"/>
                        <a:t>基站选址模式</a:t>
                      </a:r>
                    </a:p>
                  </a:txBody>
                  <a:tcPr/>
                </a:tc>
                <a:tc>
                  <a:txBody>
                    <a:bodyPr/>
                    <a:lstStyle/>
                    <a:p>
                      <a:r>
                        <a:rPr lang="en-US" altLang="zh-CN" dirty="0"/>
                        <a:t>“</a:t>
                      </a:r>
                      <a:r>
                        <a:rPr lang="zh-CN" altLang="en-US" dirty="0"/>
                        <a:t>宏</a:t>
                      </a:r>
                      <a:r>
                        <a:rPr lang="en-US" altLang="zh-CN" dirty="0"/>
                        <a:t>+</a:t>
                      </a:r>
                      <a:r>
                        <a:rPr lang="zh-CN" altLang="en-US" dirty="0"/>
                        <a:t>微</a:t>
                      </a:r>
                      <a:r>
                        <a:rPr lang="en-US" altLang="zh-CN" dirty="0"/>
                        <a:t>”</a:t>
                      </a:r>
                      <a:endParaRPr lang="zh-CN" altLang="en-US" dirty="0"/>
                    </a:p>
                  </a:txBody>
                  <a:tcPr/>
                </a:tc>
                <a:tc>
                  <a:txBody>
                    <a:bodyPr/>
                    <a:lstStyle/>
                    <a:p>
                      <a:r>
                        <a:rPr lang="zh-CN" altLang="en-US" dirty="0"/>
                        <a:t>小区分割</a:t>
                      </a:r>
                    </a:p>
                  </a:txBody>
                  <a:tcPr/>
                </a:tc>
                <a:extLst>
                  <a:ext uri="{0D108BD9-81ED-4DB2-BD59-A6C34878D82A}">
                    <a16:rowId xmlns:a16="http://schemas.microsoft.com/office/drawing/2014/main" val="2109752928"/>
                  </a:ext>
                </a:extLst>
              </a:tr>
            </a:tbl>
          </a:graphicData>
        </a:graphic>
      </p:graphicFrame>
      <p:sp>
        <p:nvSpPr>
          <p:cNvPr id="31" name="矩形 30"/>
          <p:cNvSpPr/>
          <p:nvPr/>
        </p:nvSpPr>
        <p:spPr>
          <a:xfrm>
            <a:off x="5325318" y="1380561"/>
            <a:ext cx="6192603" cy="781635"/>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548660" y="1428621"/>
            <a:ext cx="1860281" cy="584775"/>
          </a:xfrm>
          <a:prstGeom prst="rect">
            <a:avLst/>
          </a:prstGeom>
          <a:noFill/>
          <a:effectLst/>
        </p:spPr>
        <p:txBody>
          <a:bodyPr wrap="square" rtlCol="0">
            <a:spAutoFit/>
          </a:bodyPr>
          <a:lstStyle/>
          <a:p>
            <a:r>
              <a:rPr lang="zh-CN" altLang="en-US" sz="3200" b="1" dirty="0">
                <a:solidFill>
                  <a:schemeClr val="bg1"/>
                </a:solidFill>
                <a:latin typeface="幼圆" panose="02010509060101010101" pitchFamily="49" charset="-122"/>
                <a:ea typeface="幼圆" panose="02010509060101010101" pitchFamily="49" charset="-122"/>
              </a:rPr>
              <a:t>研究背景</a:t>
            </a:r>
          </a:p>
        </p:txBody>
      </p:sp>
      <p:sp>
        <p:nvSpPr>
          <p:cNvPr id="17" name="文本框 16">
            <a:extLst>
              <a:ext uri="{FF2B5EF4-FFF2-40B4-BE49-F238E27FC236}">
                <a16:creationId xmlns:a16="http://schemas.microsoft.com/office/drawing/2014/main" id="{6AB9021F-B076-4615-9722-97FEB8B35C9B}"/>
              </a:ext>
            </a:extLst>
          </p:cNvPr>
          <p:cNvSpPr txBox="1"/>
          <p:nvPr/>
        </p:nvSpPr>
        <p:spPr>
          <a:xfrm>
            <a:off x="7548659" y="4142050"/>
            <a:ext cx="1860281" cy="584775"/>
          </a:xfrm>
          <a:prstGeom prst="rect">
            <a:avLst/>
          </a:prstGeom>
          <a:noFill/>
          <a:effectLst/>
        </p:spPr>
        <p:txBody>
          <a:bodyPr wrap="square" rtlCol="0">
            <a:spAutoFit/>
          </a:bodyPr>
          <a:lstStyle/>
          <a:p>
            <a:r>
              <a:rPr lang="zh-CN" altLang="en-US" sz="3200" b="1" dirty="0">
                <a:solidFill>
                  <a:schemeClr val="bg1"/>
                </a:solidFill>
                <a:latin typeface="幼圆" panose="02010509060101010101" pitchFamily="49" charset="-122"/>
                <a:ea typeface="幼圆" panose="02010509060101010101" pitchFamily="49" charset="-122"/>
              </a:rPr>
              <a:t>研究目的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grpSp>
        <p:nvGrpSpPr>
          <p:cNvPr id="7" name="组合 6"/>
          <p:cNvGrpSpPr/>
          <p:nvPr/>
        </p:nvGrpSpPr>
        <p:grpSpPr>
          <a:xfrm>
            <a:off x="3511269" y="3182146"/>
            <a:ext cx="1990108" cy="1724375"/>
            <a:chOff x="3511269" y="2971130"/>
            <a:chExt cx="1990108" cy="1724375"/>
          </a:xfrm>
        </p:grpSpPr>
        <p:sp>
          <p:nvSpPr>
            <p:cNvPr id="8" name="Freeform 28"/>
            <p:cNvSpPr/>
            <p:nvPr/>
          </p:nvSpPr>
          <p:spPr bwMode="auto">
            <a:xfrm>
              <a:off x="3511269" y="2971130"/>
              <a:ext cx="1990108" cy="1724375"/>
            </a:xfrm>
            <a:custGeom>
              <a:avLst/>
              <a:gdLst>
                <a:gd name="T0" fmla="*/ 344 w 1378"/>
                <a:gd name="T1" fmla="*/ 1194 h 1194"/>
                <a:gd name="T2" fmla="*/ 0 w 1378"/>
                <a:gd name="T3" fmla="*/ 597 h 1194"/>
                <a:gd name="T4" fmla="*/ 344 w 1378"/>
                <a:gd name="T5" fmla="*/ 0 h 1194"/>
                <a:gd name="T6" fmla="*/ 1033 w 1378"/>
                <a:gd name="T7" fmla="*/ 0 h 1194"/>
                <a:gd name="T8" fmla="*/ 1378 w 1378"/>
                <a:gd name="T9" fmla="*/ 597 h 1194"/>
                <a:gd name="T10" fmla="*/ 1033 w 1378"/>
                <a:gd name="T11" fmla="*/ 1194 h 1194"/>
                <a:gd name="T12" fmla="*/ 344 w 1378"/>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8" h="1194">
                  <a:moveTo>
                    <a:pt x="344" y="1194"/>
                  </a:moveTo>
                  <a:lnTo>
                    <a:pt x="0" y="597"/>
                  </a:lnTo>
                  <a:lnTo>
                    <a:pt x="344" y="0"/>
                  </a:lnTo>
                  <a:lnTo>
                    <a:pt x="1033" y="0"/>
                  </a:lnTo>
                  <a:lnTo>
                    <a:pt x="1378" y="597"/>
                  </a:lnTo>
                  <a:lnTo>
                    <a:pt x="1033" y="1194"/>
                  </a:lnTo>
                  <a:lnTo>
                    <a:pt x="344" y="1194"/>
                  </a:lnTo>
                  <a:close/>
                </a:path>
              </a:pathLst>
            </a:custGeom>
            <a:solidFill>
              <a:srgbClr val="59B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 name="矩形 8"/>
            <p:cNvSpPr/>
            <p:nvPr/>
          </p:nvSpPr>
          <p:spPr>
            <a:xfrm>
              <a:off x="4134735" y="3417818"/>
              <a:ext cx="761951" cy="830997"/>
            </a:xfrm>
            <a:prstGeom prst="rect">
              <a:avLst/>
            </a:prstGeom>
          </p:spPr>
          <p:txBody>
            <a:bodyPr wrap="square">
              <a:spAutoFit/>
            </a:bodyPr>
            <a:lstStyle/>
            <a:p>
              <a:pPr algn="ctr"/>
              <a:r>
                <a:rPr lang="en-US" altLang="zh-CN" sz="4800" b="1" dirty="0">
                  <a:solidFill>
                    <a:prstClr val="white"/>
                  </a:solidFill>
                  <a:latin typeface="Agency FB" panose="020B0503020202020204" pitchFamily="34" charset="0"/>
                  <a:ea typeface="微软雅黑" panose="020B0503020204020204" pitchFamily="34" charset="-122"/>
                </a:rPr>
                <a:t>01</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10" name="组合 9"/>
          <p:cNvGrpSpPr/>
          <p:nvPr/>
        </p:nvGrpSpPr>
        <p:grpSpPr>
          <a:xfrm>
            <a:off x="5117220" y="2254970"/>
            <a:ext cx="1991552" cy="1721486"/>
            <a:chOff x="5117220" y="2043954"/>
            <a:chExt cx="1991552" cy="1721486"/>
          </a:xfrm>
        </p:grpSpPr>
        <p:sp>
          <p:nvSpPr>
            <p:cNvPr id="11" name="Freeform 27"/>
            <p:cNvSpPr/>
            <p:nvPr/>
          </p:nvSpPr>
          <p:spPr bwMode="auto">
            <a:xfrm>
              <a:off x="5117220" y="2043954"/>
              <a:ext cx="1991552" cy="1721486"/>
            </a:xfrm>
            <a:custGeom>
              <a:avLst/>
              <a:gdLst>
                <a:gd name="T0" fmla="*/ 345 w 1379"/>
                <a:gd name="T1" fmla="*/ 1192 h 1192"/>
                <a:gd name="T2" fmla="*/ 0 w 1379"/>
                <a:gd name="T3" fmla="*/ 597 h 1192"/>
                <a:gd name="T4" fmla="*/ 345 w 1379"/>
                <a:gd name="T5" fmla="*/ 0 h 1192"/>
                <a:gd name="T6" fmla="*/ 1034 w 1379"/>
                <a:gd name="T7" fmla="*/ 0 h 1192"/>
                <a:gd name="T8" fmla="*/ 1379 w 1379"/>
                <a:gd name="T9" fmla="*/ 597 h 1192"/>
                <a:gd name="T10" fmla="*/ 1034 w 1379"/>
                <a:gd name="T11" fmla="*/ 1192 h 1192"/>
                <a:gd name="T12" fmla="*/ 345 w 1379"/>
                <a:gd name="T13" fmla="*/ 1192 h 1192"/>
              </a:gdLst>
              <a:ahLst/>
              <a:cxnLst>
                <a:cxn ang="0">
                  <a:pos x="T0" y="T1"/>
                </a:cxn>
                <a:cxn ang="0">
                  <a:pos x="T2" y="T3"/>
                </a:cxn>
                <a:cxn ang="0">
                  <a:pos x="T4" y="T5"/>
                </a:cxn>
                <a:cxn ang="0">
                  <a:pos x="T6" y="T7"/>
                </a:cxn>
                <a:cxn ang="0">
                  <a:pos x="T8" y="T9"/>
                </a:cxn>
                <a:cxn ang="0">
                  <a:pos x="T10" y="T11"/>
                </a:cxn>
                <a:cxn ang="0">
                  <a:pos x="T12" y="T13"/>
                </a:cxn>
              </a:cxnLst>
              <a:rect l="0" t="0" r="r" b="b"/>
              <a:pathLst>
                <a:path w="1379" h="1192">
                  <a:moveTo>
                    <a:pt x="345" y="1192"/>
                  </a:moveTo>
                  <a:lnTo>
                    <a:pt x="0" y="597"/>
                  </a:lnTo>
                  <a:lnTo>
                    <a:pt x="345" y="0"/>
                  </a:lnTo>
                  <a:lnTo>
                    <a:pt x="1034" y="0"/>
                  </a:lnTo>
                  <a:lnTo>
                    <a:pt x="1379" y="597"/>
                  </a:lnTo>
                  <a:lnTo>
                    <a:pt x="1034" y="1192"/>
                  </a:lnTo>
                  <a:lnTo>
                    <a:pt x="345" y="1192"/>
                  </a:lnTo>
                  <a:close/>
                </a:path>
              </a:pathLst>
            </a:custGeom>
            <a:solidFill>
              <a:srgbClr val="007C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 name="矩形 11"/>
            <p:cNvSpPr/>
            <p:nvPr/>
          </p:nvSpPr>
          <p:spPr>
            <a:xfrm>
              <a:off x="5732020" y="2489198"/>
              <a:ext cx="761951" cy="830997"/>
            </a:xfrm>
            <a:prstGeom prst="rect">
              <a:avLst/>
            </a:prstGeom>
          </p:spPr>
          <p:txBody>
            <a:bodyPr wrap="square">
              <a:spAutoFit/>
            </a:bodyPr>
            <a:lstStyle/>
            <a:p>
              <a:pPr algn="ctr"/>
              <a:r>
                <a:rPr lang="en-US" altLang="zh-CN" sz="4800" b="1" dirty="0">
                  <a:solidFill>
                    <a:prstClr val="white"/>
                  </a:solidFill>
                  <a:latin typeface="Agency FB" panose="020B0503020202020204" pitchFamily="34" charset="0"/>
                  <a:ea typeface="微软雅黑" panose="020B0503020204020204" pitchFamily="34" charset="-122"/>
                </a:rPr>
                <a:t>02</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13" name="组合 12"/>
          <p:cNvGrpSpPr/>
          <p:nvPr/>
        </p:nvGrpSpPr>
        <p:grpSpPr>
          <a:xfrm>
            <a:off x="5117220" y="4083327"/>
            <a:ext cx="1991552" cy="1724375"/>
            <a:chOff x="5117220" y="3872311"/>
            <a:chExt cx="1991552" cy="1724375"/>
          </a:xfrm>
        </p:grpSpPr>
        <p:sp>
          <p:nvSpPr>
            <p:cNvPr id="14" name="Freeform 26"/>
            <p:cNvSpPr/>
            <p:nvPr/>
          </p:nvSpPr>
          <p:spPr bwMode="auto">
            <a:xfrm>
              <a:off x="5117220" y="3872311"/>
              <a:ext cx="1991552" cy="1724375"/>
            </a:xfrm>
            <a:custGeom>
              <a:avLst/>
              <a:gdLst>
                <a:gd name="T0" fmla="*/ 345 w 1379"/>
                <a:gd name="T1" fmla="*/ 1194 h 1194"/>
                <a:gd name="T2" fmla="*/ 0 w 1379"/>
                <a:gd name="T3" fmla="*/ 597 h 1194"/>
                <a:gd name="T4" fmla="*/ 345 w 1379"/>
                <a:gd name="T5" fmla="*/ 0 h 1194"/>
                <a:gd name="T6" fmla="*/ 1034 w 1379"/>
                <a:gd name="T7" fmla="*/ 0 h 1194"/>
                <a:gd name="T8" fmla="*/ 1379 w 1379"/>
                <a:gd name="T9" fmla="*/ 597 h 1194"/>
                <a:gd name="T10" fmla="*/ 1034 w 1379"/>
                <a:gd name="T11" fmla="*/ 1194 h 1194"/>
                <a:gd name="T12" fmla="*/ 345 w 1379"/>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9" h="1194">
                  <a:moveTo>
                    <a:pt x="345" y="1194"/>
                  </a:moveTo>
                  <a:lnTo>
                    <a:pt x="0" y="597"/>
                  </a:lnTo>
                  <a:lnTo>
                    <a:pt x="345" y="0"/>
                  </a:lnTo>
                  <a:lnTo>
                    <a:pt x="1034" y="0"/>
                  </a:lnTo>
                  <a:lnTo>
                    <a:pt x="1379" y="597"/>
                  </a:lnTo>
                  <a:lnTo>
                    <a:pt x="1034" y="1194"/>
                  </a:lnTo>
                  <a:lnTo>
                    <a:pt x="345" y="1194"/>
                  </a:lnTo>
                  <a:close/>
                </a:path>
              </a:pathLst>
            </a:custGeom>
            <a:solidFill>
              <a:srgbClr val="007C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 name="矩形 14"/>
            <p:cNvSpPr/>
            <p:nvPr/>
          </p:nvSpPr>
          <p:spPr>
            <a:xfrm>
              <a:off x="5721911" y="4318999"/>
              <a:ext cx="761951" cy="830997"/>
            </a:xfrm>
            <a:prstGeom prst="rect">
              <a:avLst/>
            </a:prstGeom>
          </p:spPr>
          <p:txBody>
            <a:bodyPr wrap="square">
              <a:spAutoFit/>
            </a:bodyPr>
            <a:lstStyle/>
            <a:p>
              <a:pPr algn="ctr"/>
              <a:r>
                <a:rPr lang="en-US" altLang="zh-CN" sz="4800" b="1" dirty="0">
                  <a:solidFill>
                    <a:prstClr val="white"/>
                  </a:solidFill>
                  <a:latin typeface="Agency FB" panose="020B0503020202020204" pitchFamily="34" charset="0"/>
                  <a:ea typeface="微软雅黑" panose="020B0503020204020204" pitchFamily="34" charset="-122"/>
                </a:rPr>
                <a:t>03</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grpSp>
        <p:nvGrpSpPr>
          <p:cNvPr id="16" name="组合 15"/>
          <p:cNvGrpSpPr/>
          <p:nvPr/>
        </p:nvGrpSpPr>
        <p:grpSpPr>
          <a:xfrm>
            <a:off x="6704396" y="3182146"/>
            <a:ext cx="1988664" cy="1724375"/>
            <a:chOff x="6704396" y="2971130"/>
            <a:chExt cx="1988664" cy="1724375"/>
          </a:xfrm>
        </p:grpSpPr>
        <p:sp>
          <p:nvSpPr>
            <p:cNvPr id="17" name="Freeform 29"/>
            <p:cNvSpPr/>
            <p:nvPr/>
          </p:nvSpPr>
          <p:spPr bwMode="auto">
            <a:xfrm>
              <a:off x="6704396" y="2971130"/>
              <a:ext cx="1988664" cy="1724375"/>
            </a:xfrm>
            <a:custGeom>
              <a:avLst/>
              <a:gdLst>
                <a:gd name="T0" fmla="*/ 345 w 1377"/>
                <a:gd name="T1" fmla="*/ 1194 h 1194"/>
                <a:gd name="T2" fmla="*/ 0 w 1377"/>
                <a:gd name="T3" fmla="*/ 597 h 1194"/>
                <a:gd name="T4" fmla="*/ 345 w 1377"/>
                <a:gd name="T5" fmla="*/ 0 h 1194"/>
                <a:gd name="T6" fmla="*/ 1033 w 1377"/>
                <a:gd name="T7" fmla="*/ 0 h 1194"/>
                <a:gd name="T8" fmla="*/ 1377 w 1377"/>
                <a:gd name="T9" fmla="*/ 597 h 1194"/>
                <a:gd name="T10" fmla="*/ 1033 w 1377"/>
                <a:gd name="T11" fmla="*/ 1194 h 1194"/>
                <a:gd name="T12" fmla="*/ 345 w 1377"/>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1377" h="1194">
                  <a:moveTo>
                    <a:pt x="345" y="1194"/>
                  </a:moveTo>
                  <a:lnTo>
                    <a:pt x="0" y="597"/>
                  </a:lnTo>
                  <a:lnTo>
                    <a:pt x="345" y="0"/>
                  </a:lnTo>
                  <a:lnTo>
                    <a:pt x="1033" y="0"/>
                  </a:lnTo>
                  <a:lnTo>
                    <a:pt x="1377" y="597"/>
                  </a:lnTo>
                  <a:lnTo>
                    <a:pt x="1033" y="1194"/>
                  </a:lnTo>
                  <a:lnTo>
                    <a:pt x="345" y="1194"/>
                  </a:lnTo>
                  <a:close/>
                </a:path>
              </a:pathLst>
            </a:custGeom>
            <a:solidFill>
              <a:srgbClr val="59B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 name="矩形 17"/>
            <p:cNvSpPr/>
            <p:nvPr/>
          </p:nvSpPr>
          <p:spPr>
            <a:xfrm>
              <a:off x="7317752" y="3417818"/>
              <a:ext cx="761951" cy="830997"/>
            </a:xfrm>
            <a:prstGeom prst="rect">
              <a:avLst/>
            </a:prstGeom>
          </p:spPr>
          <p:txBody>
            <a:bodyPr wrap="square">
              <a:spAutoFit/>
            </a:bodyPr>
            <a:lstStyle/>
            <a:p>
              <a:pPr algn="ctr"/>
              <a:r>
                <a:rPr lang="en-US" altLang="zh-CN" sz="4800" b="1" dirty="0">
                  <a:solidFill>
                    <a:prstClr val="white"/>
                  </a:solidFill>
                  <a:latin typeface="Agency FB" panose="020B0503020202020204" pitchFamily="34" charset="0"/>
                  <a:ea typeface="微软雅黑" panose="020B0503020204020204" pitchFamily="34" charset="-122"/>
                </a:rPr>
                <a:t>04</a:t>
              </a:r>
              <a:endParaRPr lang="zh-CN" altLang="en-US" sz="4800" b="1" dirty="0">
                <a:solidFill>
                  <a:prstClr val="white"/>
                </a:solidFill>
                <a:latin typeface="Agency FB" panose="020B0503020202020204" pitchFamily="34" charset="0"/>
                <a:ea typeface="微软雅黑" panose="020B0503020204020204" pitchFamily="34" charset="-122"/>
              </a:endParaRPr>
            </a:p>
          </p:txBody>
        </p:sp>
      </p:grpSp>
      <p:sp>
        <p:nvSpPr>
          <p:cNvPr id="19" name="文本框 18"/>
          <p:cNvSpPr txBox="1"/>
          <p:nvPr/>
        </p:nvSpPr>
        <p:spPr>
          <a:xfrm>
            <a:off x="8203834" y="4453618"/>
            <a:ext cx="3416320" cy="1138773"/>
          </a:xfrm>
          <a:prstGeom prst="rect">
            <a:avLst/>
          </a:prstGeom>
          <a:noFill/>
          <a:effectLst/>
        </p:spPr>
        <p:txBody>
          <a:bodyPr wrap="none" rtlCol="0">
            <a:spAutoFit/>
          </a:bodyPr>
          <a:lstStyle/>
          <a:p>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创新型算法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结合传统智能优化算法，提出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PSO_GA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算法</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将遗传算法和粒子群算法有机结合，结合粒子群</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算法全局性好，遗传算法容易收敛的特点，规避</a:t>
            </a:r>
            <a:endParaRPr lang="en-US" altLang="zh-CN" sz="120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了</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遗传算法编码复杂的缺点。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21880" y="2140468"/>
            <a:ext cx="3466013" cy="1138773"/>
          </a:xfrm>
          <a:prstGeom prst="rect">
            <a:avLst/>
          </a:prstGeom>
          <a:noFill/>
          <a:effectLst/>
        </p:spPr>
        <p:txBody>
          <a:bodyPr wrap="none" rtlCol="0">
            <a:spAutoFit/>
          </a:bodyPr>
          <a:lstStyle/>
          <a:p>
            <a:pPr algn="ctr"/>
            <a:r>
              <a:rPr lang="zh-CN" altLang="en-US"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开创性选题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建设</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基站这种科技基建现如今在国内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已是大势所趋，然而截至目前对于</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基站的研究</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都是停留在如何优化基站的性能，在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基站选</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址的整体布局上却缺乏考虑。</a:t>
            </a: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05838" y="4587670"/>
            <a:ext cx="3416320" cy="769441"/>
          </a:xfrm>
          <a:prstGeom prst="rect">
            <a:avLst/>
          </a:prstGeom>
          <a:noFill/>
          <a:effectLst/>
        </p:spPr>
        <p:txBody>
          <a:bodyPr wrap="none" rtlCol="0">
            <a:spAutoFit/>
          </a:bodyPr>
          <a:lstStyle/>
          <a:p>
            <a:r>
              <a:rPr lang="zh-CN" altLang="en-US" sz="1600" dirty="0">
                <a:solidFill>
                  <a:srgbClr val="004C80"/>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铺垫性数据收集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在该项目里面，收集了大量的中南大学</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位置坐标数据，在今后的研究中可以被重复利用</a:t>
            </a:r>
            <a:endPar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489948" y="2036813"/>
            <a:ext cx="3108543" cy="1323439"/>
          </a:xfrm>
          <a:prstGeom prst="rect">
            <a:avLst/>
          </a:prstGeom>
          <a:noFill/>
          <a:effectLst/>
        </p:spPr>
        <p:txBody>
          <a:bodyPr wrap="none" rtlCol="0">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基石性谋划</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基站的建设，是实现</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时代信息</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高速公路的第一步规划，只有一个良好的</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基站规划落地，才能够为之后各种高度依赖</a:t>
            </a:r>
            <a:endPar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5G</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通信特性的数据流服务（如：自动驾驶</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，城市自动化物流，云</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VR/VR</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）打好基石。</a:t>
            </a:r>
            <a:endParaRPr lang="en-US" altLang="zh-CN" sz="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3123727B-3172-4CDE-AC88-AB448638AEC2}"/>
              </a:ext>
            </a:extLst>
          </p:cNvPr>
          <p:cNvSpPr txBox="1"/>
          <p:nvPr/>
        </p:nvSpPr>
        <p:spPr>
          <a:xfrm>
            <a:off x="3729129" y="175699"/>
            <a:ext cx="4522392"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4.2 </a:t>
            </a:r>
            <a:r>
              <a:rPr lang="zh-CN" altLang="en-US" sz="4800" b="1" dirty="0">
                <a:solidFill>
                  <a:srgbClr val="017D91"/>
                </a:solidFill>
                <a:latin typeface="幼圆" panose="02010509060101010101" pitchFamily="49" charset="-122"/>
                <a:ea typeface="幼圆" panose="02010509060101010101" pitchFamily="49" charset="-122"/>
              </a:rPr>
              <a:t>总结与展望</a:t>
            </a:r>
          </a:p>
        </p:txBody>
      </p:sp>
    </p:spTree>
    <p:extLst>
      <p:ext uri="{BB962C8B-B14F-4D97-AF65-F5344CB8AC3E}">
        <p14:creationId xmlns:p14="http://schemas.microsoft.com/office/powerpoint/2010/main" val="3071465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38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8" decel="38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4" decel="38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2" decel="3800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750" fill="hold"/>
                                        <p:tgtEl>
                                          <p:spTgt spid="16"/>
                                        </p:tgtEl>
                                        <p:attrNameLst>
                                          <p:attrName>ppt_x</p:attrName>
                                        </p:attrNameLst>
                                      </p:cBhvr>
                                      <p:tavLst>
                                        <p:tav tm="0">
                                          <p:val>
                                            <p:strVal val="1+#ppt_w/2"/>
                                          </p:val>
                                        </p:tav>
                                        <p:tav tm="100000">
                                          <p:val>
                                            <p:strVal val="#ppt_x"/>
                                          </p:val>
                                        </p:tav>
                                      </p:tavLst>
                                    </p:anim>
                                    <p:anim calcmode="lin" valueType="num">
                                      <p:cBhvr additive="base">
                                        <p:cTn id="20" dur="75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729129" y="175699"/>
            <a:ext cx="4522392"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4.2 </a:t>
            </a:r>
            <a:r>
              <a:rPr lang="zh-CN" altLang="en-US" sz="4800" b="1" dirty="0">
                <a:solidFill>
                  <a:srgbClr val="017D91"/>
                </a:solidFill>
                <a:latin typeface="幼圆" panose="02010509060101010101" pitchFamily="49" charset="-122"/>
                <a:ea typeface="幼圆" panose="02010509060101010101" pitchFamily="49" charset="-122"/>
              </a:rPr>
              <a:t>总结与展望</a:t>
            </a:r>
          </a:p>
        </p:txBody>
      </p:sp>
      <p:sp>
        <p:nvSpPr>
          <p:cNvPr id="21" name="AutoShape 5"/>
          <p:cNvSpPr>
            <a:spLocks noChangeArrowheads="1"/>
          </p:cNvSpPr>
          <p:nvPr/>
        </p:nvSpPr>
        <p:spPr bwMode="gray">
          <a:xfrm>
            <a:off x="1050098" y="2696504"/>
            <a:ext cx="10118356" cy="3592255"/>
          </a:xfrm>
          <a:prstGeom prst="roundRect">
            <a:avLst>
              <a:gd name="adj" fmla="val 14810"/>
            </a:avLst>
          </a:prstGeom>
          <a:noFill/>
          <a:ln w="25400" algn="ctr">
            <a:solidFill>
              <a:schemeClr val="bg1">
                <a:lumMod val="75000"/>
              </a:schemeClr>
            </a:solidFill>
            <a:round/>
          </a:ln>
          <a:effectLst/>
        </p:spPr>
        <p:txBody>
          <a:bodyPr wrap="none" anchor="ctr"/>
          <a:lstStyle/>
          <a:p>
            <a:pPr>
              <a:defRPr/>
            </a:pPr>
            <a:endParaRPr lang="zh-CN" altLang="en-US" sz="2400" kern="0" dirty="0">
              <a:solidFill>
                <a:sysClr val="windowText" lastClr="000000"/>
              </a:solidFill>
              <a:ea typeface="微软雅黑" panose="020B0503020204020204" pitchFamily="34" charset="-122"/>
            </a:endParaRPr>
          </a:p>
        </p:txBody>
      </p:sp>
      <p:sp>
        <p:nvSpPr>
          <p:cNvPr id="37" name="AutoShape 8"/>
          <p:cNvSpPr>
            <a:spLocks noChangeArrowheads="1"/>
          </p:cNvSpPr>
          <p:nvPr/>
        </p:nvSpPr>
        <p:spPr bwMode="gray">
          <a:xfrm>
            <a:off x="4534910" y="2171565"/>
            <a:ext cx="3148731" cy="875917"/>
          </a:xfrm>
          <a:prstGeom prst="chevron">
            <a:avLst>
              <a:gd name="adj" fmla="val 38600"/>
            </a:avLst>
          </a:prstGeom>
          <a:solidFill>
            <a:srgbClr val="007C90"/>
          </a:solidFill>
          <a:ln>
            <a:noFill/>
          </a:ln>
          <a:effectLst/>
        </p:spPr>
        <p:txBody>
          <a:bodyPr wrap="none" anchor="ctr"/>
          <a:lstStyle/>
          <a:p>
            <a:pPr algn="ctr">
              <a:defRPr/>
            </a:pPr>
            <a:r>
              <a:rPr lang="zh-CN" altLang="en-US" sz="3200" kern="0" dirty="0">
                <a:solidFill>
                  <a:srgbClr val="FFFFFF"/>
                </a:solidFill>
                <a:latin typeface="微软雅黑" panose="020B0503020204020204" pitchFamily="34" charset="-122"/>
                <a:ea typeface="微软雅黑" panose="020B0503020204020204" pitchFamily="34" charset="-122"/>
              </a:rPr>
              <a:t>算法总结</a:t>
            </a:r>
          </a:p>
        </p:txBody>
      </p:sp>
      <p:sp>
        <p:nvSpPr>
          <p:cNvPr id="8" name="矩形 7">
            <a:extLst>
              <a:ext uri="{FF2B5EF4-FFF2-40B4-BE49-F238E27FC236}">
                <a16:creationId xmlns:a16="http://schemas.microsoft.com/office/drawing/2014/main" id="{7BAB1697-DEC6-43BB-968D-A321632F0540}"/>
              </a:ext>
            </a:extLst>
          </p:cNvPr>
          <p:cNvSpPr/>
          <p:nvPr/>
        </p:nvSpPr>
        <p:spPr>
          <a:xfrm>
            <a:off x="1466050" y="3342593"/>
            <a:ext cx="9576198" cy="2385268"/>
          </a:xfrm>
          <a:prstGeom prst="rect">
            <a:avLst/>
          </a:prstGeom>
        </p:spPr>
        <p:txBody>
          <a:bodyPr wrap="square">
            <a:spAutoFit/>
          </a:bodyPr>
          <a:lstStyle/>
          <a:p>
            <a:pPr indent="266700" algn="just">
              <a:spcAft>
                <a:spcPts val="60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当粒子群算法和遗传算法单独去解决基站选址这种</a:t>
            </a:r>
            <a:r>
              <a:rPr lang="en-US" altLang="zh-CN" kern="100" dirty="0">
                <a:latin typeface="等线" panose="02010600030101010101" pitchFamily="2" charset="-122"/>
                <a:ea typeface="宋体" panose="02010600030101010101" pitchFamily="2" charset="-122"/>
                <a:cs typeface="宋体" panose="02010600030101010101" pitchFamily="2" charset="-122"/>
              </a:rPr>
              <a:t>NP</a:t>
            </a:r>
            <a:r>
              <a:rPr lang="zh-CN" altLang="zh-CN" kern="100" dirty="0">
                <a:latin typeface="等线" panose="02010600030101010101" pitchFamily="2" charset="-122"/>
                <a:ea typeface="宋体" panose="02010600030101010101" pitchFamily="2" charset="-122"/>
                <a:cs typeface="宋体" panose="02010600030101010101" pitchFamily="2" charset="-122"/>
              </a:rPr>
              <a:t>－</a:t>
            </a:r>
            <a:r>
              <a:rPr lang="en-US" altLang="zh-CN" kern="100" dirty="0">
                <a:latin typeface="等线" panose="02010600030101010101" pitchFamily="2" charset="-122"/>
                <a:ea typeface="宋体" panose="02010600030101010101" pitchFamily="2" charset="-122"/>
                <a:cs typeface="宋体" panose="02010600030101010101" pitchFamily="2" charset="-122"/>
              </a:rPr>
              <a:t>hard</a:t>
            </a:r>
            <a:r>
              <a:rPr lang="zh-CN" altLang="zh-CN" kern="100" dirty="0">
                <a:latin typeface="等线" panose="02010600030101010101" pitchFamily="2" charset="-122"/>
                <a:ea typeface="宋体" panose="02010600030101010101" pitchFamily="2" charset="-122"/>
                <a:cs typeface="宋体" panose="02010600030101010101" pitchFamily="2" charset="-122"/>
              </a:rPr>
              <a:t>问题时，都能有自己的优势，同时也有不可回避的缺点：粒子群算法求解此类问题时不易陷入局部最优，但当学习因子或步长设置不合理时容易造成收敛速度过慢；而遗传算法求解此类问题时易陷入局部最优，且最终解过度依赖初始解，但收敛速度快。我们综合这两种算法的优势，扬长避短，保留粒子群算法求解全局最优解时的学习因子机制，同时也保留遗传算法交叉染色体保留优势基因的机制，兼顾考虑了算法的全局最优和快速收敛。</a:t>
            </a:r>
            <a:r>
              <a:rPr lang="en-US" altLang="zh-CN" kern="100" dirty="0">
                <a:latin typeface="等线" panose="02010600030101010101" pitchFamily="2" charset="-122"/>
                <a:ea typeface="宋体" panose="02010600030101010101" pitchFamily="2" charset="-122"/>
                <a:cs typeface="宋体" panose="02010600030101010101" pitchFamily="2" charset="-122"/>
              </a:rPr>
              <a:t>   </a:t>
            </a:r>
          </a:p>
          <a:p>
            <a:pPr indent="266700" algn="just">
              <a:spcAft>
                <a:spcPts val="60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实验结果显示，即便是在生成</a:t>
            </a:r>
            <a:r>
              <a:rPr lang="en-US" altLang="zh-CN" kern="100" dirty="0">
                <a:latin typeface="等线" panose="02010600030101010101" pitchFamily="2" charset="-122"/>
                <a:ea typeface="宋体" panose="02010600030101010101" pitchFamily="2" charset="-122"/>
                <a:cs typeface="宋体" panose="02010600030101010101" pitchFamily="2" charset="-122"/>
              </a:rPr>
              <a:t>50</a:t>
            </a:r>
            <a:r>
              <a:rPr lang="zh-CN" altLang="zh-CN" kern="100" dirty="0">
                <a:latin typeface="等线" panose="02010600030101010101" pitchFamily="2" charset="-122"/>
                <a:ea typeface="宋体" panose="02010600030101010101" pitchFamily="2" charset="-122"/>
                <a:cs typeface="宋体" panose="02010600030101010101" pitchFamily="2" charset="-122"/>
              </a:rPr>
              <a:t>个种群，每个种群都有</a:t>
            </a:r>
            <a:r>
              <a:rPr lang="en-US" altLang="zh-CN" kern="100" dirty="0">
                <a:latin typeface="等线" panose="02010600030101010101" pitchFamily="2" charset="-122"/>
                <a:ea typeface="宋体" panose="02010600030101010101" pitchFamily="2" charset="-122"/>
                <a:cs typeface="宋体" panose="02010600030101010101" pitchFamily="2" charset="-122"/>
              </a:rPr>
              <a:t>5</a:t>
            </a:r>
            <a:r>
              <a:rPr lang="zh-CN" altLang="zh-CN" kern="100" dirty="0">
                <a:latin typeface="等线" panose="02010600030101010101" pitchFamily="2" charset="-122"/>
                <a:ea typeface="宋体" panose="02010600030101010101" pitchFamily="2" charset="-122"/>
                <a:cs typeface="宋体" panose="02010600030101010101" pitchFamily="2" charset="-122"/>
              </a:rPr>
              <a:t>个宏基站，</a:t>
            </a:r>
            <a:r>
              <a:rPr lang="en-US" altLang="zh-CN" kern="100" dirty="0">
                <a:latin typeface="等线" panose="02010600030101010101" pitchFamily="2" charset="-122"/>
                <a:ea typeface="宋体" panose="02010600030101010101" pitchFamily="2" charset="-122"/>
                <a:cs typeface="宋体" panose="02010600030101010101" pitchFamily="2" charset="-122"/>
              </a:rPr>
              <a:t>20</a:t>
            </a:r>
            <a:r>
              <a:rPr lang="zh-CN" altLang="zh-CN" kern="100" dirty="0">
                <a:latin typeface="等线" panose="02010600030101010101" pitchFamily="2" charset="-122"/>
                <a:ea typeface="宋体" panose="02010600030101010101" pitchFamily="2" charset="-122"/>
                <a:cs typeface="宋体" panose="02010600030101010101" pitchFamily="2" charset="-122"/>
              </a:rPr>
              <a:t>个微基站，信号测试点为</a:t>
            </a:r>
            <a:r>
              <a:rPr lang="en-US" altLang="zh-CN" kern="100" dirty="0">
                <a:latin typeface="等线" panose="02010600030101010101" pitchFamily="2" charset="-122"/>
                <a:ea typeface="宋体" panose="02010600030101010101" pitchFamily="2" charset="-122"/>
                <a:cs typeface="宋体" panose="02010600030101010101" pitchFamily="2" charset="-122"/>
              </a:rPr>
              <a:t>1000</a:t>
            </a:r>
            <a:r>
              <a:rPr lang="zh-CN" altLang="zh-CN" kern="100" dirty="0">
                <a:latin typeface="等线" panose="02010600030101010101" pitchFamily="2" charset="-122"/>
                <a:ea typeface="宋体" panose="02010600030101010101" pitchFamily="2" charset="-122"/>
                <a:cs typeface="宋体" panose="02010600030101010101" pitchFamily="2" charset="-122"/>
              </a:rPr>
              <a:t>个的条件下，算法在迭代</a:t>
            </a:r>
            <a:r>
              <a:rPr lang="en-US" altLang="zh-CN" kern="100" dirty="0">
                <a:latin typeface="等线" panose="02010600030101010101" pitchFamily="2" charset="-122"/>
                <a:ea typeface="宋体" panose="02010600030101010101" pitchFamily="2" charset="-122"/>
                <a:cs typeface="宋体" panose="02010600030101010101" pitchFamily="2" charset="-122"/>
              </a:rPr>
              <a:t>300</a:t>
            </a:r>
            <a:r>
              <a:rPr lang="zh-CN" altLang="zh-CN" kern="100" dirty="0">
                <a:latin typeface="等线" panose="02010600030101010101" pitchFamily="2" charset="-122"/>
                <a:ea typeface="宋体" panose="02010600030101010101" pitchFamily="2" charset="-122"/>
                <a:cs typeface="宋体" panose="02010600030101010101" pitchFamily="2" charset="-122"/>
              </a:rPr>
              <a:t>次便完全收敛得到最优解。</a:t>
            </a:r>
            <a:endParaRPr lang="zh-CN" altLang="zh-CN" kern="100" dirty="0">
              <a:latin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729129" y="175699"/>
            <a:ext cx="4522392"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4.2 </a:t>
            </a:r>
            <a:r>
              <a:rPr lang="zh-CN" altLang="en-US" sz="4800" b="1" dirty="0">
                <a:solidFill>
                  <a:srgbClr val="017D91"/>
                </a:solidFill>
                <a:latin typeface="幼圆" panose="02010509060101010101" pitchFamily="49" charset="-122"/>
                <a:ea typeface="幼圆" panose="02010509060101010101" pitchFamily="49" charset="-122"/>
              </a:rPr>
              <a:t>总结与展望</a:t>
            </a:r>
          </a:p>
        </p:txBody>
      </p:sp>
      <p:sp>
        <p:nvSpPr>
          <p:cNvPr id="21" name="AutoShape 5"/>
          <p:cNvSpPr>
            <a:spLocks noChangeArrowheads="1"/>
          </p:cNvSpPr>
          <p:nvPr/>
        </p:nvSpPr>
        <p:spPr bwMode="gray">
          <a:xfrm>
            <a:off x="1050098" y="1794076"/>
            <a:ext cx="10118356" cy="4494683"/>
          </a:xfrm>
          <a:prstGeom prst="roundRect">
            <a:avLst>
              <a:gd name="adj" fmla="val 14810"/>
            </a:avLst>
          </a:prstGeom>
          <a:noFill/>
          <a:ln w="25400" algn="ctr">
            <a:solidFill>
              <a:schemeClr val="bg1">
                <a:lumMod val="75000"/>
              </a:schemeClr>
            </a:solidFill>
            <a:round/>
          </a:ln>
          <a:effectLst/>
        </p:spPr>
        <p:txBody>
          <a:bodyPr wrap="none" anchor="ctr"/>
          <a:lstStyle/>
          <a:p>
            <a:pPr>
              <a:defRPr/>
            </a:pPr>
            <a:endParaRPr lang="zh-CN" altLang="en-US" sz="2400" kern="0" dirty="0">
              <a:solidFill>
                <a:sysClr val="windowText" lastClr="000000"/>
              </a:solidFill>
              <a:ea typeface="微软雅黑" panose="020B0503020204020204" pitchFamily="34" charset="-122"/>
            </a:endParaRPr>
          </a:p>
        </p:txBody>
      </p:sp>
      <p:sp>
        <p:nvSpPr>
          <p:cNvPr id="39" name="AutoShape 8"/>
          <p:cNvSpPr>
            <a:spLocks noChangeArrowheads="1"/>
          </p:cNvSpPr>
          <p:nvPr/>
        </p:nvSpPr>
        <p:spPr bwMode="gray">
          <a:xfrm>
            <a:off x="4877290" y="1328108"/>
            <a:ext cx="2890067" cy="875917"/>
          </a:xfrm>
          <a:prstGeom prst="chevron">
            <a:avLst>
              <a:gd name="adj" fmla="val 38600"/>
            </a:avLst>
          </a:prstGeom>
          <a:solidFill>
            <a:srgbClr val="59B3D3"/>
          </a:solidFill>
          <a:ln>
            <a:noFill/>
          </a:ln>
          <a:effectLst/>
        </p:spPr>
        <p:txBody>
          <a:bodyPr wrap="none" anchor="ctr"/>
          <a:lstStyle/>
          <a:p>
            <a:pPr lvl="0" algn="ctr">
              <a:defRPr/>
            </a:pPr>
            <a:r>
              <a:rPr lang="zh-CN" altLang="en-US" sz="3200" kern="0" dirty="0">
                <a:solidFill>
                  <a:srgbClr val="FFFFFF"/>
                </a:solidFill>
                <a:latin typeface="微软雅黑" panose="020B0503020204020204" pitchFamily="34" charset="-122"/>
                <a:ea typeface="微软雅黑" panose="020B0503020204020204" pitchFamily="34" charset="-122"/>
              </a:rPr>
              <a:t>数据总结</a:t>
            </a:r>
          </a:p>
        </p:txBody>
      </p:sp>
      <p:sp>
        <p:nvSpPr>
          <p:cNvPr id="9" name="矩形 8">
            <a:extLst>
              <a:ext uri="{FF2B5EF4-FFF2-40B4-BE49-F238E27FC236}">
                <a16:creationId xmlns:a16="http://schemas.microsoft.com/office/drawing/2014/main" id="{F9ECAF4B-94E6-491E-BD25-9561F9B35A6E}"/>
              </a:ext>
            </a:extLst>
          </p:cNvPr>
          <p:cNvSpPr/>
          <p:nvPr/>
        </p:nvSpPr>
        <p:spPr>
          <a:xfrm>
            <a:off x="1454070" y="2390483"/>
            <a:ext cx="9495579" cy="3416320"/>
          </a:xfrm>
          <a:prstGeom prst="rect">
            <a:avLst/>
          </a:prstGeom>
        </p:spPr>
        <p:txBody>
          <a:bodyPr wrap="square">
            <a:spAutoFit/>
          </a:bodyPr>
          <a:lstStyle/>
          <a:p>
            <a:pPr indent="266700" algn="just">
              <a:spcAft>
                <a:spcPts val="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为了得到最接近现实情况的最优解，我们从权威开源数据网站</a:t>
            </a:r>
            <a:r>
              <a:rPr lang="en-US" altLang="zh-CN" kern="100" dirty="0">
                <a:latin typeface="等线" panose="02010600030101010101" pitchFamily="2" charset="-122"/>
                <a:ea typeface="宋体" panose="02010600030101010101" pitchFamily="2" charset="-122"/>
                <a:cs typeface="宋体" panose="02010600030101010101" pitchFamily="2" charset="-122"/>
              </a:rPr>
              <a:t>OpenStreetMap</a:t>
            </a:r>
            <a:r>
              <a:rPr lang="zh-CN" altLang="zh-CN" kern="100" dirty="0">
                <a:latin typeface="等线" panose="02010600030101010101" pitchFamily="2" charset="-122"/>
                <a:ea typeface="宋体" panose="02010600030101010101" pitchFamily="2" charset="-122"/>
                <a:cs typeface="宋体" panose="02010600030101010101" pitchFamily="2" charset="-122"/>
              </a:rPr>
              <a:t>上面下载了</a:t>
            </a:r>
            <a:r>
              <a:rPr lang="en-US" altLang="zh-CN" kern="100" dirty="0">
                <a:latin typeface="等线" panose="02010600030101010101" pitchFamily="2" charset="-122"/>
                <a:ea typeface="宋体" panose="02010600030101010101" pitchFamily="2" charset="-122"/>
                <a:cs typeface="宋体" panose="02010600030101010101" pitchFamily="2" charset="-122"/>
              </a:rPr>
              <a:t>XML</a:t>
            </a:r>
            <a:r>
              <a:rPr lang="zh-CN" altLang="zh-CN" kern="100" dirty="0">
                <a:latin typeface="等线" panose="02010600030101010101" pitchFamily="2" charset="-122"/>
                <a:ea typeface="宋体" panose="02010600030101010101" pitchFamily="2" charset="-122"/>
                <a:cs typeface="宋体" panose="02010600030101010101" pitchFamily="2" charset="-122"/>
              </a:rPr>
              <a:t>文件，用</a:t>
            </a:r>
            <a:r>
              <a:rPr lang="en-US" altLang="zh-CN" kern="100" dirty="0" err="1">
                <a:latin typeface="等线" panose="02010600030101010101" pitchFamily="2" charset="-122"/>
                <a:ea typeface="宋体" panose="02010600030101010101" pitchFamily="2" charset="-122"/>
                <a:cs typeface="宋体" panose="02010600030101010101" pitchFamily="2" charset="-122"/>
              </a:rPr>
              <a:t>Arcmap</a:t>
            </a:r>
            <a:r>
              <a:rPr lang="zh-CN" altLang="zh-CN" kern="100" dirty="0">
                <a:latin typeface="等线" panose="02010600030101010101" pitchFamily="2" charset="-122"/>
                <a:ea typeface="宋体" panose="02010600030101010101" pitchFamily="2" charset="-122"/>
                <a:cs typeface="宋体" panose="02010600030101010101" pitchFamily="2" charset="-122"/>
              </a:rPr>
              <a:t>调用</a:t>
            </a:r>
            <a:r>
              <a:rPr lang="en-US" altLang="zh-CN" kern="100" dirty="0">
                <a:latin typeface="等线" panose="02010600030101010101" pitchFamily="2" charset="-122"/>
                <a:ea typeface="宋体" panose="02010600030101010101" pitchFamily="2" charset="-122"/>
                <a:cs typeface="宋体" panose="02010600030101010101" pitchFamily="2" charset="-122"/>
              </a:rPr>
              <a:t>XML</a:t>
            </a:r>
            <a:r>
              <a:rPr lang="zh-CN" altLang="zh-CN" kern="100" dirty="0">
                <a:latin typeface="等线" panose="02010600030101010101" pitchFamily="2" charset="-122"/>
                <a:ea typeface="宋体" panose="02010600030101010101" pitchFamily="2" charset="-122"/>
                <a:cs typeface="宋体" panose="02010600030101010101" pitchFamily="2" charset="-122"/>
              </a:rPr>
              <a:t>文件并计算出经纬度，用</a:t>
            </a:r>
            <a:r>
              <a:rPr lang="en-US" altLang="zh-CN" kern="100" dirty="0">
                <a:latin typeface="等线" panose="02010600030101010101" pitchFamily="2" charset="-122"/>
                <a:ea typeface="宋体" panose="02010600030101010101" pitchFamily="2" charset="-122"/>
                <a:cs typeface="宋体" panose="02010600030101010101" pitchFamily="2" charset="-122"/>
              </a:rPr>
              <a:t>python</a:t>
            </a:r>
            <a:r>
              <a:rPr lang="zh-CN" altLang="zh-CN" kern="100" dirty="0">
                <a:latin typeface="等线" panose="02010600030101010101" pitchFamily="2" charset="-122"/>
                <a:ea typeface="宋体" panose="02010600030101010101" pitchFamily="2" charset="-122"/>
                <a:cs typeface="宋体" panose="02010600030101010101" pitchFamily="2" charset="-122"/>
              </a:rPr>
              <a:t>链接个人搭建的轮廓点数据库筛选出所需点的经纬度坐标，再根据</a:t>
            </a:r>
            <a:r>
              <a:rPr lang="en-US" altLang="zh-CN" kern="100" dirty="0">
                <a:latin typeface="等线" panose="02010600030101010101" pitchFamily="2" charset="-122"/>
                <a:ea typeface="宋体" panose="02010600030101010101" pitchFamily="2" charset="-122"/>
                <a:cs typeface="宋体" panose="02010600030101010101" pitchFamily="2" charset="-122"/>
              </a:rPr>
              <a:t>WGS-84</a:t>
            </a:r>
            <a:r>
              <a:rPr lang="zh-CN" altLang="zh-CN" kern="100" dirty="0">
                <a:latin typeface="等线" panose="02010600030101010101" pitchFamily="2" charset="-122"/>
                <a:ea typeface="宋体" panose="02010600030101010101" pitchFamily="2" charset="-122"/>
                <a:cs typeface="宋体" panose="02010600030101010101" pitchFamily="2" charset="-122"/>
              </a:rPr>
              <a:t>坐标系与国家</a:t>
            </a:r>
            <a:r>
              <a:rPr lang="en-US" altLang="zh-CN" kern="100" dirty="0">
                <a:latin typeface="等线" panose="02010600030101010101" pitchFamily="2" charset="-122"/>
                <a:ea typeface="宋体" panose="02010600030101010101" pitchFamily="2" charset="-122"/>
                <a:cs typeface="宋体" panose="02010600030101010101" pitchFamily="2" charset="-122"/>
              </a:rPr>
              <a:t>-80</a:t>
            </a:r>
            <a:r>
              <a:rPr lang="zh-CN" altLang="zh-CN" kern="100" dirty="0">
                <a:latin typeface="等线" panose="02010600030101010101" pitchFamily="2" charset="-122"/>
                <a:ea typeface="宋体" panose="02010600030101010101" pitchFamily="2" charset="-122"/>
                <a:cs typeface="宋体" panose="02010600030101010101" pitchFamily="2" charset="-122"/>
              </a:rPr>
              <a:t>坐标系的转换公式，将</a:t>
            </a:r>
            <a:r>
              <a:rPr lang="en-US" altLang="zh-CN" kern="100" dirty="0">
                <a:latin typeface="等线" panose="02010600030101010101" pitchFamily="2" charset="-122"/>
                <a:ea typeface="宋体" panose="02010600030101010101" pitchFamily="2" charset="-122"/>
                <a:cs typeface="宋体" panose="02010600030101010101" pitchFamily="2" charset="-122"/>
              </a:rPr>
              <a:t>673</a:t>
            </a:r>
            <a:r>
              <a:rPr lang="zh-CN" altLang="zh-CN" kern="100" dirty="0">
                <a:latin typeface="等线" panose="02010600030101010101" pitchFamily="2" charset="-122"/>
                <a:ea typeface="宋体" panose="02010600030101010101" pitchFamily="2" charset="-122"/>
                <a:cs typeface="宋体" panose="02010600030101010101" pitchFamily="2" charset="-122"/>
              </a:rPr>
              <a:t>的数据点经纬度坐标转换成直角坐标，每一步确保了数据的真实性。</a:t>
            </a:r>
            <a:endParaRPr lang="zh-CN" altLang="zh-CN" kern="100" dirty="0">
              <a:latin typeface="等线" panose="02010600030101010101" pitchFamily="2" charset="-122"/>
              <a:cs typeface="Times New Roman" panose="02020603050405020304" pitchFamily="18" charset="0"/>
            </a:endParaRPr>
          </a:p>
          <a:p>
            <a:pPr indent="266700" algn="just">
              <a:spcAft>
                <a:spcPts val="0"/>
              </a:spcAft>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此外，我们还考虑了人口密度因素在中南大学南校区基站选址产生的影响，为了收集真实准确的中南大学南校区人流量密度数据，在各个路段的分岔口均设置了红外线计数器，记录了</a:t>
            </a:r>
            <a:r>
              <a:rPr lang="en-US" altLang="zh-CN" kern="100" dirty="0">
                <a:latin typeface="等线" panose="02010600030101010101" pitchFamily="2" charset="-122"/>
                <a:ea typeface="宋体" panose="02010600030101010101" pitchFamily="2" charset="-122"/>
                <a:cs typeface="Times New Roman" panose="02020603050405020304" pitchFamily="18" charset="0"/>
              </a:rPr>
              <a:t>4</a:t>
            </a:r>
            <a:r>
              <a:rPr lang="zh-CN" altLang="zh-CN" kern="100" dirty="0">
                <a:latin typeface="等线" panose="02010600030101010101" pitchFamily="2" charset="-122"/>
                <a:ea typeface="宋体" panose="02010600030101010101" pitchFamily="2" charset="-122"/>
                <a:cs typeface="Times New Roman" panose="02020603050405020304" pitchFamily="18" charset="0"/>
              </a:rPr>
              <a:t>月，</a:t>
            </a:r>
            <a:r>
              <a:rPr lang="en-US" altLang="zh-CN" kern="100" dirty="0">
                <a:latin typeface="等线" panose="02010600030101010101" pitchFamily="2" charset="-122"/>
                <a:ea typeface="宋体" panose="02010600030101010101" pitchFamily="2" charset="-122"/>
                <a:cs typeface="Times New Roman" panose="02020603050405020304" pitchFamily="18" charset="0"/>
              </a:rPr>
              <a:t>9</a:t>
            </a:r>
            <a:r>
              <a:rPr lang="zh-CN" altLang="zh-CN" kern="100" dirty="0">
                <a:latin typeface="等线" panose="02010600030101010101" pitchFamily="2" charset="-122"/>
                <a:ea typeface="宋体" panose="02010600030101010101" pitchFamily="2" charset="-122"/>
                <a:cs typeface="Times New Roman" panose="02020603050405020304" pitchFamily="18" charset="0"/>
              </a:rPr>
              <a:t>月，</a:t>
            </a:r>
            <a:r>
              <a:rPr lang="en-US" altLang="zh-CN" kern="100" dirty="0">
                <a:latin typeface="等线" panose="02010600030101010101" pitchFamily="2" charset="-122"/>
                <a:ea typeface="宋体" panose="02010600030101010101" pitchFamily="2" charset="-122"/>
                <a:cs typeface="Times New Roman" panose="02020603050405020304" pitchFamily="18" charset="0"/>
              </a:rPr>
              <a:t>11</a:t>
            </a:r>
            <a:r>
              <a:rPr lang="zh-CN" altLang="zh-CN" kern="100" dirty="0">
                <a:latin typeface="等线" panose="02010600030101010101" pitchFamily="2" charset="-122"/>
                <a:ea typeface="宋体" panose="02010600030101010101" pitchFamily="2" charset="-122"/>
                <a:cs typeface="Times New Roman" panose="02020603050405020304" pitchFamily="18" charset="0"/>
              </a:rPr>
              <a:t>月三个月份在</a:t>
            </a:r>
            <a:r>
              <a:rPr lang="en-US" altLang="zh-CN" kern="100" dirty="0">
                <a:latin typeface="等线" panose="02010600030101010101" pitchFamily="2" charset="-122"/>
                <a:ea typeface="宋体" panose="02010600030101010101" pitchFamily="2" charset="-122"/>
                <a:cs typeface="Times New Roman" panose="02020603050405020304" pitchFamily="18" charset="0"/>
              </a:rPr>
              <a:t>23</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个主要岔路口（日人流量大于</a:t>
            </a:r>
            <a:r>
              <a:rPr lang="en-US" altLang="zh-CN" kern="100" dirty="0">
                <a:latin typeface="等线" panose="02010600030101010101" pitchFamily="2" charset="-122"/>
                <a:ea typeface="宋体" panose="02010600030101010101" pitchFamily="2" charset="-122"/>
                <a:cs typeface="Times New Roman" panose="02020603050405020304" pitchFamily="18" charset="0"/>
              </a:rPr>
              <a:t>100</a:t>
            </a:r>
            <a:r>
              <a:rPr lang="zh-CN" altLang="zh-CN" kern="100" dirty="0">
                <a:latin typeface="等线" panose="02010600030101010101" pitchFamily="2" charset="-122"/>
                <a:ea typeface="宋体" panose="02010600030101010101" pitchFamily="2" charset="-122"/>
                <a:cs typeface="Times New Roman" panose="02020603050405020304" pitchFamily="18" charset="0"/>
              </a:rPr>
              <a:t>）的人流量，即便是在这些</a:t>
            </a:r>
            <a:r>
              <a:rPr lang="en-US" altLang="zh-CN" kern="100" dirty="0">
                <a:latin typeface="等线" panose="02010600030101010101" pitchFamily="2" charset="-122"/>
                <a:ea typeface="宋体" panose="02010600030101010101" pitchFamily="2" charset="-122"/>
                <a:cs typeface="Times New Roman" panose="02020603050405020304" pitchFamily="18" charset="0"/>
              </a:rPr>
              <a:t>23</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个主要的岔路口里面，也存在着极其悬殊的人流量差别，二食堂周围的岔路口以及通往新校的南校出口是人流量最高的区域，日均超过</a:t>
            </a:r>
            <a:r>
              <a:rPr lang="en-US" altLang="zh-CN" kern="100" dirty="0">
                <a:latin typeface="等线" panose="02010600030101010101" pitchFamily="2" charset="-122"/>
                <a:ea typeface="宋体" panose="02010600030101010101" pitchFamily="2" charset="-122"/>
                <a:cs typeface="Times New Roman" panose="02020603050405020304" pitchFamily="18" charset="0"/>
              </a:rPr>
              <a:t>4.5</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万；而由七食堂与</a:t>
            </a:r>
            <a:r>
              <a:rPr lang="en-US" altLang="zh-CN" kern="100" dirty="0">
                <a:latin typeface="等线" panose="02010600030101010101" pitchFamily="2" charset="-122"/>
                <a:ea typeface="宋体" panose="02010600030101010101" pitchFamily="2" charset="-122"/>
                <a:cs typeface="Times New Roman" panose="02020603050405020304" pitchFamily="18" charset="0"/>
              </a:rPr>
              <a:t>24</a:t>
            </a:r>
            <a:r>
              <a:rPr lang="zh-CN" altLang="zh-CN" kern="100" dirty="0">
                <a:latin typeface="等线" panose="02010600030101010101" pitchFamily="2" charset="-122"/>
                <a:ea typeface="宋体" panose="02010600030101010101" pitchFamily="2" charset="-122"/>
                <a:cs typeface="Times New Roman" panose="02020603050405020304" pitchFamily="18" charset="0"/>
              </a:rPr>
              <a:t>栋和</a:t>
            </a:r>
            <a:r>
              <a:rPr lang="en-US" altLang="zh-CN" kern="100" dirty="0">
                <a:latin typeface="等线" panose="02010600030101010101" pitchFamily="2" charset="-122"/>
                <a:ea typeface="宋体" panose="02010600030101010101" pitchFamily="2" charset="-122"/>
                <a:cs typeface="Times New Roman" panose="02020603050405020304" pitchFamily="18" charset="0"/>
              </a:rPr>
              <a:t>7</a:t>
            </a:r>
            <a:r>
              <a:rPr lang="zh-CN" altLang="zh-CN" kern="100" dirty="0">
                <a:latin typeface="等线" panose="02010600030101010101" pitchFamily="2" charset="-122"/>
                <a:ea typeface="宋体" panose="02010600030101010101" pitchFamily="2" charset="-122"/>
                <a:cs typeface="Times New Roman" panose="02020603050405020304" pitchFamily="18" charset="0"/>
              </a:rPr>
              <a:t>栋与八食堂组成的两个快递区——食堂区综合体，日均人流量均超过</a:t>
            </a:r>
            <a:r>
              <a:rPr lang="en-US" altLang="zh-CN" kern="100" dirty="0">
                <a:latin typeface="等线" panose="02010600030101010101" pitchFamily="2" charset="-122"/>
                <a:ea typeface="宋体" panose="02010600030101010101" pitchFamily="2" charset="-122"/>
                <a:cs typeface="Times New Roman" panose="02020603050405020304" pitchFamily="18" charset="0"/>
              </a:rPr>
              <a:t>2.7</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万，每到晚上八点钟，南校操场区域便到处都是喜欢锻炼的中南学子们，操场入口处，日均人流量超过</a:t>
            </a:r>
            <a:r>
              <a:rPr lang="en-US" altLang="zh-CN" kern="100" dirty="0">
                <a:latin typeface="等线" panose="02010600030101010101" pitchFamily="2" charset="-122"/>
                <a:ea typeface="宋体" panose="02010600030101010101" pitchFamily="2" charset="-122"/>
                <a:cs typeface="Times New Roman" panose="02020603050405020304" pitchFamily="18" charset="0"/>
              </a:rPr>
              <a:t>1.5</a:t>
            </a:r>
            <a:r>
              <a:rPr lang="zh-CN" altLang="zh-CN" kern="100" dirty="0">
                <a:latin typeface="等线" panose="02010600030101010101" pitchFamily="2" charset="-122"/>
                <a:ea typeface="宋体" panose="02010600030101010101" pitchFamily="2" charset="-122"/>
                <a:cs typeface="Times New Roman" panose="02020603050405020304" pitchFamily="18" charset="0"/>
              </a:rPr>
              <a:t>万，这些都是值得重点部署的区域，为了真实的模拟实际的情况，我们选用了人口密度等级来量化这一差异。</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6827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729129" y="175699"/>
            <a:ext cx="4522392"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4.2 </a:t>
            </a:r>
            <a:r>
              <a:rPr lang="zh-CN" altLang="en-US" sz="4800" b="1" dirty="0">
                <a:solidFill>
                  <a:srgbClr val="017D91"/>
                </a:solidFill>
                <a:latin typeface="幼圆" panose="02010509060101010101" pitchFamily="49" charset="-122"/>
                <a:ea typeface="幼圆" panose="02010509060101010101" pitchFamily="49" charset="-122"/>
              </a:rPr>
              <a:t>总结与展望</a:t>
            </a:r>
          </a:p>
        </p:txBody>
      </p:sp>
      <p:sp>
        <p:nvSpPr>
          <p:cNvPr id="21" name="AutoShape 5"/>
          <p:cNvSpPr>
            <a:spLocks noChangeArrowheads="1"/>
          </p:cNvSpPr>
          <p:nvPr/>
        </p:nvSpPr>
        <p:spPr bwMode="gray">
          <a:xfrm>
            <a:off x="1050098" y="1794076"/>
            <a:ext cx="10118356" cy="4494683"/>
          </a:xfrm>
          <a:prstGeom prst="roundRect">
            <a:avLst>
              <a:gd name="adj" fmla="val 14810"/>
            </a:avLst>
          </a:prstGeom>
          <a:noFill/>
          <a:ln w="25400" algn="ctr">
            <a:solidFill>
              <a:schemeClr val="bg1">
                <a:lumMod val="75000"/>
              </a:schemeClr>
            </a:solidFill>
            <a:round/>
          </a:ln>
          <a:effectLst/>
        </p:spPr>
        <p:txBody>
          <a:bodyPr wrap="none" anchor="ctr"/>
          <a:lstStyle/>
          <a:p>
            <a:pPr>
              <a:defRPr/>
            </a:pPr>
            <a:endParaRPr lang="zh-CN" altLang="en-US" sz="2400" kern="0" dirty="0">
              <a:solidFill>
                <a:sysClr val="windowText" lastClr="000000"/>
              </a:solidFill>
              <a:ea typeface="微软雅黑" panose="020B0503020204020204" pitchFamily="34" charset="-122"/>
            </a:endParaRPr>
          </a:p>
        </p:txBody>
      </p:sp>
      <p:sp>
        <p:nvSpPr>
          <p:cNvPr id="38" name="AutoShape 8"/>
          <p:cNvSpPr>
            <a:spLocks noChangeArrowheads="1"/>
          </p:cNvSpPr>
          <p:nvPr/>
        </p:nvSpPr>
        <p:spPr bwMode="gray">
          <a:xfrm>
            <a:off x="4478652" y="1356117"/>
            <a:ext cx="2942613" cy="875917"/>
          </a:xfrm>
          <a:prstGeom prst="chevron">
            <a:avLst>
              <a:gd name="adj" fmla="val 38600"/>
            </a:avLst>
          </a:prstGeom>
          <a:solidFill>
            <a:srgbClr val="007C90"/>
          </a:solidFill>
          <a:ln>
            <a:noFill/>
          </a:ln>
          <a:effectLst/>
        </p:spPr>
        <p:txBody>
          <a:bodyPr wrap="none" anchor="ctr"/>
          <a:lstStyle/>
          <a:p>
            <a:pPr lvl="0" algn="ctr">
              <a:defRPr/>
            </a:pPr>
            <a:r>
              <a:rPr lang="zh-CN" altLang="en-US" sz="3200" kern="0" dirty="0">
                <a:solidFill>
                  <a:srgbClr val="FFFFFF"/>
                </a:solidFill>
                <a:latin typeface="微软雅黑" panose="020B0503020204020204" pitchFamily="34" charset="-122"/>
                <a:ea typeface="微软雅黑" panose="020B0503020204020204" pitchFamily="34" charset="-122"/>
              </a:rPr>
              <a:t>展望</a:t>
            </a:r>
          </a:p>
        </p:txBody>
      </p:sp>
      <p:sp>
        <p:nvSpPr>
          <p:cNvPr id="8" name="矩形 7">
            <a:extLst>
              <a:ext uri="{FF2B5EF4-FFF2-40B4-BE49-F238E27FC236}">
                <a16:creationId xmlns:a16="http://schemas.microsoft.com/office/drawing/2014/main" id="{70D9408F-9C8F-4ADB-852A-EAA1E5B440A4}"/>
              </a:ext>
            </a:extLst>
          </p:cNvPr>
          <p:cNvSpPr/>
          <p:nvPr/>
        </p:nvSpPr>
        <p:spPr>
          <a:xfrm>
            <a:off x="1855807" y="2517846"/>
            <a:ext cx="8480385" cy="2953950"/>
          </a:xfrm>
          <a:prstGeom prst="rect">
            <a:avLst/>
          </a:prstGeom>
        </p:spPr>
        <p:txBody>
          <a:bodyPr wrap="square">
            <a:spAutoFit/>
          </a:bodyPr>
          <a:lstStyle/>
          <a:p>
            <a:pPr algn="just">
              <a:lnSpc>
                <a:spcPct val="150000"/>
              </a:lnSpc>
              <a:spcAft>
                <a:spcPts val="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本文仅研究了粒子群算法和遗传算法的混合使用，还可以考虑将老师课题组里面的多目标转移优化方法思想纳入其中。进一步提升算法的收敛性和搜寻全局优化解的能力。</a:t>
            </a:r>
            <a:endParaRPr lang="zh-CN" altLang="zh-CN" kern="100" dirty="0">
              <a:latin typeface="等线"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对于</a:t>
            </a:r>
            <a:r>
              <a:rPr lang="en-US" altLang="zh-CN" kern="100" dirty="0">
                <a:latin typeface="等线" panose="02010600030101010101" pitchFamily="2" charset="-122"/>
                <a:ea typeface="宋体" panose="02010600030101010101" pitchFamily="2" charset="-122"/>
                <a:cs typeface="宋体" panose="02010600030101010101" pitchFamily="2" charset="-122"/>
              </a:rPr>
              <a:t>5G</a:t>
            </a:r>
            <a:r>
              <a:rPr lang="zh-CN" altLang="zh-CN" kern="100" dirty="0">
                <a:latin typeface="等线" panose="02010600030101010101" pitchFamily="2" charset="-122"/>
                <a:ea typeface="宋体" panose="02010600030101010101" pitchFamily="2" charset="-122"/>
                <a:cs typeface="宋体" panose="02010600030101010101" pitchFamily="2" charset="-122"/>
              </a:rPr>
              <a:t>基站选址问题，可以考虑增加更多</a:t>
            </a:r>
            <a:r>
              <a:rPr lang="zh-CN" altLang="en-US" kern="100" dirty="0">
                <a:latin typeface="等线" panose="02010600030101010101" pitchFamily="2" charset="-122"/>
                <a:ea typeface="宋体" panose="02010600030101010101" pitchFamily="2" charset="-122"/>
                <a:cs typeface="宋体" panose="02010600030101010101" pitchFamily="2" charset="-122"/>
              </a:rPr>
              <a:t>的子目标函数</a:t>
            </a:r>
            <a:r>
              <a:rPr lang="zh-CN" altLang="zh-CN" kern="100" dirty="0">
                <a:latin typeface="等线" panose="02010600030101010101" pitchFamily="2" charset="-122"/>
                <a:ea typeface="宋体" panose="02010600030101010101" pitchFamily="2" charset="-122"/>
                <a:cs typeface="宋体" panose="02010600030101010101" pitchFamily="2" charset="-122"/>
              </a:rPr>
              <a:t>。比如考虑</a:t>
            </a:r>
            <a:r>
              <a:rPr lang="en-US" altLang="zh-CN" kern="100" dirty="0">
                <a:latin typeface="等线" panose="02010600030101010101" pitchFamily="2" charset="-122"/>
                <a:ea typeface="宋体" panose="02010600030101010101" pitchFamily="2" charset="-122"/>
                <a:cs typeface="宋体" panose="02010600030101010101" pitchFamily="2" charset="-122"/>
              </a:rPr>
              <a:t>5G</a:t>
            </a:r>
            <a:r>
              <a:rPr lang="zh-CN" altLang="zh-CN" kern="100" dirty="0">
                <a:latin typeface="等线" panose="02010600030101010101" pitchFamily="2" charset="-122"/>
                <a:ea typeface="宋体" panose="02010600030101010101" pitchFamily="2" charset="-122"/>
                <a:cs typeface="宋体" panose="02010600030101010101" pitchFamily="2" charset="-122"/>
              </a:rPr>
              <a:t>基站的扇区有效覆盖面积和</a:t>
            </a:r>
            <a:r>
              <a:rPr lang="en-US" altLang="zh-CN" kern="100" dirty="0">
                <a:latin typeface="等线" panose="02010600030101010101" pitchFamily="2" charset="-122"/>
                <a:ea typeface="宋体" panose="02010600030101010101" pitchFamily="2" charset="-122"/>
                <a:cs typeface="宋体" panose="02010600030101010101" pitchFamily="2" charset="-122"/>
              </a:rPr>
              <a:t>5G</a:t>
            </a:r>
            <a:r>
              <a:rPr lang="zh-CN" altLang="zh-CN" kern="100" dirty="0">
                <a:latin typeface="等线" panose="02010600030101010101" pitchFamily="2" charset="-122"/>
                <a:ea typeface="宋体" panose="02010600030101010101" pitchFamily="2" charset="-122"/>
                <a:cs typeface="宋体" panose="02010600030101010101" pitchFamily="2" charset="-122"/>
              </a:rPr>
              <a:t>基站的网络容量等</a:t>
            </a:r>
            <a:r>
              <a:rPr lang="en-US" altLang="zh-CN" kern="100" dirty="0">
                <a:latin typeface="等线" panose="02010600030101010101" pitchFamily="2" charset="-122"/>
                <a:ea typeface="宋体" panose="02010600030101010101" pitchFamily="2" charset="-122"/>
                <a:cs typeface="宋体" panose="02010600030101010101" pitchFamily="2" charset="-122"/>
              </a:rPr>
              <a:t>.</a:t>
            </a:r>
            <a:endParaRPr lang="zh-CN" altLang="zh-CN" kern="100" dirty="0">
              <a:latin typeface="等线" panose="02010600030101010101" pitchFamily="2" charset="-122"/>
              <a:cs typeface="Times New Roman" panose="02020603050405020304" pitchFamily="18" charset="0"/>
            </a:endParaRPr>
          </a:p>
          <a:p>
            <a:pPr indent="266700" algn="just">
              <a:lnSpc>
                <a:spcPct val="150000"/>
              </a:lnSpc>
              <a:spcAft>
                <a:spcPts val="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除了研究</a:t>
            </a:r>
            <a:r>
              <a:rPr lang="en-US" altLang="zh-CN" kern="100" dirty="0">
                <a:latin typeface="等线" panose="02010600030101010101" pitchFamily="2" charset="-122"/>
                <a:ea typeface="宋体" panose="02010600030101010101" pitchFamily="2" charset="-122"/>
                <a:cs typeface="宋体" panose="02010600030101010101" pitchFamily="2" charset="-122"/>
              </a:rPr>
              <a:t>5G</a:t>
            </a:r>
            <a:r>
              <a:rPr lang="zh-CN" altLang="zh-CN" kern="100" dirty="0">
                <a:latin typeface="等线" panose="02010600030101010101" pitchFamily="2" charset="-122"/>
                <a:ea typeface="宋体" panose="02010600030101010101" pitchFamily="2" charset="-122"/>
                <a:cs typeface="宋体" panose="02010600030101010101" pitchFamily="2" charset="-122"/>
              </a:rPr>
              <a:t>网络基站的选址问题以外，还可以拓展到研究其他网络规划的问题。</a:t>
            </a:r>
            <a:endParaRPr lang="zh-CN" altLang="zh-CN" kern="100" dirty="0">
              <a:latin typeface="等线" panose="02010600030101010101" pitchFamily="2" charset="-122"/>
              <a:cs typeface="Times New Roman" panose="02020603050405020304" pitchFamily="18" charset="0"/>
            </a:endParaRPr>
          </a:p>
          <a:p>
            <a:pPr algn="just">
              <a:lnSpc>
                <a:spcPct val="150000"/>
              </a:lnSpc>
              <a:spcAft>
                <a:spcPts val="0"/>
              </a:spcAft>
            </a:pPr>
            <a:r>
              <a:rPr lang="en-US" altLang="zh-CN" kern="100" dirty="0">
                <a:latin typeface="宋体" panose="02010600030101010101" pitchFamily="2" charset="-122"/>
                <a:cs typeface="宋体" panose="02010600030101010101" pitchFamily="2" charset="-122"/>
              </a:rPr>
              <a:t>    </a:t>
            </a:r>
            <a:r>
              <a:rPr lang="zh-CN" altLang="zh-CN" kern="100" dirty="0">
                <a:latin typeface="等线" panose="02010600030101010101" pitchFamily="2" charset="-122"/>
                <a:ea typeface="宋体" panose="02010600030101010101" pitchFamily="2" charset="-122"/>
                <a:cs typeface="宋体" panose="02010600030101010101" pitchFamily="2" charset="-122"/>
              </a:rPr>
              <a:t>对于本文提出的算法和模型，还需进一步的严格数学理论证明。</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619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729129" y="175699"/>
            <a:ext cx="4522392"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4.2 </a:t>
            </a:r>
            <a:r>
              <a:rPr lang="zh-CN" altLang="en-US" sz="4800" b="1" dirty="0">
                <a:solidFill>
                  <a:srgbClr val="017D91"/>
                </a:solidFill>
                <a:latin typeface="幼圆" panose="02010509060101010101" pitchFamily="49" charset="-122"/>
                <a:ea typeface="幼圆" panose="02010509060101010101" pitchFamily="49" charset="-122"/>
              </a:rPr>
              <a:t>总结与展望</a:t>
            </a:r>
          </a:p>
        </p:txBody>
      </p:sp>
      <p:sp>
        <p:nvSpPr>
          <p:cNvPr id="21" name="AutoShape 5"/>
          <p:cNvSpPr>
            <a:spLocks noChangeArrowheads="1"/>
          </p:cNvSpPr>
          <p:nvPr/>
        </p:nvSpPr>
        <p:spPr bwMode="gray">
          <a:xfrm>
            <a:off x="1050098" y="1794076"/>
            <a:ext cx="10118356" cy="4494683"/>
          </a:xfrm>
          <a:prstGeom prst="roundRect">
            <a:avLst>
              <a:gd name="adj" fmla="val 14810"/>
            </a:avLst>
          </a:prstGeom>
          <a:noFill/>
          <a:ln w="25400" algn="ctr">
            <a:solidFill>
              <a:schemeClr val="bg1">
                <a:lumMod val="75000"/>
              </a:schemeClr>
            </a:solidFill>
            <a:round/>
          </a:ln>
          <a:effectLst/>
        </p:spPr>
        <p:txBody>
          <a:bodyPr wrap="none" anchor="ctr"/>
          <a:lstStyle/>
          <a:p>
            <a:pPr>
              <a:defRPr/>
            </a:pPr>
            <a:endParaRPr lang="zh-CN" altLang="en-US" sz="2400" kern="0" dirty="0">
              <a:solidFill>
                <a:sysClr val="windowText" lastClr="000000"/>
              </a:solidFill>
              <a:ea typeface="微软雅黑" panose="020B0503020204020204" pitchFamily="34" charset="-122"/>
            </a:endParaRPr>
          </a:p>
        </p:txBody>
      </p:sp>
      <p:sp>
        <p:nvSpPr>
          <p:cNvPr id="38" name="AutoShape 8"/>
          <p:cNvSpPr>
            <a:spLocks noChangeArrowheads="1"/>
          </p:cNvSpPr>
          <p:nvPr/>
        </p:nvSpPr>
        <p:spPr bwMode="gray">
          <a:xfrm>
            <a:off x="4478652" y="1356117"/>
            <a:ext cx="2942613" cy="875917"/>
          </a:xfrm>
          <a:prstGeom prst="chevron">
            <a:avLst>
              <a:gd name="adj" fmla="val 38600"/>
            </a:avLst>
          </a:prstGeom>
          <a:solidFill>
            <a:srgbClr val="007C90"/>
          </a:solidFill>
          <a:ln>
            <a:noFill/>
          </a:ln>
          <a:effectLst/>
        </p:spPr>
        <p:txBody>
          <a:bodyPr wrap="none" anchor="ctr"/>
          <a:lstStyle/>
          <a:p>
            <a:pPr lvl="0" algn="ctr">
              <a:defRPr/>
            </a:pPr>
            <a:r>
              <a:rPr lang="zh-CN" altLang="en-US" sz="3200" kern="0" dirty="0">
                <a:solidFill>
                  <a:srgbClr val="FFFFFF"/>
                </a:solidFill>
                <a:latin typeface="微软雅黑" panose="020B0503020204020204" pitchFamily="34" charset="-122"/>
                <a:ea typeface="微软雅黑" panose="020B0503020204020204" pitchFamily="34" charset="-122"/>
              </a:rPr>
              <a:t>收获与体会</a:t>
            </a:r>
          </a:p>
        </p:txBody>
      </p:sp>
      <p:sp>
        <p:nvSpPr>
          <p:cNvPr id="9" name="矩形 8">
            <a:extLst>
              <a:ext uri="{FF2B5EF4-FFF2-40B4-BE49-F238E27FC236}">
                <a16:creationId xmlns:a16="http://schemas.microsoft.com/office/drawing/2014/main" id="{FF356495-BBC8-495E-B84F-5A2BB186A617}"/>
              </a:ext>
            </a:extLst>
          </p:cNvPr>
          <p:cNvSpPr/>
          <p:nvPr/>
        </p:nvSpPr>
        <p:spPr>
          <a:xfrm>
            <a:off x="1569028" y="2310383"/>
            <a:ext cx="9268690" cy="3170099"/>
          </a:xfrm>
          <a:prstGeom prst="rect">
            <a:avLst/>
          </a:prstGeom>
        </p:spPr>
        <p:txBody>
          <a:bodyPr wrap="square">
            <a:spAutoFit/>
          </a:bodyPr>
          <a:lstStyle/>
          <a:p>
            <a:pPr>
              <a:lnSpc>
                <a:spcPts val="2000"/>
              </a:lnSpc>
              <a:spcAft>
                <a:spcPts val="0"/>
              </a:spcAft>
            </a:pPr>
            <a:r>
              <a:rPr lang="en-US" altLang="zh-CN" sz="2000" kern="100" dirty="0">
                <a:latin typeface="Times New Roman" panose="02020603050405020304" pitchFamily="18" charset="0"/>
                <a:ea typeface="仿宋" panose="02010609060101010101" pitchFamily="49" charset="-122"/>
              </a:rPr>
              <a:t>        </a:t>
            </a:r>
            <a:r>
              <a:rPr lang="zh-CN" altLang="zh-CN" sz="2000" kern="100" dirty="0">
                <a:latin typeface="Times New Roman" panose="02020603050405020304" pitchFamily="18" charset="0"/>
                <a:ea typeface="仿宋" panose="02010609060101010101" pitchFamily="49" charset="-122"/>
              </a:rPr>
              <a:t>万事开头难，作为拥有资源稀少的大学生想要解决一个工程性问题时，在前期收集数据和寻求方法的过程中，我们遇到了很多阻力，一方面是对于权威数据收集这件事毫无经验可以借鉴，另一方面，方法的提出需要我们能够掌控的数据作为支撑。即对于一个工程性问题，作为解决问题的方法，和提供给解决问题的数据，本身就是相互制约的，只有多尝试，明确了我们真正可以采集并且能够落入实用的数据时，根据这个数据而建立起来的方法才有可能被提出和实现。</a:t>
            </a:r>
            <a:endParaRPr lang="en-US" altLang="zh-CN" sz="2000" kern="100" dirty="0">
              <a:latin typeface="Times New Roman" panose="02020603050405020304" pitchFamily="18" charset="0"/>
              <a:ea typeface="仿宋" panose="02010609060101010101" pitchFamily="49" charset="-122"/>
            </a:endParaRPr>
          </a:p>
          <a:p>
            <a:pPr>
              <a:lnSpc>
                <a:spcPts val="2000"/>
              </a:lnSpc>
              <a:spcAft>
                <a:spcPts val="0"/>
              </a:spcAft>
            </a:pPr>
            <a:endParaRPr lang="zh-CN" altLang="zh-CN" sz="1600" kern="100" dirty="0">
              <a:latin typeface="Times New Roman" panose="02020603050405020304" pitchFamily="18" charset="0"/>
              <a:ea typeface="宋体" panose="02010600030101010101" pitchFamily="2" charset="-122"/>
            </a:endParaRPr>
          </a:p>
          <a:p>
            <a:pPr>
              <a:lnSpc>
                <a:spcPts val="2000"/>
              </a:lnSpc>
              <a:spcAft>
                <a:spcPts val="0"/>
              </a:spcAft>
            </a:pPr>
            <a:r>
              <a:rPr lang="zh-CN" altLang="zh-CN" sz="2000" kern="100" dirty="0">
                <a:latin typeface="Times New Roman" panose="02020603050405020304" pitchFamily="18" charset="0"/>
                <a:ea typeface="仿宋" panose="02010609060101010101" pitchFamily="49" charset="-122"/>
              </a:rPr>
              <a:t>　　解决好了数据问题，并且明确了求解目标，问题便解决了一大半，对于算法实现，实际上是对于已知的各种算法的优势合并和劣势舍去的一种考验</a:t>
            </a:r>
            <a:endParaRPr lang="en-US" altLang="zh-CN" sz="2000" kern="100" dirty="0">
              <a:latin typeface="Times New Roman" panose="02020603050405020304" pitchFamily="18" charset="0"/>
              <a:ea typeface="仿宋" panose="02010609060101010101" pitchFamily="49" charset="-122"/>
            </a:endParaRPr>
          </a:p>
          <a:p>
            <a:pPr>
              <a:lnSpc>
                <a:spcPts val="2000"/>
              </a:lnSpc>
              <a:spcAft>
                <a:spcPts val="0"/>
              </a:spcAft>
            </a:pPr>
            <a:endParaRPr lang="zh-CN" altLang="zh-CN" sz="1600" kern="100" dirty="0">
              <a:latin typeface="Times New Roman" panose="02020603050405020304" pitchFamily="18" charset="0"/>
              <a:ea typeface="宋体" panose="02010600030101010101" pitchFamily="2" charset="-122"/>
            </a:endParaRPr>
          </a:p>
          <a:p>
            <a:pPr>
              <a:lnSpc>
                <a:spcPts val="2000"/>
              </a:lnSpc>
              <a:spcAft>
                <a:spcPts val="0"/>
              </a:spcAft>
            </a:pPr>
            <a:r>
              <a:rPr lang="zh-CN" altLang="zh-CN" sz="2000" kern="100" dirty="0">
                <a:latin typeface="Times New Roman" panose="02020603050405020304" pitchFamily="18" charset="0"/>
                <a:ea typeface="仿宋" panose="02010609060101010101" pitchFamily="49" charset="-122"/>
              </a:rPr>
              <a:t>　  </a:t>
            </a:r>
            <a:r>
              <a:rPr lang="en-US" altLang="zh-CN" sz="2000" kern="100" dirty="0">
                <a:latin typeface="Times New Roman" panose="02020603050405020304" pitchFamily="18" charset="0"/>
                <a:ea typeface="仿宋" panose="02010609060101010101" pitchFamily="49" charset="-122"/>
              </a:rPr>
              <a:t>  </a:t>
            </a:r>
            <a:r>
              <a:rPr lang="zh-CN" altLang="zh-CN" sz="2000" kern="100" dirty="0">
                <a:latin typeface="Times New Roman" panose="02020603050405020304" pitchFamily="18" charset="0"/>
                <a:ea typeface="仿宋" panose="02010609060101010101" pitchFamily="49" charset="-122"/>
              </a:rPr>
              <a:t>仅仅对于本项目而言，数据的准备和目标的明确占据了整个项目实施周期的三分之二，这实在是对于整个项目时间资源利用的极大浪费。</a:t>
            </a:r>
            <a:endParaRPr lang="zh-CN" altLang="zh-CN" sz="16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9931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4038507" y="175699"/>
            <a:ext cx="3903633" cy="830997"/>
          </a:xfrm>
          <a:prstGeom prst="rect">
            <a:avLst/>
          </a:prstGeom>
          <a:noFill/>
          <a:effectLst/>
        </p:spPr>
        <p:txBody>
          <a:bodyPr wrap="none" rtlCol="0">
            <a:spAutoFit/>
          </a:bodyPr>
          <a:lstStyle/>
          <a:p>
            <a:pPr algn="ctr"/>
            <a:r>
              <a:rPr lang="en-US" altLang="zh-CN" sz="4800" b="1" dirty="0">
                <a:solidFill>
                  <a:srgbClr val="017D91"/>
                </a:solidFill>
                <a:latin typeface="幼圆" panose="02010509060101010101" pitchFamily="49" charset="-122"/>
                <a:ea typeface="幼圆" panose="02010509060101010101" pitchFamily="49" charset="-122"/>
              </a:rPr>
              <a:t>4.3 </a:t>
            </a:r>
            <a:r>
              <a:rPr lang="zh-CN" altLang="en-US" sz="4800" b="1" dirty="0">
                <a:solidFill>
                  <a:srgbClr val="017D91"/>
                </a:solidFill>
                <a:latin typeface="幼圆" panose="02010509060101010101" pitchFamily="49" charset="-122"/>
                <a:ea typeface="幼圆" panose="02010509060101010101" pitchFamily="49" charset="-122"/>
              </a:rPr>
              <a:t>竞赛获奖</a:t>
            </a:r>
          </a:p>
        </p:txBody>
      </p:sp>
      <p:sp>
        <p:nvSpPr>
          <p:cNvPr id="21" name="AutoShape 5"/>
          <p:cNvSpPr>
            <a:spLocks noChangeArrowheads="1"/>
          </p:cNvSpPr>
          <p:nvPr/>
        </p:nvSpPr>
        <p:spPr bwMode="gray">
          <a:xfrm>
            <a:off x="1050098" y="1794076"/>
            <a:ext cx="10118356" cy="4494683"/>
          </a:xfrm>
          <a:prstGeom prst="roundRect">
            <a:avLst>
              <a:gd name="adj" fmla="val 14810"/>
            </a:avLst>
          </a:prstGeom>
          <a:noFill/>
          <a:ln w="25400" algn="ctr">
            <a:solidFill>
              <a:schemeClr val="bg1">
                <a:lumMod val="75000"/>
              </a:schemeClr>
            </a:solidFill>
            <a:round/>
          </a:ln>
          <a:effectLst/>
        </p:spPr>
        <p:txBody>
          <a:bodyPr wrap="none" anchor="ctr"/>
          <a:lstStyle/>
          <a:p>
            <a:pPr>
              <a:defRPr/>
            </a:pPr>
            <a:endParaRPr lang="zh-CN" altLang="en-US" sz="2400" kern="0" dirty="0">
              <a:solidFill>
                <a:sysClr val="windowText" lastClr="000000"/>
              </a:solidFill>
              <a:ea typeface="微软雅黑" panose="020B0503020204020204" pitchFamily="34" charset="-122"/>
            </a:endParaRPr>
          </a:p>
        </p:txBody>
      </p:sp>
      <p:sp>
        <p:nvSpPr>
          <p:cNvPr id="38" name="AutoShape 8"/>
          <p:cNvSpPr>
            <a:spLocks noChangeArrowheads="1"/>
          </p:cNvSpPr>
          <p:nvPr/>
        </p:nvSpPr>
        <p:spPr bwMode="gray">
          <a:xfrm>
            <a:off x="4478652" y="1356117"/>
            <a:ext cx="2942613" cy="875917"/>
          </a:xfrm>
          <a:prstGeom prst="chevron">
            <a:avLst>
              <a:gd name="adj" fmla="val 38600"/>
            </a:avLst>
          </a:prstGeom>
          <a:solidFill>
            <a:srgbClr val="007C90"/>
          </a:solidFill>
          <a:ln>
            <a:noFill/>
          </a:ln>
          <a:effectLst/>
        </p:spPr>
        <p:txBody>
          <a:bodyPr wrap="none" anchor="ctr"/>
          <a:lstStyle/>
          <a:p>
            <a:pPr lvl="0" algn="ctr">
              <a:defRPr/>
            </a:pPr>
            <a:endParaRPr lang="zh-CN" altLang="en-US" sz="3200" kern="0" dirty="0">
              <a:solidFill>
                <a:srgbClr val="FFFFFF"/>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0D9408F-9C8F-4ADB-852A-EAA1E5B440A4}"/>
              </a:ext>
            </a:extLst>
          </p:cNvPr>
          <p:cNvSpPr/>
          <p:nvPr/>
        </p:nvSpPr>
        <p:spPr>
          <a:xfrm>
            <a:off x="1855807" y="2517846"/>
            <a:ext cx="8480385" cy="465640"/>
          </a:xfrm>
          <a:prstGeom prst="rect">
            <a:avLst/>
          </a:prstGeom>
        </p:spPr>
        <p:txBody>
          <a:bodyPr wrap="square">
            <a:spAutoFit/>
          </a:bodyPr>
          <a:lstStyle/>
          <a:p>
            <a:pPr algn="just">
              <a:lnSpc>
                <a:spcPct val="150000"/>
              </a:lnSpc>
              <a:spcAft>
                <a:spcPts val="0"/>
              </a:spcAft>
            </a:pPr>
            <a:r>
              <a:rPr lang="en-US" altLang="zh-CN" kern="100" dirty="0">
                <a:latin typeface="等线" panose="02010600030101010101" pitchFamily="2" charset="-122"/>
                <a:ea typeface="宋体" panose="02010600030101010101" pitchFamily="2" charset="-122"/>
                <a:cs typeface="宋体" panose="02010600030101010101" pitchFamily="2" charset="-122"/>
              </a:rPr>
              <a:t>       </a:t>
            </a:r>
            <a:endParaRPr lang="zh-CN" altLang="zh-CN" kern="100" dirty="0">
              <a:latin typeface="等线"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A59631C0-DE29-430C-B48D-C48333E430E2}"/>
              </a:ext>
            </a:extLst>
          </p:cNvPr>
          <p:cNvSpPr/>
          <p:nvPr/>
        </p:nvSpPr>
        <p:spPr>
          <a:xfrm>
            <a:off x="4038507" y="2539811"/>
            <a:ext cx="6096000" cy="2913618"/>
          </a:xfrm>
          <a:prstGeom prst="rect">
            <a:avLst/>
          </a:prstGeom>
        </p:spPr>
        <p:txBody>
          <a:bodyPr>
            <a:spAutoFit/>
          </a:bodyPr>
          <a:lstStyle/>
          <a:p>
            <a:pPr lvl="0">
              <a:lnSpc>
                <a:spcPts val="2000"/>
              </a:lnSpc>
            </a:pPr>
            <a:r>
              <a:rPr lang="zh-CN" altLang="en-US" kern="100" dirty="0"/>
              <a:t>李河同学：</a:t>
            </a:r>
            <a:endParaRPr lang="en-US" altLang="zh-CN" kern="100" dirty="0"/>
          </a:p>
          <a:p>
            <a:pPr>
              <a:lnSpc>
                <a:spcPts val="2000"/>
              </a:lnSpc>
              <a:spcAft>
                <a:spcPts val="0"/>
              </a:spcAft>
            </a:pPr>
            <a:r>
              <a:rPr lang="en-US" altLang="zh-CN" kern="100" dirty="0"/>
              <a:t>1. 2019</a:t>
            </a:r>
            <a:r>
              <a:rPr lang="zh-CN" altLang="en-US" kern="100" dirty="0">
                <a:latin typeface="Times New Roman" panose="02020603050405020304" pitchFamily="18" charset="0"/>
                <a:ea typeface="宋体" panose="02010600030101010101" pitchFamily="2" charset="-122"/>
              </a:rPr>
              <a:t>湖南省智能导航科技创新大赛 二等奖</a:t>
            </a: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en-US" altLang="zh-CN" kern="100" dirty="0"/>
              <a:t>2. 2019</a:t>
            </a:r>
            <a:r>
              <a:rPr lang="zh-CN" altLang="zh-CN" kern="100" dirty="0"/>
              <a:t>中国机器人中型仿真赛技术挑战赛</a:t>
            </a:r>
            <a:r>
              <a:rPr lang="zh-CN" altLang="zh-CN" b="1" kern="100" dirty="0"/>
              <a:t>冠军</a:t>
            </a:r>
            <a:endParaRPr lang="zh-CN" altLang="zh-CN" sz="1400" b="1" kern="100" dirty="0"/>
          </a:p>
          <a:p>
            <a:pPr>
              <a:lnSpc>
                <a:spcPts val="2000"/>
              </a:lnSpc>
              <a:spcAft>
                <a:spcPts val="0"/>
              </a:spcAft>
            </a:pPr>
            <a:r>
              <a:rPr lang="en-US" altLang="zh-CN" kern="100" dirty="0"/>
              <a:t>3. 2019</a:t>
            </a:r>
            <a:r>
              <a:rPr lang="zh-CN" altLang="zh-CN" kern="100" dirty="0"/>
              <a:t>中国机器人中型仿真赛</a:t>
            </a:r>
            <a:r>
              <a:rPr lang="en-US" altLang="zh-CN" kern="100" dirty="0"/>
              <a:t> </a:t>
            </a:r>
            <a:r>
              <a:rPr lang="zh-CN" altLang="zh-CN" b="1" kern="100" dirty="0"/>
              <a:t>季军</a:t>
            </a:r>
            <a:endParaRPr lang="en-US" altLang="zh-CN" b="1" kern="100" dirty="0"/>
          </a:p>
          <a:p>
            <a:pPr>
              <a:lnSpc>
                <a:spcPts val="2000"/>
              </a:lnSpc>
              <a:spcAft>
                <a:spcPts val="0"/>
              </a:spcAft>
            </a:pP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zh-CN" altLang="en-US" kern="100" dirty="0">
                <a:latin typeface="Times New Roman" panose="02020603050405020304" pitchFamily="18" charset="0"/>
                <a:ea typeface="宋体" panose="02010600030101010101" pitchFamily="2" charset="-122"/>
              </a:rPr>
              <a:t>王政同学：</a:t>
            </a: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en-US" altLang="zh-CN" kern="100" dirty="0">
                <a:latin typeface="Times New Roman" panose="02020603050405020304" pitchFamily="18" charset="0"/>
                <a:ea typeface="宋体" panose="02010600030101010101" pitchFamily="2" charset="-122"/>
              </a:rPr>
              <a:t>2019</a:t>
            </a:r>
            <a:r>
              <a:rPr lang="zh-CN" altLang="en-US" kern="100" dirty="0">
                <a:latin typeface="Times New Roman" panose="02020603050405020304" pitchFamily="18" charset="0"/>
                <a:ea typeface="宋体" panose="02010600030101010101" pitchFamily="2" charset="-122"/>
              </a:rPr>
              <a:t>中国大学生数学建模比赛</a:t>
            </a:r>
            <a:r>
              <a:rPr lang="zh-CN" altLang="en-US" b="1" kern="100" dirty="0">
                <a:latin typeface="Times New Roman" panose="02020603050405020304" pitchFamily="18" charset="0"/>
                <a:ea typeface="宋体" panose="02010600030101010101" pitchFamily="2" charset="-122"/>
              </a:rPr>
              <a:t>国家级二等奖</a:t>
            </a:r>
            <a:endParaRPr lang="en-US" altLang="zh-CN" b="1" kern="100" dirty="0">
              <a:latin typeface="Times New Roman" panose="02020603050405020304" pitchFamily="18" charset="0"/>
              <a:ea typeface="宋体" panose="02010600030101010101" pitchFamily="2" charset="-122"/>
            </a:endParaRPr>
          </a:p>
          <a:p>
            <a:pPr>
              <a:lnSpc>
                <a:spcPts val="2000"/>
              </a:lnSpc>
              <a:spcAft>
                <a:spcPts val="0"/>
              </a:spcAft>
            </a:pP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zh-CN" altLang="en-US" kern="100" dirty="0">
                <a:latin typeface="Times New Roman" panose="02020603050405020304" pitchFamily="18" charset="0"/>
                <a:ea typeface="宋体" panose="02010600030101010101" pitchFamily="2" charset="-122"/>
              </a:rPr>
              <a:t>雷尚霖同学：</a:t>
            </a: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en-US" altLang="zh-CN" kern="100" dirty="0">
                <a:latin typeface="Times New Roman" panose="02020603050405020304" pitchFamily="18" charset="0"/>
                <a:ea typeface="宋体" panose="02010600030101010101" pitchFamily="2" charset="-122"/>
              </a:rPr>
              <a:t>2020</a:t>
            </a:r>
            <a:r>
              <a:rPr lang="zh-CN" altLang="en-US" kern="100" dirty="0">
                <a:latin typeface="Times New Roman" panose="02020603050405020304" pitchFamily="18" charset="0"/>
                <a:ea typeface="宋体" panose="02010600030101010101" pitchFamily="2" charset="-122"/>
              </a:rPr>
              <a:t>美国大学生数学建模比赛</a:t>
            </a:r>
            <a:r>
              <a:rPr lang="en-US" altLang="zh-CN" kern="100" dirty="0">
                <a:latin typeface="Times New Roman" panose="02020603050405020304" pitchFamily="18" charset="0"/>
                <a:ea typeface="宋体" panose="02010600030101010101" pitchFamily="2" charset="-122"/>
              </a:rPr>
              <a:t>Honorable mention</a:t>
            </a:r>
            <a:r>
              <a:rPr lang="zh-CN" altLang="en-US"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H</a:t>
            </a:r>
            <a:r>
              <a:rPr lang="zh-CN" altLang="en-US" kern="100" dirty="0">
                <a:latin typeface="Times New Roman" panose="02020603050405020304" pitchFamily="18" charset="0"/>
                <a:ea typeface="宋体" panose="02010600030101010101" pitchFamily="2" charset="-122"/>
              </a:rPr>
              <a:t>奖）</a:t>
            </a:r>
            <a:endParaRPr lang="en-US" altLang="zh-CN" kern="100" dirty="0">
              <a:latin typeface="Times New Roman" panose="02020603050405020304" pitchFamily="18" charset="0"/>
              <a:ea typeface="宋体" panose="02010600030101010101" pitchFamily="2" charset="-122"/>
            </a:endParaRPr>
          </a:p>
          <a:p>
            <a:pPr>
              <a:lnSpc>
                <a:spcPts val="2000"/>
              </a:lnSpc>
              <a:spcAft>
                <a:spcPts val="0"/>
              </a:spcAft>
            </a:pPr>
            <a:r>
              <a:rPr lang="zh-CN" altLang="en-US" kern="100" dirty="0">
                <a:latin typeface="Times New Roman" panose="02020603050405020304" pitchFamily="18" charset="0"/>
                <a:ea typeface="宋体" panose="02010600030101010101" pitchFamily="2" charset="-122"/>
              </a:rPr>
              <a:t>中南大学交通科技大学校级三等奖</a:t>
            </a:r>
            <a:endParaRPr lang="zh-CN" altLang="zh-CN" sz="1400"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69324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heel(1)">
                                      <p:cBhvr>
                                        <p:cTn id="1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23144" t="571" r="21242" b="13905"/>
          <a:stretch>
            <a:fillRect/>
          </a:stretch>
        </p:blipFill>
        <p:spPr>
          <a:xfrm rot="16200000" flipV="1">
            <a:off x="1505685" y="-1505685"/>
            <a:ext cx="6858000" cy="9869369"/>
          </a:xfrm>
          <a:prstGeom prst="rect">
            <a:avLst/>
          </a:prstGeom>
        </p:spPr>
      </p:pic>
      <p:sp>
        <p:nvSpPr>
          <p:cNvPr id="7" name="文本框 6"/>
          <p:cNvSpPr txBox="1"/>
          <p:nvPr/>
        </p:nvSpPr>
        <p:spPr>
          <a:xfrm>
            <a:off x="-177388" y="444058"/>
            <a:ext cx="7109099" cy="1733680"/>
          </a:xfrm>
          <a:prstGeom prst="rect">
            <a:avLst/>
          </a:prstGeom>
          <a:noFill/>
        </p:spPr>
        <p:txBody>
          <a:bodyPr wrap="square" rtlCol="0">
            <a:spAutoFit/>
          </a:bodyPr>
          <a:lstStyle/>
          <a:p>
            <a:pPr algn="ctr"/>
            <a:r>
              <a:rPr lang="zh-CN" altLang="en-US" sz="5335" dirty="0">
                <a:solidFill>
                  <a:schemeClr val="bg1"/>
                </a:solidFill>
                <a:latin typeface="幼圆" panose="02010509060101010101" pitchFamily="49" charset="-122"/>
                <a:ea typeface="幼圆" panose="02010509060101010101" pitchFamily="49" charset="-122"/>
              </a:rPr>
              <a:t>感谢在座</a:t>
            </a:r>
            <a:endParaRPr lang="en-US" altLang="zh-CN" sz="5335" dirty="0">
              <a:solidFill>
                <a:schemeClr val="bg1"/>
              </a:solidFill>
              <a:latin typeface="幼圆" panose="02010509060101010101" pitchFamily="49" charset="-122"/>
              <a:ea typeface="幼圆" panose="02010509060101010101" pitchFamily="49" charset="-122"/>
            </a:endParaRPr>
          </a:p>
          <a:p>
            <a:pPr algn="ctr"/>
            <a:r>
              <a:rPr lang="zh-CN" altLang="en-US" sz="5335" dirty="0">
                <a:solidFill>
                  <a:schemeClr val="bg1"/>
                </a:solidFill>
                <a:latin typeface="幼圆" panose="02010509060101010101" pitchFamily="49" charset="-122"/>
                <a:ea typeface="幼圆" panose="02010509060101010101" pitchFamily="49" charset="-122"/>
              </a:rPr>
              <a:t>各位的聆听观看</a:t>
            </a:r>
          </a:p>
        </p:txBody>
      </p:sp>
      <p:sp>
        <p:nvSpPr>
          <p:cNvPr id="8" name="文本框 7"/>
          <p:cNvSpPr txBox="1"/>
          <p:nvPr/>
        </p:nvSpPr>
        <p:spPr>
          <a:xfrm>
            <a:off x="222337" y="2347369"/>
            <a:ext cx="6813544" cy="461665"/>
          </a:xfrm>
          <a:prstGeom prst="rect">
            <a:avLst/>
          </a:prstGeom>
          <a:noFill/>
        </p:spPr>
        <p:txBody>
          <a:bodyPr wrap="square" rtlCol="0">
            <a:spAutoFit/>
          </a:bodyPr>
          <a:lstStyle/>
          <a:p>
            <a:pPr algn="ctr"/>
            <a:r>
              <a:rPr lang="en-US" altLang="zh-CN" sz="1200" dirty="0">
                <a:solidFill>
                  <a:schemeClr val="bg1"/>
                </a:solidFill>
              </a:rPr>
              <a:t>Summary of the work of the minimalist Nordic wind work of the minimalist Nordic wind Summary of the work of the minimalist Nordic wind Summary of the work of the minimalist</a:t>
            </a:r>
            <a:endParaRPr lang="zh-CN" altLang="en-US" sz="1200" dirty="0">
              <a:solidFill>
                <a:schemeClr val="bg1"/>
              </a:solidFill>
            </a:endParaRPr>
          </a:p>
        </p:txBody>
      </p:sp>
      <p:sp>
        <p:nvSpPr>
          <p:cNvPr id="9" name="文本框 8"/>
          <p:cNvSpPr txBox="1"/>
          <p:nvPr/>
        </p:nvSpPr>
        <p:spPr>
          <a:xfrm>
            <a:off x="636668" y="3070674"/>
            <a:ext cx="4315605" cy="769441"/>
          </a:xfrm>
          <a:prstGeom prst="rect">
            <a:avLst/>
          </a:prstGeom>
          <a:noFill/>
          <a:effectLst/>
        </p:spPr>
        <p:txBody>
          <a:bodyPr wrap="none" rtlCol="0">
            <a:spAutoFit/>
          </a:bodyPr>
          <a:lstStyle/>
          <a:p>
            <a:pPr algn="l"/>
            <a:r>
              <a:rPr lang="zh-CN" altLang="en-US" sz="2000" b="1" dirty="0">
                <a:solidFill>
                  <a:schemeClr val="bg1"/>
                </a:solidFill>
                <a:latin typeface="幼圆" panose="02010509060101010101" pitchFamily="49" charset="-122"/>
                <a:ea typeface="幼圆" panose="02010509060101010101" pitchFamily="49" charset="-122"/>
              </a:rPr>
              <a:t>答辩人：雷尚霖</a:t>
            </a:r>
            <a:r>
              <a:rPr lang="en-US" altLang="zh-CN" sz="2000" b="1" dirty="0">
                <a:solidFill>
                  <a:schemeClr val="bg1"/>
                </a:solidFill>
                <a:latin typeface="幼圆" panose="02010509060101010101" pitchFamily="49" charset="-122"/>
                <a:ea typeface="幼圆" panose="02010509060101010101" pitchFamily="49" charset="-122"/>
              </a:rPr>
              <a:t>  </a:t>
            </a:r>
            <a:r>
              <a:rPr lang="zh-CN" altLang="en-US" sz="2000" b="1" dirty="0">
                <a:solidFill>
                  <a:schemeClr val="bg1"/>
                </a:solidFill>
                <a:latin typeface="幼圆" panose="02010509060101010101" pitchFamily="49" charset="-122"/>
                <a:ea typeface="幼圆" panose="02010509060101010101" pitchFamily="49" charset="-122"/>
              </a:rPr>
              <a:t>指导老师：周晓君</a:t>
            </a:r>
            <a:endParaRPr sz="2000" b="1" dirty="0">
              <a:solidFill>
                <a:schemeClr val="bg1"/>
              </a:solidFill>
              <a:latin typeface="幼圆" panose="02010509060101010101" pitchFamily="49" charset="-122"/>
              <a:ea typeface="幼圆" panose="02010509060101010101" pitchFamily="49" charset="-122"/>
            </a:endParaRPr>
          </a:p>
          <a:p>
            <a:endParaRPr lang="zh-CN" altLang="en-US" sz="2400" b="1" dirty="0">
              <a:solidFill>
                <a:schemeClr val="tx1">
                  <a:lumMod val="75000"/>
                  <a:lumOff val="25000"/>
                </a:schemeClr>
              </a:solidFill>
              <a:latin typeface="幼圆" panose="02010509060101010101" pitchFamily="49" charset="-122"/>
              <a:ea typeface="幼圆" panose="02010509060101010101" pitchFamily="49" charset="-122"/>
            </a:endParaRPr>
          </a:p>
        </p:txBody>
      </p:sp>
      <p:grpSp>
        <p:nvGrpSpPr>
          <p:cNvPr id="10" name="Group 4"/>
          <p:cNvGrpSpPr>
            <a:grpSpLocks noChangeAspect="1"/>
          </p:cNvGrpSpPr>
          <p:nvPr/>
        </p:nvGrpSpPr>
        <p:grpSpPr bwMode="auto">
          <a:xfrm>
            <a:off x="9227841" y="563103"/>
            <a:ext cx="2293040" cy="2135616"/>
            <a:chOff x="1164" y="687"/>
            <a:chExt cx="3219" cy="2998"/>
          </a:xfrm>
          <a:solidFill>
            <a:srgbClr val="017D91"/>
          </a:solidFill>
          <a:effectLst/>
        </p:grpSpPr>
        <p:sp>
          <p:nvSpPr>
            <p:cNvPr id="11"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p:spPr>
          <p:txBody>
            <a:bodyPr vert="horz" wrap="square" lIns="91440" tIns="45720" rIns="91440" bIns="45720" numCol="1" anchor="t" anchorCtr="0" compatLnSpc="1"/>
            <a:lstStyle/>
            <a:p>
              <a:endParaRPr lang="zh-HK" altLang="en-US"/>
            </a:p>
          </p:txBody>
        </p:sp>
        <p:sp>
          <p:nvSpPr>
            <p:cNvPr id="12"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p:spPr>
          <p:txBody>
            <a:bodyPr vert="horz" wrap="square" lIns="91440" tIns="45720" rIns="91440" bIns="45720" numCol="1" anchor="t" anchorCtr="0" compatLnSpc="1"/>
            <a:lstStyle/>
            <a:p>
              <a:endParaRPr lang="zh-HK" altLang="en-US"/>
            </a:p>
          </p:txBody>
        </p:sp>
      </p:grpSp>
      <p:pic>
        <p:nvPicPr>
          <p:cNvPr id="13"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12856" y="-729387"/>
            <a:ext cx="609600" cy="6096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dissolve">
                                      <p:cBhvr>
                                        <p:cTn id="9" dur="750"/>
                                        <p:tgtEl>
                                          <p:spTgt spid="5"/>
                                        </p:tgtEl>
                                      </p:cBhvr>
                                    </p:animEffect>
                                  </p:childTnLst>
                                </p:cTn>
                              </p:par>
                            </p:childTnLst>
                          </p:cTn>
                        </p:par>
                        <p:par>
                          <p:cTn id="10" fill="hold">
                            <p:stCondLst>
                              <p:cond delay="0"/>
                            </p:stCondLst>
                            <p:childTnLst>
                              <p:par>
                                <p:cTn id="11" presetID="5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Scale>
                                      <p:cBhvr>
                                        <p:cTn id="13"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0"/>
                                        </p:tgtEl>
                                        <p:attrNameLst>
                                          <p:attrName>ppt_x</p:attrName>
                                          <p:attrName>ppt_y</p:attrName>
                                        </p:attrNameLst>
                                      </p:cBhvr>
                                    </p:animMotion>
                                    <p:animEffect transition="in" filter="fade">
                                      <p:cBhvr>
                                        <p:cTn id="15" dur="10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Effect transition="in" filter="fade">
                                      <p:cBhvr>
                                        <p:cTn id="21" dur="1000"/>
                                        <p:tgtEl>
                                          <p:spTgt spid="7"/>
                                        </p:tgtEl>
                                      </p:cBhvr>
                                    </p:animEffect>
                                  </p:childTnLst>
                                </p:cTn>
                              </p:par>
                            </p:childTnLst>
                          </p:cTn>
                        </p:par>
                        <p:par>
                          <p:cTn id="22" fill="hold">
                            <p:stCondLst>
                              <p:cond delay="2000"/>
                            </p:stCondLst>
                            <p:childTnLst>
                              <p:par>
                                <p:cTn id="23" presetID="16" presetClass="entr" presetSubtype="37"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outVertical)">
                                      <p:cBhvr>
                                        <p:cTn id="25" dur="500"/>
                                        <p:tgtEl>
                                          <p:spTgt spid="8"/>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 repeatCount="indefinite" fill="hold" display="0">
                  <p:stCondLst>
                    <p:cond delay="indefinite"/>
                  </p:stCondLst>
                  <p:endCondLst>
                    <p:cond evt="onStopAudio" delay="0">
                      <p:tgtEl>
                        <p:sldTgt/>
                      </p:tgtEl>
                    </p:cond>
                  </p:endCondLst>
                </p:cTn>
                <p:tgtEl>
                  <p:spTgt spid="13"/>
                </p:tgtEl>
              </p:cMediaNode>
            </p:audio>
          </p:childTnLst>
        </p:cTn>
      </p:par>
    </p:tnLst>
    <p:bldLst>
      <p:bldP spid="7" grpId="0"/>
      <p:bldP spid="8" grpId="0"/>
      <p:bldP spid="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7" name="文本框 6"/>
          <p:cNvSpPr txBox="1"/>
          <p:nvPr/>
        </p:nvSpPr>
        <p:spPr>
          <a:xfrm>
            <a:off x="3845860" y="124260"/>
            <a:ext cx="4515980" cy="830997"/>
          </a:xfrm>
          <a:prstGeom prst="rect">
            <a:avLst/>
          </a:prstGeom>
          <a:noFill/>
          <a:effectLst/>
        </p:spPr>
        <p:txBody>
          <a:bodyPr wrap="none" rtlCol="0">
            <a:spAutoFit/>
          </a:bodyPr>
          <a:lstStyle/>
          <a:p>
            <a:r>
              <a:rPr lang="zh-CN" altLang="en-US" sz="4800" b="1" dirty="0">
                <a:solidFill>
                  <a:srgbClr val="017D91"/>
                </a:solidFill>
                <a:latin typeface="幼圆" panose="02010509060101010101" pitchFamily="49" charset="-122"/>
                <a:ea typeface="幼圆" panose="02010509060101010101" pitchFamily="49" charset="-122"/>
              </a:rPr>
              <a:t>国内外研究现状</a:t>
            </a:r>
          </a:p>
        </p:txBody>
      </p:sp>
      <p:sp>
        <p:nvSpPr>
          <p:cNvPr id="8" name="Freeform 874"/>
          <p:cNvSpPr>
            <a:spLocks noChangeAspect="1"/>
          </p:cNvSpPr>
          <p:nvPr/>
        </p:nvSpPr>
        <p:spPr bwMode="auto">
          <a:xfrm>
            <a:off x="5342209" y="2331796"/>
            <a:ext cx="2129143" cy="1800000"/>
          </a:xfrm>
          <a:custGeom>
            <a:avLst/>
            <a:gdLst>
              <a:gd name="T0" fmla="*/ 59 w 175"/>
              <a:gd name="T1" fmla="*/ 29 h 148"/>
              <a:gd name="T2" fmla="*/ 59 w 175"/>
              <a:gd name="T3" fmla="*/ 0 h 148"/>
              <a:gd name="T4" fmla="*/ 0 w 175"/>
              <a:gd name="T5" fmla="*/ 49 h 148"/>
              <a:gd name="T6" fmla="*/ 59 w 175"/>
              <a:gd name="T7" fmla="*/ 99 h 148"/>
              <a:gd name="T8" fmla="*/ 59 w 175"/>
              <a:gd name="T9" fmla="*/ 71 h 148"/>
              <a:gd name="T10" fmla="*/ 59 w 175"/>
              <a:gd name="T11" fmla="*/ 148 h 148"/>
              <a:gd name="T12" fmla="*/ 59 w 175"/>
              <a:gd name="T13" fmla="*/ 29 h 148"/>
            </a:gdLst>
            <a:ahLst/>
            <a:cxnLst>
              <a:cxn ang="0">
                <a:pos x="T0" y="T1"/>
              </a:cxn>
              <a:cxn ang="0">
                <a:pos x="T2" y="T3"/>
              </a:cxn>
              <a:cxn ang="0">
                <a:pos x="T4" y="T5"/>
              </a:cxn>
              <a:cxn ang="0">
                <a:pos x="T6" y="T7"/>
              </a:cxn>
              <a:cxn ang="0">
                <a:pos x="T8" y="T9"/>
              </a:cxn>
              <a:cxn ang="0">
                <a:pos x="T10" y="T11"/>
              </a:cxn>
              <a:cxn ang="0">
                <a:pos x="T12" y="T13"/>
              </a:cxn>
            </a:cxnLst>
            <a:rect l="0" t="0" r="r" b="b"/>
            <a:pathLst>
              <a:path w="175" h="148">
                <a:moveTo>
                  <a:pt x="59" y="29"/>
                </a:moveTo>
                <a:cubicBezTo>
                  <a:pt x="59" y="0"/>
                  <a:pt x="59" y="0"/>
                  <a:pt x="59" y="0"/>
                </a:cubicBezTo>
                <a:cubicBezTo>
                  <a:pt x="0" y="49"/>
                  <a:pt x="0" y="49"/>
                  <a:pt x="0" y="49"/>
                </a:cubicBezTo>
                <a:cubicBezTo>
                  <a:pt x="59" y="99"/>
                  <a:pt x="59" y="99"/>
                  <a:pt x="59" y="99"/>
                </a:cubicBezTo>
                <a:cubicBezTo>
                  <a:pt x="59" y="71"/>
                  <a:pt x="59" y="71"/>
                  <a:pt x="59" y="71"/>
                </a:cubicBezTo>
                <a:cubicBezTo>
                  <a:pt x="118" y="79"/>
                  <a:pt x="92" y="114"/>
                  <a:pt x="59" y="148"/>
                </a:cubicBezTo>
                <a:cubicBezTo>
                  <a:pt x="175" y="72"/>
                  <a:pt x="106" y="37"/>
                  <a:pt x="59" y="29"/>
                </a:cubicBezTo>
                <a:close/>
              </a:path>
            </a:pathLst>
          </a:custGeom>
          <a:solidFill>
            <a:srgbClr val="007C90"/>
          </a:solidFill>
          <a:ln>
            <a:noFill/>
          </a:ln>
        </p:spPr>
        <p:txBody>
          <a:bodyPr vert="horz" wrap="square" lIns="91440" tIns="45720" rIns="91440" bIns="45720" numCol="1" anchor="t" anchorCtr="0" compatLnSpc="1"/>
          <a:lstStyle/>
          <a:p>
            <a:endParaRPr lang="en-US"/>
          </a:p>
        </p:txBody>
      </p:sp>
      <p:sp>
        <p:nvSpPr>
          <p:cNvPr id="9" name="Freeform 874"/>
          <p:cNvSpPr>
            <a:spLocks noChangeAspect="1"/>
          </p:cNvSpPr>
          <p:nvPr/>
        </p:nvSpPr>
        <p:spPr bwMode="auto">
          <a:xfrm flipH="1" flipV="1">
            <a:off x="4652695" y="4131796"/>
            <a:ext cx="2129143" cy="1800000"/>
          </a:xfrm>
          <a:custGeom>
            <a:avLst/>
            <a:gdLst>
              <a:gd name="T0" fmla="*/ 59 w 175"/>
              <a:gd name="T1" fmla="*/ 29 h 148"/>
              <a:gd name="T2" fmla="*/ 59 w 175"/>
              <a:gd name="T3" fmla="*/ 0 h 148"/>
              <a:gd name="T4" fmla="*/ 0 w 175"/>
              <a:gd name="T5" fmla="*/ 49 h 148"/>
              <a:gd name="T6" fmla="*/ 59 w 175"/>
              <a:gd name="T7" fmla="*/ 99 h 148"/>
              <a:gd name="T8" fmla="*/ 59 w 175"/>
              <a:gd name="T9" fmla="*/ 71 h 148"/>
              <a:gd name="T10" fmla="*/ 59 w 175"/>
              <a:gd name="T11" fmla="*/ 148 h 148"/>
              <a:gd name="T12" fmla="*/ 59 w 175"/>
              <a:gd name="T13" fmla="*/ 29 h 148"/>
            </a:gdLst>
            <a:ahLst/>
            <a:cxnLst>
              <a:cxn ang="0">
                <a:pos x="T0" y="T1"/>
              </a:cxn>
              <a:cxn ang="0">
                <a:pos x="T2" y="T3"/>
              </a:cxn>
              <a:cxn ang="0">
                <a:pos x="T4" y="T5"/>
              </a:cxn>
              <a:cxn ang="0">
                <a:pos x="T6" y="T7"/>
              </a:cxn>
              <a:cxn ang="0">
                <a:pos x="T8" y="T9"/>
              </a:cxn>
              <a:cxn ang="0">
                <a:pos x="T10" y="T11"/>
              </a:cxn>
              <a:cxn ang="0">
                <a:pos x="T12" y="T13"/>
              </a:cxn>
            </a:cxnLst>
            <a:rect l="0" t="0" r="r" b="b"/>
            <a:pathLst>
              <a:path w="175" h="148">
                <a:moveTo>
                  <a:pt x="59" y="29"/>
                </a:moveTo>
                <a:cubicBezTo>
                  <a:pt x="59" y="0"/>
                  <a:pt x="59" y="0"/>
                  <a:pt x="59" y="0"/>
                </a:cubicBezTo>
                <a:cubicBezTo>
                  <a:pt x="0" y="49"/>
                  <a:pt x="0" y="49"/>
                  <a:pt x="0" y="49"/>
                </a:cubicBezTo>
                <a:cubicBezTo>
                  <a:pt x="59" y="99"/>
                  <a:pt x="59" y="99"/>
                  <a:pt x="59" y="99"/>
                </a:cubicBezTo>
                <a:cubicBezTo>
                  <a:pt x="59" y="71"/>
                  <a:pt x="59" y="71"/>
                  <a:pt x="59" y="71"/>
                </a:cubicBezTo>
                <a:cubicBezTo>
                  <a:pt x="118" y="79"/>
                  <a:pt x="92" y="114"/>
                  <a:pt x="59" y="148"/>
                </a:cubicBezTo>
                <a:cubicBezTo>
                  <a:pt x="175" y="72"/>
                  <a:pt x="106" y="37"/>
                  <a:pt x="59" y="29"/>
                </a:cubicBezTo>
                <a:close/>
              </a:path>
            </a:pathLst>
          </a:custGeom>
          <a:solidFill>
            <a:srgbClr val="59B3D3"/>
          </a:solidFill>
          <a:ln>
            <a:noFill/>
          </a:ln>
        </p:spPr>
        <p:txBody>
          <a:bodyPr vert="horz" wrap="square" lIns="91440" tIns="45720" rIns="91440" bIns="45720" numCol="1" anchor="t" anchorCtr="0" compatLnSpc="1"/>
          <a:lstStyle/>
          <a:p>
            <a:endParaRPr lang="en-US"/>
          </a:p>
        </p:txBody>
      </p:sp>
      <p:sp>
        <p:nvSpPr>
          <p:cNvPr id="10" name="TextBox 17"/>
          <p:cNvSpPr txBox="1"/>
          <p:nvPr/>
        </p:nvSpPr>
        <p:spPr>
          <a:xfrm>
            <a:off x="8361840" y="1716247"/>
            <a:ext cx="2189055" cy="615549"/>
          </a:xfrm>
          <a:prstGeom prst="rect">
            <a:avLst/>
          </a:prstGeom>
          <a:solidFill>
            <a:srgbClr val="59B3D3"/>
          </a:solidFill>
        </p:spPr>
        <p:txBody>
          <a:bodyPr wrap="none" lIns="121917" tIns="60958" rIns="121917" bIns="60958" rtlCol="0">
            <a:spAutoFit/>
          </a:bodyPr>
          <a:lstStyle/>
          <a:p>
            <a:r>
              <a:rPr lang="zh-CN" altLang="en-US" sz="3200" b="1" dirty="0">
                <a:solidFill>
                  <a:schemeClr val="bg1"/>
                </a:solidFill>
              </a:rPr>
              <a:t>国          外</a:t>
            </a:r>
            <a:endParaRPr lang="en-US" sz="3200" b="1" dirty="0">
              <a:solidFill>
                <a:schemeClr val="bg1"/>
              </a:solidFill>
            </a:endParaRPr>
          </a:p>
        </p:txBody>
      </p:sp>
      <p:sp>
        <p:nvSpPr>
          <p:cNvPr id="11" name="TextBox 17"/>
          <p:cNvSpPr txBox="1"/>
          <p:nvPr/>
        </p:nvSpPr>
        <p:spPr>
          <a:xfrm>
            <a:off x="1383591" y="1716247"/>
            <a:ext cx="2189056" cy="615549"/>
          </a:xfrm>
          <a:prstGeom prst="rect">
            <a:avLst/>
          </a:prstGeom>
          <a:solidFill>
            <a:srgbClr val="007C90"/>
          </a:solidFill>
        </p:spPr>
        <p:txBody>
          <a:bodyPr wrap="none" lIns="121917" tIns="60958" rIns="121917" bIns="60958" rtlCol="0">
            <a:spAutoFit/>
          </a:bodyPr>
          <a:lstStyle/>
          <a:p>
            <a:pPr algn="r"/>
            <a:r>
              <a:rPr lang="zh-CN" altLang="en-US" sz="3200" b="1" dirty="0">
                <a:solidFill>
                  <a:schemeClr val="bg1"/>
                </a:solidFill>
              </a:rPr>
              <a:t>国          内</a:t>
            </a:r>
            <a:endParaRPr lang="en-US" sz="3200" b="1" dirty="0">
              <a:solidFill>
                <a:schemeClr val="bg1"/>
              </a:solidFill>
            </a:endParaRPr>
          </a:p>
        </p:txBody>
      </p:sp>
      <p:sp>
        <p:nvSpPr>
          <p:cNvPr id="14" name="矩形 13"/>
          <p:cNvSpPr/>
          <p:nvPr/>
        </p:nvSpPr>
        <p:spPr>
          <a:xfrm>
            <a:off x="600796" y="2613529"/>
            <a:ext cx="4296324" cy="3369192"/>
          </a:xfrm>
          <a:prstGeom prst="rect">
            <a:avLst/>
          </a:prstGeom>
        </p:spPr>
        <p:txBody>
          <a:bodyPr wrap="square">
            <a:spAutoFit/>
          </a:bodyPr>
          <a:lstStyle/>
          <a:p>
            <a:pPr algn="just">
              <a:lnSpc>
                <a:spcPct val="150000"/>
              </a:lnSpc>
            </a:pPr>
            <a:r>
              <a:rPr lang="en-US" altLang="zh-CN" kern="100" dirty="0">
                <a:latin typeface="宋体" panose="02010600030101010101" pitchFamily="2" charset="-122"/>
                <a:cs typeface="Times New Roman" panose="02020603050405020304" pitchFamily="18" charset="0"/>
              </a:rPr>
              <a:t>·</a:t>
            </a:r>
            <a:r>
              <a:rPr lang="zh-CN" altLang="en-US" dirty="0">
                <a:latin typeface="微软雅黑 Light" pitchFamily="34" charset="-122"/>
                <a:ea typeface="微软雅黑 Light" pitchFamily="34" charset="-122"/>
              </a:rPr>
              <a:t>计算得出</a:t>
            </a:r>
            <a:r>
              <a:rPr lang="en-US" altLang="zh-CN" dirty="0">
                <a:latin typeface="微软雅黑 Light" pitchFamily="34" charset="-122"/>
                <a:ea typeface="微软雅黑 Light" pitchFamily="34" charset="-122"/>
              </a:rPr>
              <a:t>5G</a:t>
            </a:r>
            <a:r>
              <a:rPr lang="zh-CN" altLang="en-US" dirty="0">
                <a:latin typeface="微软雅黑 Light" pitchFamily="34" charset="-122"/>
                <a:ea typeface="微软雅黑 Light" pitchFamily="34" charset="-122"/>
              </a:rPr>
              <a:t>在</a:t>
            </a:r>
            <a:r>
              <a:rPr lang="en-US" altLang="zh-CN" dirty="0">
                <a:latin typeface="微软雅黑 Light" pitchFamily="34" charset="-122"/>
                <a:ea typeface="微软雅黑 Light" pitchFamily="34" charset="-122"/>
              </a:rPr>
              <a:t>2-6GHz</a:t>
            </a:r>
            <a:r>
              <a:rPr lang="zh-CN" altLang="en-US" dirty="0">
                <a:latin typeface="微软雅黑 Light" pitchFamily="34" charset="-122"/>
                <a:ea typeface="微软雅黑 Light" pitchFamily="34" charset="-122"/>
              </a:rPr>
              <a:t>的下行覆盖距离。</a:t>
            </a:r>
            <a:endParaRPr lang="en-US" altLang="zh-CN" dirty="0">
              <a:latin typeface="微软雅黑 Light" pitchFamily="34" charset="-122"/>
              <a:ea typeface="微软雅黑 Light" pitchFamily="34" charset="-122"/>
            </a:endParaRPr>
          </a:p>
          <a:p>
            <a:pPr algn="just">
              <a:lnSpc>
                <a:spcPct val="150000"/>
              </a:lnSpc>
            </a:pPr>
            <a:r>
              <a:rPr lang="en-US" altLang="zh-CN" kern="100" dirty="0">
                <a:latin typeface="宋体" panose="02010600030101010101" pitchFamily="2" charset="-122"/>
                <a:cs typeface="Times New Roman" panose="02020603050405020304" pitchFamily="18" charset="0"/>
              </a:rPr>
              <a:t>·</a:t>
            </a:r>
            <a:r>
              <a:rPr lang="zh-CN" altLang="en-US" dirty="0">
                <a:latin typeface="微软雅黑 Light" pitchFamily="34" charset="-122"/>
                <a:ea typeface="微软雅黑 Light" pitchFamily="34" charset="-122"/>
              </a:rPr>
              <a:t>提出免疫计算来解决基站选址中的多</a:t>
            </a:r>
            <a:endParaRPr lang="en-US" altLang="zh-CN" dirty="0">
              <a:latin typeface="微软雅黑 Light" pitchFamily="34" charset="-122"/>
              <a:ea typeface="微软雅黑 Light" pitchFamily="34" charset="-122"/>
            </a:endParaRPr>
          </a:p>
          <a:p>
            <a:pPr algn="just">
              <a:lnSpc>
                <a:spcPct val="150000"/>
              </a:lnSpc>
            </a:pPr>
            <a:r>
              <a:rPr lang="en-US" altLang="zh-CN" dirty="0">
                <a:latin typeface="微软雅黑 Light" pitchFamily="34" charset="-122"/>
                <a:ea typeface="微软雅黑 Light" pitchFamily="34" charset="-122"/>
              </a:rPr>
              <a:t>    </a:t>
            </a:r>
            <a:r>
              <a:rPr lang="zh-CN" altLang="en-US" dirty="0">
                <a:latin typeface="微软雅黑 Light" pitchFamily="34" charset="-122"/>
                <a:ea typeface="微软雅黑 Light" pitchFamily="34" charset="-122"/>
              </a:rPr>
              <a:t>目标优化问题。</a:t>
            </a:r>
            <a:endParaRPr lang="en-US" altLang="zh-CN" dirty="0">
              <a:latin typeface="微软雅黑 Light" pitchFamily="34" charset="-122"/>
              <a:ea typeface="微软雅黑 Light" pitchFamily="34" charset="-122"/>
            </a:endParaRPr>
          </a:p>
          <a:p>
            <a:pPr algn="just">
              <a:lnSpc>
                <a:spcPct val="150000"/>
              </a:lnSpc>
            </a:pPr>
            <a:r>
              <a:rPr lang="en-US" altLang="zh-CN" kern="100" dirty="0">
                <a:latin typeface="宋体" panose="02010600030101010101" pitchFamily="2" charset="-122"/>
                <a:cs typeface="Times New Roman" panose="02020603050405020304" pitchFamily="18" charset="0"/>
              </a:rPr>
              <a:t>·</a:t>
            </a:r>
            <a:r>
              <a:rPr lang="zh-CN" altLang="en-US" dirty="0">
                <a:latin typeface="微软雅黑 Light" pitchFamily="34" charset="-122"/>
                <a:ea typeface="微软雅黑 Light" pitchFamily="34" charset="-122"/>
              </a:rPr>
              <a:t>提出运用无监督技术对用户日常流量</a:t>
            </a:r>
            <a:endParaRPr lang="en-US" altLang="zh-CN" dirty="0">
              <a:latin typeface="微软雅黑 Light" pitchFamily="34" charset="-122"/>
              <a:ea typeface="微软雅黑 Light" pitchFamily="34" charset="-122"/>
            </a:endParaRPr>
          </a:p>
          <a:p>
            <a:pPr algn="just">
              <a:lnSpc>
                <a:spcPct val="150000"/>
              </a:lnSpc>
            </a:pPr>
            <a:r>
              <a:rPr lang="en-US" altLang="zh-CN" dirty="0">
                <a:latin typeface="微软雅黑 Light" pitchFamily="34" charset="-122"/>
                <a:ea typeface="微软雅黑 Light" pitchFamily="34" charset="-122"/>
              </a:rPr>
              <a:t>   </a:t>
            </a:r>
            <a:r>
              <a:rPr lang="zh-CN" altLang="en-US" dirty="0">
                <a:latin typeface="微软雅黑 Light" pitchFamily="34" charset="-122"/>
                <a:ea typeface="微软雅黑 Light" pitchFamily="34" charset="-122"/>
              </a:rPr>
              <a:t>进行挖掘，得出用户流量大且体验差</a:t>
            </a:r>
            <a:endParaRPr lang="en-US" altLang="zh-CN" dirty="0">
              <a:latin typeface="微软雅黑 Light" pitchFamily="34" charset="-122"/>
              <a:ea typeface="微软雅黑 Light" pitchFamily="34" charset="-122"/>
            </a:endParaRPr>
          </a:p>
          <a:p>
            <a:pPr algn="just">
              <a:lnSpc>
                <a:spcPct val="150000"/>
              </a:lnSpc>
            </a:pPr>
            <a:r>
              <a:rPr lang="en-US" altLang="zh-CN" dirty="0">
                <a:latin typeface="微软雅黑 Light" pitchFamily="34" charset="-122"/>
                <a:ea typeface="微软雅黑 Light" pitchFamily="34" charset="-122"/>
              </a:rPr>
              <a:t>   </a:t>
            </a:r>
            <a:r>
              <a:rPr lang="zh-CN" altLang="en-US" dirty="0">
                <a:latin typeface="微软雅黑 Light" pitchFamily="34" charset="-122"/>
                <a:ea typeface="微软雅黑 Light" pitchFamily="34" charset="-122"/>
              </a:rPr>
              <a:t>的区域。</a:t>
            </a:r>
            <a:endParaRPr lang="en-US" altLang="zh-CN" dirty="0">
              <a:latin typeface="微软雅黑 Light" pitchFamily="34" charset="-122"/>
              <a:ea typeface="微软雅黑 Light" pitchFamily="34" charset="-122"/>
            </a:endParaRPr>
          </a:p>
          <a:p>
            <a:pPr algn="just">
              <a:lnSpc>
                <a:spcPct val="150000"/>
              </a:lnSpc>
            </a:pPr>
            <a:r>
              <a:rPr lang="en-US" altLang="zh-CN" kern="100" dirty="0">
                <a:latin typeface="宋体" panose="02010600030101010101" pitchFamily="2" charset="-122"/>
                <a:cs typeface="Times New Roman" panose="02020603050405020304" pitchFamily="18" charset="0"/>
              </a:rPr>
              <a:t>·</a:t>
            </a:r>
            <a:r>
              <a:rPr lang="zh-CN" altLang="en-US" dirty="0">
                <a:latin typeface="微软雅黑 Light" pitchFamily="34" charset="-122"/>
                <a:ea typeface="微软雅黑 Light" pitchFamily="34" charset="-122"/>
              </a:rPr>
              <a:t>提出动态资源调度、下行功率分配算</a:t>
            </a:r>
            <a:endParaRPr lang="en-US" altLang="zh-CN" dirty="0">
              <a:latin typeface="微软雅黑 Light" pitchFamily="34" charset="-122"/>
              <a:ea typeface="微软雅黑 Light" pitchFamily="34" charset="-122"/>
            </a:endParaRPr>
          </a:p>
          <a:p>
            <a:pPr algn="just">
              <a:lnSpc>
                <a:spcPct val="150000"/>
              </a:lnSpc>
            </a:pPr>
            <a:r>
              <a:rPr lang="en-US" altLang="zh-CN" dirty="0">
                <a:latin typeface="微软雅黑 Light" pitchFamily="34" charset="-122"/>
                <a:ea typeface="微软雅黑 Light" pitchFamily="34" charset="-122"/>
              </a:rPr>
              <a:t> </a:t>
            </a:r>
            <a:r>
              <a:rPr lang="zh-CN" altLang="en-US" dirty="0">
                <a:latin typeface="微软雅黑 Light" pitchFamily="34" charset="-122"/>
                <a:ea typeface="微软雅黑 Light" pitchFamily="34" charset="-122"/>
              </a:rPr>
              <a:t>法，为</a:t>
            </a:r>
            <a:r>
              <a:rPr lang="en-US" altLang="zh-CN" dirty="0">
                <a:latin typeface="微软雅黑 Light" pitchFamily="34" charset="-122"/>
                <a:ea typeface="微软雅黑 Light" pitchFamily="34" charset="-122"/>
              </a:rPr>
              <a:t>5G</a:t>
            </a:r>
            <a:r>
              <a:rPr lang="zh-CN" altLang="en-US" dirty="0">
                <a:latin typeface="微软雅黑 Light" pitchFamily="34" charset="-122"/>
                <a:ea typeface="微软雅黑 Light" pitchFamily="34" charset="-122"/>
              </a:rPr>
              <a:t>的多载波通信提供了理论基础。</a:t>
            </a:r>
            <a:endParaRPr lang="en-US" altLang="zh-CN" dirty="0">
              <a:latin typeface="微软雅黑 Light" pitchFamily="34" charset="-122"/>
              <a:ea typeface="微软雅黑 Light" pitchFamily="34" charset="-122"/>
            </a:endParaRPr>
          </a:p>
        </p:txBody>
      </p:sp>
      <p:sp>
        <p:nvSpPr>
          <p:cNvPr id="15" name="矩形 14"/>
          <p:cNvSpPr/>
          <p:nvPr/>
        </p:nvSpPr>
        <p:spPr>
          <a:xfrm>
            <a:off x="7144246" y="2613529"/>
            <a:ext cx="4590554" cy="2538195"/>
          </a:xfrm>
          <a:prstGeom prst="rect">
            <a:avLst/>
          </a:prstGeom>
        </p:spPr>
        <p:txBody>
          <a:bodyPr wrap="square">
            <a:spAutoFit/>
          </a:bodyPr>
          <a:lstStyle/>
          <a:p>
            <a:pPr algn="just">
              <a:lnSpc>
                <a:spcPct val="150000"/>
              </a:lnSpc>
            </a:pPr>
            <a:r>
              <a:rPr lang="en-US" altLang="zh-CN" kern="100" dirty="0">
                <a:latin typeface="宋体" panose="02010600030101010101" pitchFamily="2" charset="-122"/>
                <a:cs typeface="Times New Roman" panose="02020603050405020304" pitchFamily="18" charset="0"/>
              </a:rPr>
              <a:t>·</a:t>
            </a:r>
            <a:r>
              <a:rPr lang="en-US" altLang="zh-CN" kern="100" dirty="0" err="1">
                <a:latin typeface="宋体" panose="02010600030101010101" pitchFamily="2" charset="-122"/>
                <a:cs typeface="Times New Roman" panose="02020603050405020304" pitchFamily="18" charset="0"/>
              </a:rPr>
              <a:t>Munnayaze</a:t>
            </a:r>
            <a:r>
              <a:rPr lang="zh-CN" altLang="zh-CN" kern="100" dirty="0">
                <a:latin typeface="等线" panose="02010600030101010101" pitchFamily="2" charset="-122"/>
                <a:ea typeface="宋体" panose="02010600030101010101" pitchFamily="2" charset="-122"/>
                <a:cs typeface="Times New Roman" panose="02020603050405020304" pitchFamily="18" charset="0"/>
              </a:rPr>
              <a:t>以基站的覆盖率需求以及重复</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区域信号干扰问题，以遗传算法为求解方</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式，提出了相关的基站选址方案</a:t>
            </a:r>
            <a:r>
              <a:rPr lang="en-US" altLang="zh-CN" kern="100" baseline="30000" dirty="0">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endParaRPr lang="zh-CN" altLang="zh-CN" kern="100" dirty="0">
              <a:latin typeface="等线" panose="02010600030101010101" pitchFamily="2" charset="-122"/>
              <a:cs typeface="Times New Roman" panose="02020603050405020304" pitchFamily="18" charset="0"/>
            </a:endParaRPr>
          </a:p>
          <a:p>
            <a:pPr algn="just">
              <a:lnSpc>
                <a:spcPct val="150000"/>
              </a:lnSpc>
            </a:pPr>
            <a:r>
              <a:rPr lang="en-US" altLang="zh-CN" kern="100" dirty="0">
                <a:latin typeface="宋体" panose="02010600030101010101" pitchFamily="2" charset="-122"/>
                <a:cs typeface="Times New Roman" panose="02020603050405020304" pitchFamily="18" charset="0"/>
              </a:rPr>
              <a:t>·</a:t>
            </a:r>
            <a:r>
              <a:rPr lang="en-US" altLang="zh-CN" dirty="0" err="1">
                <a:latin typeface="宋体" panose="02010600030101010101" pitchFamily="2" charset="-122"/>
                <a:cs typeface="Times New Roman" panose="02020603050405020304" pitchFamily="18" charset="0"/>
              </a:rPr>
              <a:t>Gabli</a:t>
            </a:r>
            <a:r>
              <a:rPr lang="zh-CN" altLang="zh-CN" dirty="0">
                <a:ea typeface="宋体" panose="02010600030101010101" pitchFamily="2" charset="-122"/>
                <a:cs typeface="Times New Roman" panose="02020603050405020304" pitchFamily="18" charset="0"/>
              </a:rPr>
              <a:t>则以建设基站成本的最优化为首要</a:t>
            </a:r>
            <a:endParaRPr lang="en-US" altLang="zh-CN" dirty="0">
              <a:ea typeface="宋体" panose="02010600030101010101" pitchFamily="2" charset="-122"/>
              <a:cs typeface="Times New Roman" panose="02020603050405020304" pitchFamily="18" charset="0"/>
            </a:endParaRPr>
          </a:p>
          <a:p>
            <a:pPr algn="just">
              <a:lnSpc>
                <a:spcPct val="150000"/>
              </a:lnSpc>
            </a:pPr>
            <a:r>
              <a:rPr lang="en-US" altLang="zh-CN" dirty="0">
                <a:ea typeface="宋体" panose="02010600030101010101" pitchFamily="2" charset="-122"/>
                <a:cs typeface="Times New Roman" panose="02020603050405020304" pitchFamily="18" charset="0"/>
              </a:rPr>
              <a:t>   </a:t>
            </a:r>
            <a:r>
              <a:rPr lang="zh-CN" altLang="zh-CN" dirty="0">
                <a:ea typeface="宋体" panose="02010600030101010101" pitchFamily="2" charset="-122"/>
                <a:cs typeface="Times New Roman" panose="02020603050405020304" pitchFamily="18" charset="0"/>
              </a:rPr>
              <a:t>目标，在此基础上考虑覆盖率的最大化。</a:t>
            </a:r>
            <a:endParaRPr lang="zh-CN" altLang="en-US" dirty="0"/>
          </a:p>
          <a:p>
            <a:pPr algn="just">
              <a:lnSpc>
                <a:spcPct val="150000"/>
              </a:lnSpc>
            </a:pPr>
            <a:endParaRPr lang="en-US" altLang="zh-CN" dirty="0">
              <a:latin typeface="微软雅黑 Light" pitchFamily="34" charset="-122"/>
              <a:ea typeface="微软雅黑 Light" pitchFamily="34" charset="-122"/>
            </a:endParaRPr>
          </a:p>
        </p:txBody>
      </p:sp>
      <p:sp>
        <p:nvSpPr>
          <p:cNvPr id="16" name="Freeform 27">
            <a:extLst>
              <a:ext uri="{FF2B5EF4-FFF2-40B4-BE49-F238E27FC236}">
                <a16:creationId xmlns:a16="http://schemas.microsoft.com/office/drawing/2014/main" id="{52EB3F48-DACD-4851-853A-47FFC3971408}"/>
              </a:ext>
            </a:extLst>
          </p:cNvPr>
          <p:cNvSpPr/>
          <p:nvPr/>
        </p:nvSpPr>
        <p:spPr bwMode="auto">
          <a:xfrm>
            <a:off x="7209251" y="4929325"/>
            <a:ext cx="4590554" cy="1721486"/>
          </a:xfrm>
          <a:custGeom>
            <a:avLst/>
            <a:gdLst>
              <a:gd name="T0" fmla="*/ 345 w 1379"/>
              <a:gd name="T1" fmla="*/ 1192 h 1192"/>
              <a:gd name="T2" fmla="*/ 0 w 1379"/>
              <a:gd name="T3" fmla="*/ 597 h 1192"/>
              <a:gd name="T4" fmla="*/ 345 w 1379"/>
              <a:gd name="T5" fmla="*/ 0 h 1192"/>
              <a:gd name="T6" fmla="*/ 1034 w 1379"/>
              <a:gd name="T7" fmla="*/ 0 h 1192"/>
              <a:gd name="T8" fmla="*/ 1379 w 1379"/>
              <a:gd name="T9" fmla="*/ 597 h 1192"/>
              <a:gd name="T10" fmla="*/ 1034 w 1379"/>
              <a:gd name="T11" fmla="*/ 1192 h 1192"/>
              <a:gd name="T12" fmla="*/ 345 w 1379"/>
              <a:gd name="T13" fmla="*/ 1192 h 1192"/>
            </a:gdLst>
            <a:ahLst/>
            <a:cxnLst>
              <a:cxn ang="0">
                <a:pos x="T0" y="T1"/>
              </a:cxn>
              <a:cxn ang="0">
                <a:pos x="T2" y="T3"/>
              </a:cxn>
              <a:cxn ang="0">
                <a:pos x="T4" y="T5"/>
              </a:cxn>
              <a:cxn ang="0">
                <a:pos x="T6" y="T7"/>
              </a:cxn>
              <a:cxn ang="0">
                <a:pos x="T8" y="T9"/>
              </a:cxn>
              <a:cxn ang="0">
                <a:pos x="T10" y="T11"/>
              </a:cxn>
              <a:cxn ang="0">
                <a:pos x="T12" y="T13"/>
              </a:cxn>
            </a:cxnLst>
            <a:rect l="0" t="0" r="r" b="b"/>
            <a:pathLst>
              <a:path w="1379" h="1192">
                <a:moveTo>
                  <a:pt x="345" y="1192"/>
                </a:moveTo>
                <a:lnTo>
                  <a:pt x="0" y="597"/>
                </a:lnTo>
                <a:lnTo>
                  <a:pt x="345" y="0"/>
                </a:lnTo>
                <a:lnTo>
                  <a:pt x="1034" y="0"/>
                </a:lnTo>
                <a:lnTo>
                  <a:pt x="1379" y="597"/>
                </a:lnTo>
                <a:lnTo>
                  <a:pt x="1034" y="1192"/>
                </a:lnTo>
                <a:lnTo>
                  <a:pt x="345" y="1192"/>
                </a:lnTo>
                <a:close/>
              </a:path>
            </a:pathLst>
          </a:custGeom>
          <a:solidFill>
            <a:srgbClr val="007C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black"/>
              </a:solidFill>
            </a:endParaRPr>
          </a:p>
        </p:txBody>
      </p:sp>
      <p:sp>
        <p:nvSpPr>
          <p:cNvPr id="6" name="文本框 5">
            <a:extLst>
              <a:ext uri="{FF2B5EF4-FFF2-40B4-BE49-F238E27FC236}">
                <a16:creationId xmlns:a16="http://schemas.microsoft.com/office/drawing/2014/main" id="{84673DF0-7F5A-49C1-ABA7-9308EF5322B2}"/>
              </a:ext>
            </a:extLst>
          </p:cNvPr>
          <p:cNvSpPr txBox="1"/>
          <p:nvPr/>
        </p:nvSpPr>
        <p:spPr>
          <a:xfrm>
            <a:off x="8261531" y="4950607"/>
            <a:ext cx="2355983" cy="1754326"/>
          </a:xfrm>
          <a:prstGeom prst="rect">
            <a:avLst/>
          </a:prstGeom>
          <a:noFill/>
        </p:spPr>
        <p:txBody>
          <a:bodyPr wrap="square" rtlCol="0">
            <a:spAutoFit/>
          </a:bodyPr>
          <a:lstStyle/>
          <a:p>
            <a:r>
              <a:rPr lang="zh-CN" altLang="en-US" dirty="0"/>
              <a:t>     国内外研究工作并无现有的选址模型和配套选址算法可供参考，需要我们在</a:t>
            </a:r>
            <a:r>
              <a:rPr lang="zh-CN" altLang="en-US" dirty="0">
                <a:highlight>
                  <a:srgbClr val="FFFF00"/>
                </a:highlight>
              </a:rPr>
              <a:t>模型</a:t>
            </a:r>
            <a:r>
              <a:rPr lang="zh-CN" altLang="en-US" dirty="0"/>
              <a:t>和</a:t>
            </a:r>
            <a:r>
              <a:rPr lang="zh-CN" altLang="en-US" dirty="0">
                <a:highlight>
                  <a:srgbClr val="FFFF00"/>
                </a:highlight>
              </a:rPr>
              <a:t>算法</a:t>
            </a:r>
            <a:r>
              <a:rPr lang="zh-CN" altLang="en-US" dirty="0"/>
              <a:t>两方面</a:t>
            </a:r>
            <a:r>
              <a:rPr lang="zh-CN" altLang="en-US" dirty="0">
                <a:highlight>
                  <a:srgbClr val="FFFF00"/>
                </a:highlight>
              </a:rPr>
              <a:t>同时探究。</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500"/>
                            </p:stCondLst>
                            <p:childTnLst>
                              <p:par>
                                <p:cTn id="12" presetID="37"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900" decel="100000" fill="hold"/>
                                        <p:tgtEl>
                                          <p:spTgt spid="11"/>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18" presetID="37"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900" decel="100000" fill="hold"/>
                                        <p:tgtEl>
                                          <p:spTgt spid="10"/>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a:off x="5463116" y="3786197"/>
            <a:ext cx="6728884" cy="3071802"/>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6889" t="53812" r="15389" b="29905"/>
          <a:stretch>
            <a:fillRect/>
          </a:stretch>
        </p:blipFill>
        <p:spPr>
          <a:xfrm rot="10800000" flipH="1">
            <a:off x="-1" y="-1"/>
            <a:ext cx="7485017" cy="3786197"/>
          </a:xfrm>
          <a:prstGeom prst="rect">
            <a:avLst/>
          </a:prstGeom>
        </p:spPr>
      </p:pic>
      <p:sp>
        <p:nvSpPr>
          <p:cNvPr id="4" name="文本框 3"/>
          <p:cNvSpPr txBox="1"/>
          <p:nvPr/>
        </p:nvSpPr>
        <p:spPr>
          <a:xfrm>
            <a:off x="1263745" y="94129"/>
            <a:ext cx="1523174" cy="1862048"/>
          </a:xfrm>
          <a:prstGeom prst="rect">
            <a:avLst/>
          </a:prstGeom>
          <a:noFill/>
        </p:spPr>
        <p:txBody>
          <a:bodyPr wrap="none" rtlCol="0">
            <a:spAutoFit/>
          </a:bodyPr>
          <a:lstStyle/>
          <a:p>
            <a:r>
              <a:rPr lang="en-US" altLang="zh-CN" sz="11500" b="1" dirty="0">
                <a:solidFill>
                  <a:schemeClr val="bg1"/>
                </a:solidFill>
                <a:latin typeface="Agency FB" panose="020B0503020202020204" pitchFamily="34" charset="0"/>
                <a:ea typeface="微软雅黑" panose="020B0503020204020204" pitchFamily="34" charset="-122"/>
              </a:rPr>
              <a:t>02</a:t>
            </a:r>
            <a:endParaRPr lang="zh-CN" altLang="en-US" sz="11500" b="1" dirty="0">
              <a:solidFill>
                <a:schemeClr val="bg1"/>
              </a:solidFill>
              <a:latin typeface="Agency FB" panose="020B0503020202020204" pitchFamily="34" charset="0"/>
              <a:ea typeface="微软雅黑" panose="020B0503020204020204" pitchFamily="34" charset="-122"/>
            </a:endParaRPr>
          </a:p>
        </p:txBody>
      </p:sp>
      <p:sp>
        <p:nvSpPr>
          <p:cNvPr id="5" name="文本框 4"/>
          <p:cNvSpPr txBox="1"/>
          <p:nvPr/>
        </p:nvSpPr>
        <p:spPr>
          <a:xfrm>
            <a:off x="3039341" y="3191858"/>
            <a:ext cx="6131807" cy="1107996"/>
          </a:xfrm>
          <a:prstGeom prst="rect">
            <a:avLst/>
          </a:prstGeom>
          <a:noFill/>
        </p:spPr>
        <p:txBody>
          <a:bodyPr wrap="none" rtlCol="0">
            <a:spAutoFit/>
          </a:bodyPr>
          <a:lstStyle/>
          <a:p>
            <a:pPr algn="ctr"/>
            <a:r>
              <a:rPr lang="zh-CN" altLang="en-US" sz="6600" b="1" dirty="0">
                <a:solidFill>
                  <a:srgbClr val="017D91"/>
                </a:solidFill>
                <a:latin typeface="幼圆" panose="02010509060101010101" pitchFamily="49" charset="-122"/>
                <a:ea typeface="幼圆" panose="02010509060101010101" pitchFamily="49" charset="-122"/>
              </a:rPr>
              <a:t>论文框架与内容</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p:stCondLst>
                              <p:cond delay="500"/>
                            </p:stCondLst>
                            <p:childTnLst>
                              <p:par>
                                <p:cTn id="12" presetID="5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Scale>
                                      <p:cBhvr>
                                        <p:cTn id="14"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4"/>
                                        </p:tgtEl>
                                        <p:attrNameLst>
                                          <p:attrName>ppt_x</p:attrName>
                                          <p:attrName>ppt_y</p:attrName>
                                        </p:attrNameLst>
                                      </p:cBhvr>
                                    </p:animMotion>
                                    <p:animEffect transition="in" filter="fade">
                                      <p:cBhvr>
                                        <p:cTn id="16" dur="1000"/>
                                        <p:tgtEl>
                                          <p:spTgt spid="4"/>
                                        </p:tgtEl>
                                      </p:cBhvr>
                                    </p:animEffect>
                                  </p:childTnLst>
                                </p:cTn>
                              </p:par>
                            </p:childTnLst>
                          </p:cTn>
                        </p:par>
                        <p:par>
                          <p:cTn id="17" fill="hold">
                            <p:stCondLst>
                              <p:cond delay="1500"/>
                            </p:stCondLst>
                            <p:childTnLst>
                              <p:par>
                                <p:cTn id="18" presetID="37"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900" decel="100000" fill="hold"/>
                                        <p:tgtEl>
                                          <p:spTgt spid="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849088" y="145804"/>
            <a:ext cx="4515980" cy="830997"/>
          </a:xfrm>
          <a:prstGeom prst="rect">
            <a:avLst/>
          </a:prstGeom>
          <a:noFill/>
          <a:effectLst/>
        </p:spPr>
        <p:txBody>
          <a:bodyPr wrap="none" rtlCol="0">
            <a:spAutoFit/>
          </a:bodyPr>
          <a:lstStyle/>
          <a:p>
            <a:pPr algn="ctr"/>
            <a:r>
              <a:rPr lang="zh-CN" altLang="en-US" sz="4800" b="1" dirty="0">
                <a:solidFill>
                  <a:srgbClr val="017D91"/>
                </a:solidFill>
                <a:latin typeface="幼圆" panose="02010509060101010101" pitchFamily="49" charset="-122"/>
                <a:ea typeface="幼圆" panose="02010509060101010101" pitchFamily="49" charset="-122"/>
              </a:rPr>
              <a:t>论文框架与内容</a:t>
            </a:r>
          </a:p>
        </p:txBody>
      </p:sp>
      <p:pic>
        <p:nvPicPr>
          <p:cNvPr id="28" name="图片 27">
            <a:extLst>
              <a:ext uri="{FF2B5EF4-FFF2-40B4-BE49-F238E27FC236}">
                <a16:creationId xmlns:a16="http://schemas.microsoft.com/office/drawing/2014/main" id="{30216BC5-A03D-48A1-A9E3-BD3AE4607842}"/>
              </a:ext>
            </a:extLst>
          </p:cNvPr>
          <p:cNvPicPr>
            <a:picLocks noChangeAspect="1"/>
          </p:cNvPicPr>
          <p:nvPr/>
        </p:nvPicPr>
        <p:blipFill>
          <a:blip r:embed="rId5"/>
          <a:stretch>
            <a:fillRect/>
          </a:stretch>
        </p:blipFill>
        <p:spPr>
          <a:xfrm>
            <a:off x="1470851" y="1620536"/>
            <a:ext cx="9276318" cy="4859888"/>
          </a:xfrm>
          <a:prstGeom prst="rect">
            <a:avLst/>
          </a:prstGeom>
        </p:spPr>
      </p:pic>
    </p:spTree>
    <p:extLst>
      <p:ext uri="{BB962C8B-B14F-4D97-AF65-F5344CB8AC3E}">
        <p14:creationId xmlns:p14="http://schemas.microsoft.com/office/powerpoint/2010/main" val="4224941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849088" y="145804"/>
            <a:ext cx="4515980" cy="830997"/>
          </a:xfrm>
          <a:prstGeom prst="rect">
            <a:avLst/>
          </a:prstGeom>
          <a:noFill/>
          <a:effectLst/>
        </p:spPr>
        <p:txBody>
          <a:bodyPr wrap="none" rtlCol="0">
            <a:spAutoFit/>
          </a:bodyPr>
          <a:lstStyle/>
          <a:p>
            <a:pPr algn="ctr"/>
            <a:r>
              <a:rPr lang="zh-CN" altLang="en-US" sz="4800" b="1" dirty="0">
                <a:solidFill>
                  <a:srgbClr val="017D91"/>
                </a:solidFill>
                <a:latin typeface="幼圆" panose="02010509060101010101" pitchFamily="49" charset="-122"/>
                <a:ea typeface="幼圆" panose="02010509060101010101" pitchFamily="49" charset="-122"/>
              </a:rPr>
              <a:t>论文框架与内容</a:t>
            </a:r>
          </a:p>
        </p:txBody>
      </p:sp>
      <p:pic>
        <p:nvPicPr>
          <p:cNvPr id="30" name="图片 29">
            <a:extLst>
              <a:ext uri="{FF2B5EF4-FFF2-40B4-BE49-F238E27FC236}">
                <a16:creationId xmlns:a16="http://schemas.microsoft.com/office/drawing/2014/main" id="{496B9553-FC04-4CAA-8BB7-19F4BA3BCC07}"/>
              </a:ext>
            </a:extLst>
          </p:cNvPr>
          <p:cNvPicPr>
            <a:picLocks noChangeAspect="1"/>
          </p:cNvPicPr>
          <p:nvPr/>
        </p:nvPicPr>
        <p:blipFill>
          <a:blip r:embed="rId5"/>
          <a:stretch>
            <a:fillRect/>
          </a:stretch>
        </p:blipFill>
        <p:spPr>
          <a:xfrm>
            <a:off x="822960" y="1960962"/>
            <a:ext cx="9790403" cy="386047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048" y="3148484"/>
            <a:ext cx="794892" cy="1305134"/>
          </a:xfrm>
          <a:prstGeom prst="rect">
            <a:avLst/>
          </a:prstGeom>
          <a:solidFill>
            <a:srgbClr val="59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81048" y="1960962"/>
            <a:ext cx="794892" cy="1305134"/>
          </a:xfrm>
          <a:prstGeom prst="rect">
            <a:avLst/>
          </a:prstGeom>
          <a:solidFill>
            <a:srgbClr val="007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889" t="24572" r="15389" b="60733"/>
          <a:stretch>
            <a:fillRect/>
          </a:stretch>
        </p:blipFill>
        <p:spPr>
          <a:xfrm rot="10800000" flipH="1" flipV="1">
            <a:off x="7896442" y="-2"/>
            <a:ext cx="4295557" cy="1960964"/>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6889" t="53812" r="15389" b="29905"/>
          <a:stretch>
            <a:fillRect/>
          </a:stretch>
        </p:blipFill>
        <p:spPr>
          <a:xfrm rot="10800000" flipH="1">
            <a:off x="0" y="-2"/>
            <a:ext cx="3980330" cy="2013397"/>
          </a:xfrm>
          <a:prstGeom prst="rect">
            <a:avLst/>
          </a:prstGeom>
        </p:spPr>
      </p:pic>
      <p:sp>
        <p:nvSpPr>
          <p:cNvPr id="6" name="文本框 5"/>
          <p:cNvSpPr txBox="1"/>
          <p:nvPr/>
        </p:nvSpPr>
        <p:spPr>
          <a:xfrm>
            <a:off x="3849088" y="145804"/>
            <a:ext cx="4515980" cy="830997"/>
          </a:xfrm>
          <a:prstGeom prst="rect">
            <a:avLst/>
          </a:prstGeom>
          <a:noFill/>
          <a:effectLst/>
        </p:spPr>
        <p:txBody>
          <a:bodyPr wrap="none" rtlCol="0">
            <a:spAutoFit/>
          </a:bodyPr>
          <a:lstStyle/>
          <a:p>
            <a:pPr algn="ctr"/>
            <a:r>
              <a:rPr lang="zh-CN" altLang="en-US" sz="4800" b="1" dirty="0">
                <a:solidFill>
                  <a:srgbClr val="017D91"/>
                </a:solidFill>
                <a:latin typeface="幼圆" panose="02010509060101010101" pitchFamily="49" charset="-122"/>
                <a:ea typeface="幼圆" panose="02010509060101010101" pitchFamily="49" charset="-122"/>
              </a:rPr>
              <a:t>论文框架与内容</a:t>
            </a:r>
          </a:p>
        </p:txBody>
      </p:sp>
      <p:pic>
        <p:nvPicPr>
          <p:cNvPr id="29" name="图片 28">
            <a:extLst>
              <a:ext uri="{FF2B5EF4-FFF2-40B4-BE49-F238E27FC236}">
                <a16:creationId xmlns:a16="http://schemas.microsoft.com/office/drawing/2014/main" id="{B15BB42F-7A79-454C-A819-A8D9FE0EBFB6}"/>
              </a:ext>
            </a:extLst>
          </p:cNvPr>
          <p:cNvPicPr>
            <a:picLocks noChangeAspect="1"/>
          </p:cNvPicPr>
          <p:nvPr/>
        </p:nvPicPr>
        <p:blipFill>
          <a:blip r:embed="rId5"/>
          <a:stretch>
            <a:fillRect/>
          </a:stretch>
        </p:blipFill>
        <p:spPr>
          <a:xfrm>
            <a:off x="690319" y="2291586"/>
            <a:ext cx="10833517" cy="339801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1532</TotalTime>
  <Words>4580</Words>
  <Application>Microsoft Office PowerPoint</Application>
  <PresentationFormat>宽屏</PresentationFormat>
  <Paragraphs>445</Paragraphs>
  <Slides>46</Slides>
  <Notes>46</Notes>
  <HiddenSlides>9</HiddenSlides>
  <MMClips>1</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64" baseType="lpstr">
      <vt:lpstr>新細明體</vt:lpstr>
      <vt:lpstr>等线</vt:lpstr>
      <vt:lpstr>等线 Light</vt:lpstr>
      <vt:lpstr>方正清刻本悦宋简体</vt:lpstr>
      <vt:lpstr>方正姚体</vt:lpstr>
      <vt:lpstr>仿宋</vt:lpstr>
      <vt:lpstr>华文细黑</vt:lpstr>
      <vt:lpstr>宋体</vt:lpstr>
      <vt:lpstr>微软雅黑</vt:lpstr>
      <vt:lpstr>微软雅黑 Light</vt:lpstr>
      <vt:lpstr>幼圆</vt:lpstr>
      <vt:lpstr>Agency FB</vt:lpstr>
      <vt:lpstr>Arial</vt:lpstr>
      <vt:lpstr>Calibri</vt:lpstr>
      <vt:lpstr>Cambria Math</vt:lpstr>
      <vt:lpstr>Times New Roman</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情缘素材：https://haosc.taobao.com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尚霖 雷</cp:lastModifiedBy>
  <cp:revision>132</cp:revision>
  <dcterms:created xsi:type="dcterms:W3CDTF">2017-04-13T11:38:00Z</dcterms:created>
  <dcterms:modified xsi:type="dcterms:W3CDTF">2020-05-17T10:08:37Z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